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F018CCE-025B-4FE9-8D8C-DBD6B82DA3FD}" type="datetimeFigureOut">
              <a:rPr lang="en-US" smtClean="0"/>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2F365-5879-48B1-BC04-901C13B6931B}" type="slidenum">
              <a:rPr lang="en-US" smtClean="0"/>
              <a:t>‹#›</a:t>
            </a:fld>
            <a:endParaRPr lang="en-US"/>
          </a:p>
        </p:txBody>
      </p:sp>
    </p:spTree>
    <p:extLst>
      <p:ext uri="{BB962C8B-B14F-4D97-AF65-F5344CB8AC3E}">
        <p14:creationId xmlns:p14="http://schemas.microsoft.com/office/powerpoint/2010/main" val="3329380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018CCE-025B-4FE9-8D8C-DBD6B82DA3FD}" type="datetimeFigureOut">
              <a:rPr lang="en-US" smtClean="0"/>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2F365-5879-48B1-BC04-901C13B6931B}" type="slidenum">
              <a:rPr lang="en-US" smtClean="0"/>
              <a:t>‹#›</a:t>
            </a:fld>
            <a:endParaRPr lang="en-US"/>
          </a:p>
        </p:txBody>
      </p:sp>
    </p:spTree>
    <p:extLst>
      <p:ext uri="{BB962C8B-B14F-4D97-AF65-F5344CB8AC3E}">
        <p14:creationId xmlns:p14="http://schemas.microsoft.com/office/powerpoint/2010/main" val="3841272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018CCE-025B-4FE9-8D8C-DBD6B82DA3FD}" type="datetimeFigureOut">
              <a:rPr lang="en-US" smtClean="0"/>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2F365-5879-48B1-BC04-901C13B6931B}" type="slidenum">
              <a:rPr lang="en-US" smtClean="0"/>
              <a:t>‹#›</a:t>
            </a:fld>
            <a:endParaRPr lang="en-US"/>
          </a:p>
        </p:txBody>
      </p:sp>
    </p:spTree>
    <p:extLst>
      <p:ext uri="{BB962C8B-B14F-4D97-AF65-F5344CB8AC3E}">
        <p14:creationId xmlns:p14="http://schemas.microsoft.com/office/powerpoint/2010/main" val="814253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018CCE-025B-4FE9-8D8C-DBD6B82DA3FD}" type="datetimeFigureOut">
              <a:rPr lang="en-US" smtClean="0"/>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2F365-5879-48B1-BC04-901C13B6931B}" type="slidenum">
              <a:rPr lang="en-US" smtClean="0"/>
              <a:t>‹#›</a:t>
            </a:fld>
            <a:endParaRPr lang="en-US"/>
          </a:p>
        </p:txBody>
      </p:sp>
    </p:spTree>
    <p:extLst>
      <p:ext uri="{BB962C8B-B14F-4D97-AF65-F5344CB8AC3E}">
        <p14:creationId xmlns:p14="http://schemas.microsoft.com/office/powerpoint/2010/main" val="1993011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018CCE-025B-4FE9-8D8C-DBD6B82DA3FD}" type="datetimeFigureOut">
              <a:rPr lang="en-US" smtClean="0"/>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2F365-5879-48B1-BC04-901C13B6931B}" type="slidenum">
              <a:rPr lang="en-US" smtClean="0"/>
              <a:t>‹#›</a:t>
            </a:fld>
            <a:endParaRPr lang="en-US"/>
          </a:p>
        </p:txBody>
      </p:sp>
    </p:spTree>
    <p:extLst>
      <p:ext uri="{BB962C8B-B14F-4D97-AF65-F5344CB8AC3E}">
        <p14:creationId xmlns:p14="http://schemas.microsoft.com/office/powerpoint/2010/main" val="3869398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018CCE-025B-4FE9-8D8C-DBD6B82DA3FD}" type="datetimeFigureOut">
              <a:rPr lang="en-US" smtClean="0"/>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2F365-5879-48B1-BC04-901C13B6931B}" type="slidenum">
              <a:rPr lang="en-US" smtClean="0"/>
              <a:t>‹#›</a:t>
            </a:fld>
            <a:endParaRPr lang="en-US"/>
          </a:p>
        </p:txBody>
      </p:sp>
    </p:spTree>
    <p:extLst>
      <p:ext uri="{BB962C8B-B14F-4D97-AF65-F5344CB8AC3E}">
        <p14:creationId xmlns:p14="http://schemas.microsoft.com/office/powerpoint/2010/main" val="125646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018CCE-025B-4FE9-8D8C-DBD6B82DA3FD}" type="datetimeFigureOut">
              <a:rPr lang="en-US" smtClean="0"/>
              <a:t>9/12/2017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72F365-5879-48B1-BC04-901C13B6931B}" type="slidenum">
              <a:rPr lang="en-US" smtClean="0"/>
              <a:t>‹#›</a:t>
            </a:fld>
            <a:endParaRPr lang="en-US"/>
          </a:p>
        </p:txBody>
      </p:sp>
    </p:spTree>
    <p:extLst>
      <p:ext uri="{BB962C8B-B14F-4D97-AF65-F5344CB8AC3E}">
        <p14:creationId xmlns:p14="http://schemas.microsoft.com/office/powerpoint/2010/main" val="71858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018CCE-025B-4FE9-8D8C-DBD6B82DA3FD}" type="datetimeFigureOut">
              <a:rPr lang="en-US" smtClean="0"/>
              <a:t>9/12/2017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72F365-5879-48B1-BC04-901C13B6931B}" type="slidenum">
              <a:rPr lang="en-US" smtClean="0"/>
              <a:t>‹#›</a:t>
            </a:fld>
            <a:endParaRPr lang="en-US"/>
          </a:p>
        </p:txBody>
      </p:sp>
    </p:spTree>
    <p:extLst>
      <p:ext uri="{BB962C8B-B14F-4D97-AF65-F5344CB8AC3E}">
        <p14:creationId xmlns:p14="http://schemas.microsoft.com/office/powerpoint/2010/main" val="368818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018CCE-025B-4FE9-8D8C-DBD6B82DA3FD}" type="datetimeFigureOut">
              <a:rPr lang="en-US" smtClean="0"/>
              <a:t>9/12/2017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72F365-5879-48B1-BC04-901C13B6931B}" type="slidenum">
              <a:rPr lang="en-US" smtClean="0"/>
              <a:t>‹#›</a:t>
            </a:fld>
            <a:endParaRPr lang="en-US"/>
          </a:p>
        </p:txBody>
      </p:sp>
    </p:spTree>
    <p:extLst>
      <p:ext uri="{BB962C8B-B14F-4D97-AF65-F5344CB8AC3E}">
        <p14:creationId xmlns:p14="http://schemas.microsoft.com/office/powerpoint/2010/main" val="304861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018CCE-025B-4FE9-8D8C-DBD6B82DA3FD}" type="datetimeFigureOut">
              <a:rPr lang="en-US" smtClean="0"/>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2F365-5879-48B1-BC04-901C13B6931B}" type="slidenum">
              <a:rPr lang="en-US" smtClean="0"/>
              <a:t>‹#›</a:t>
            </a:fld>
            <a:endParaRPr lang="en-US"/>
          </a:p>
        </p:txBody>
      </p:sp>
    </p:spTree>
    <p:extLst>
      <p:ext uri="{BB962C8B-B14F-4D97-AF65-F5344CB8AC3E}">
        <p14:creationId xmlns:p14="http://schemas.microsoft.com/office/powerpoint/2010/main" val="350988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018CCE-025B-4FE9-8D8C-DBD6B82DA3FD}" type="datetimeFigureOut">
              <a:rPr lang="en-US" smtClean="0"/>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2F365-5879-48B1-BC04-901C13B6931B}" type="slidenum">
              <a:rPr lang="en-US" smtClean="0"/>
              <a:t>‹#›</a:t>
            </a:fld>
            <a:endParaRPr lang="en-US"/>
          </a:p>
        </p:txBody>
      </p:sp>
    </p:spTree>
    <p:extLst>
      <p:ext uri="{BB962C8B-B14F-4D97-AF65-F5344CB8AC3E}">
        <p14:creationId xmlns:p14="http://schemas.microsoft.com/office/powerpoint/2010/main" val="88467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018CCE-025B-4FE9-8D8C-DBD6B82DA3FD}" type="datetimeFigureOut">
              <a:rPr lang="en-US" smtClean="0"/>
              <a:t>9/12/2017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72F365-5879-48B1-BC04-901C13B6931B}" type="slidenum">
              <a:rPr lang="en-US" smtClean="0"/>
              <a:t>‹#›</a:t>
            </a:fld>
            <a:endParaRPr lang="en-US"/>
          </a:p>
        </p:txBody>
      </p:sp>
    </p:spTree>
    <p:extLst>
      <p:ext uri="{BB962C8B-B14F-4D97-AF65-F5344CB8AC3E}">
        <p14:creationId xmlns:p14="http://schemas.microsoft.com/office/powerpoint/2010/main" val="30984095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65125"/>
            <a:ext cx="11678194" cy="6492875"/>
          </a:xfrm>
        </p:spPr>
        <p:txBody>
          <a:bodyPr>
            <a:normAutofit fontScale="90000"/>
          </a:bodyPr>
          <a:lstStyle/>
          <a:p>
            <a:r>
              <a:rPr lang="en-US" dirty="0"/>
              <a:t>SSUSH17 Analyze the causes and consequences of the Great Depression. </a:t>
            </a:r>
            <a:r>
              <a:rPr lang="en-US" dirty="0" smtClean="0"/>
              <a:t/>
            </a:r>
            <a:br>
              <a:rPr lang="en-US" dirty="0" smtClean="0"/>
            </a:br>
            <a:r>
              <a:rPr lang="en-US" dirty="0" smtClean="0"/>
              <a:t>a</a:t>
            </a:r>
            <a:r>
              <a:rPr lang="en-US" dirty="0"/>
              <a:t>. Describe the causes, including overproduction, </a:t>
            </a:r>
            <a:r>
              <a:rPr lang="en-US" dirty="0" err="1"/>
              <a:t>underconsumption</a:t>
            </a:r>
            <a:r>
              <a:rPr lang="en-US" dirty="0"/>
              <a:t>, and stock market speculation that led to the stock market crash of 1929 and the Great Depression. </a:t>
            </a:r>
            <a:r>
              <a:rPr lang="en-US" dirty="0" smtClean="0"/>
              <a:t/>
            </a:r>
            <a:br>
              <a:rPr lang="en-US" dirty="0" smtClean="0"/>
            </a:br>
            <a:r>
              <a:rPr lang="en-US" dirty="0" smtClean="0"/>
              <a:t>b</a:t>
            </a:r>
            <a:r>
              <a:rPr lang="en-US" dirty="0"/>
              <a:t>. Explain factors (include over-farming and climate) that led to the Dust Bowl and the resulting movement and migration west.  </a:t>
            </a:r>
            <a:r>
              <a:rPr lang="en-US" dirty="0" smtClean="0"/>
              <a:t/>
            </a:r>
            <a:br>
              <a:rPr lang="en-US" dirty="0" smtClean="0"/>
            </a:br>
            <a:r>
              <a:rPr lang="en-US" dirty="0" smtClean="0"/>
              <a:t>c. </a:t>
            </a:r>
            <a:r>
              <a:rPr lang="en-US" dirty="0"/>
              <a:t>Explain the social and political impact of widespread unemployment that resulted in developments such as </a:t>
            </a:r>
            <a:r>
              <a:rPr lang="en-US" dirty="0" err="1"/>
              <a:t>Hoovervilles</a:t>
            </a:r>
            <a:r>
              <a:rPr lang="en-US" dirty="0"/>
              <a:t>. </a:t>
            </a:r>
            <a:br>
              <a:rPr lang="en-US" dirty="0"/>
            </a:br>
            <a:r>
              <a:rPr lang="en-US" dirty="0"/>
              <a:t> </a:t>
            </a:r>
          </a:p>
        </p:txBody>
      </p:sp>
    </p:spTree>
    <p:extLst>
      <p:ext uri="{BB962C8B-B14F-4D97-AF65-F5344CB8AC3E}">
        <p14:creationId xmlns:p14="http://schemas.microsoft.com/office/powerpoint/2010/main" val="98711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9900" y="3429000"/>
            <a:ext cx="38481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209006" y="0"/>
            <a:ext cx="6610894" cy="6858000"/>
          </a:xfrm>
        </p:spPr>
        <p:txBody>
          <a:bodyPr>
            <a:normAutofit/>
          </a:bodyPr>
          <a:lstStyle/>
          <a:p>
            <a:r>
              <a:rPr lang="en-US" b="1" dirty="0"/>
              <a:t>When a series of severe dust storms hit the prairies, they picked up the dirt loosened by the drought and the poor farming practices that had eroded the soil. This ecological disaster was called the Dust Bowl. </a:t>
            </a:r>
            <a:endParaRPr lang="en-US" b="1" dirty="0" smtClean="0"/>
          </a:p>
          <a:p>
            <a:r>
              <a:rPr lang="en-US" b="1" dirty="0" smtClean="0"/>
              <a:t>Dry </a:t>
            </a:r>
            <a:r>
              <a:rPr lang="en-US" b="1" dirty="0"/>
              <a:t>conditions and high winds made farming impossible. Tenant farmers and sharecroppers were among the hardest hit as their landlords evicted them and sold the land. Over 500,000 Americans were left homeless. Many farmers from Oklahoma, Texas, and the surrounding Dust Bowl states migrated to California in search of work.</a:t>
            </a:r>
          </a:p>
          <a:p>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5008" y="-19792"/>
            <a:ext cx="4012992"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469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49091"/>
            <a:ext cx="9144000" cy="5566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2617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40628"/>
            <a:ext cx="4953000" cy="39173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7246"/>
            <a:ext cx="3581400" cy="3581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1" y="2867328"/>
            <a:ext cx="3699163" cy="39906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6335" y="-156949"/>
            <a:ext cx="4701664" cy="36621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13235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1459" y="762001"/>
            <a:ext cx="2992582"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057400" y="34637"/>
            <a:ext cx="8260672" cy="1039427"/>
          </a:xfrm>
        </p:spPr>
        <p:txBody>
          <a:bodyPr/>
          <a:lstStyle/>
          <a:p>
            <a:r>
              <a:rPr lang="en-US" dirty="0" smtClean="0"/>
              <a:t>Widespread unemployment</a:t>
            </a:r>
            <a:endParaRPr lang="en-US" dirty="0"/>
          </a:p>
        </p:txBody>
      </p:sp>
      <p:sp>
        <p:nvSpPr>
          <p:cNvPr id="3" name="Content Placeholder 2"/>
          <p:cNvSpPr>
            <a:spLocks noGrp="1"/>
          </p:cNvSpPr>
          <p:nvPr>
            <p:ph idx="1"/>
          </p:nvPr>
        </p:nvSpPr>
        <p:spPr>
          <a:xfrm>
            <a:off x="222069" y="685800"/>
            <a:ext cx="7449391" cy="6172200"/>
          </a:xfrm>
        </p:spPr>
        <p:txBody>
          <a:bodyPr>
            <a:normAutofit lnSpcReduction="10000"/>
          </a:bodyPr>
          <a:lstStyle/>
          <a:p>
            <a:r>
              <a:rPr lang="en-US" b="1" dirty="0" smtClean="0"/>
              <a:t>As profits fell and it became clear consumers would need to reduce spending, workers began to lose their jobs. </a:t>
            </a:r>
          </a:p>
          <a:p>
            <a:r>
              <a:rPr lang="en-US" b="1" dirty="0" smtClean="0"/>
              <a:t>By 1932, the unemployment rate in the United States had reached 25%. Unemployed workers who had no savings could not pay their debts, and many lost their homes.</a:t>
            </a:r>
          </a:p>
          <a:p>
            <a:r>
              <a:rPr lang="en-US" b="1" dirty="0" smtClean="0"/>
              <a:t> Homeless and unemployed people settled in camps of shacks and tents in rundown areas.  These camps became known as </a:t>
            </a:r>
            <a:r>
              <a:rPr lang="en-US" b="1" dirty="0" err="1" smtClean="0"/>
              <a:t>Hoovervilles</a:t>
            </a:r>
            <a:r>
              <a:rPr lang="en-US" b="1" dirty="0" smtClean="0"/>
              <a:t>, named after Herbert Hoover, the U.S. president when the Depression started. Hooverville residents slept in packing crates if they were lucky; if not, they slept on the ground. They begged for food from people who still had jobs and housing.</a:t>
            </a:r>
            <a:endParaRPr lang="en-US" b="1"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1" y="3271478"/>
            <a:ext cx="2776847" cy="3662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8894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762669"/>
            <a:ext cx="3346021" cy="40953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5364" y="2294334"/>
            <a:ext cx="3048000" cy="45417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523999" y="27709"/>
            <a:ext cx="3486522"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0020" y="3306064"/>
            <a:ext cx="2694562" cy="35299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5364" y="27709"/>
            <a:ext cx="30480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5360" y="0"/>
            <a:ext cx="2810004" cy="3257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675895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9526"/>
            <a:ext cx="8991600" cy="4373563"/>
          </a:xfrm>
        </p:spPr>
        <p:txBody>
          <a:bodyPr/>
          <a:lstStyle/>
          <a:p>
            <a:r>
              <a:rPr lang="en-US" b="1" dirty="0"/>
              <a:t>Students will create a chart divided into four sections explaining the causes of the Stock Market Crash 1929. Those causes of the crash will be presented with comments for each reason given for the crash. </a:t>
            </a:r>
          </a:p>
        </p:txBody>
      </p:sp>
      <p:graphicFrame>
        <p:nvGraphicFramePr>
          <p:cNvPr id="4" name="Table 3"/>
          <p:cNvGraphicFramePr>
            <a:graphicFrameLocks noGrp="1"/>
          </p:cNvGraphicFramePr>
          <p:nvPr>
            <p:extLst/>
          </p:nvPr>
        </p:nvGraphicFramePr>
        <p:xfrm>
          <a:off x="1752600" y="1828800"/>
          <a:ext cx="8458200" cy="4907280"/>
        </p:xfrm>
        <a:graphic>
          <a:graphicData uri="http://schemas.openxmlformats.org/drawingml/2006/table">
            <a:tbl>
              <a:tblPr firstRow="1" bandRow="1">
                <a:tableStyleId>{5C22544A-7EE6-4342-B048-85BDC9FD1C3A}</a:tableStyleId>
              </a:tblPr>
              <a:tblGrid>
                <a:gridCol w="2114550">
                  <a:extLst>
                    <a:ext uri="{9D8B030D-6E8A-4147-A177-3AD203B41FA5}">
                      <a16:colId xmlns:a16="http://schemas.microsoft.com/office/drawing/2014/main" val="20000"/>
                    </a:ext>
                  </a:extLst>
                </a:gridCol>
                <a:gridCol w="2114550">
                  <a:extLst>
                    <a:ext uri="{9D8B030D-6E8A-4147-A177-3AD203B41FA5}">
                      <a16:colId xmlns:a16="http://schemas.microsoft.com/office/drawing/2014/main" val="20001"/>
                    </a:ext>
                  </a:extLst>
                </a:gridCol>
                <a:gridCol w="2114550">
                  <a:extLst>
                    <a:ext uri="{9D8B030D-6E8A-4147-A177-3AD203B41FA5}">
                      <a16:colId xmlns:a16="http://schemas.microsoft.com/office/drawing/2014/main" val="20002"/>
                    </a:ext>
                  </a:extLst>
                </a:gridCol>
                <a:gridCol w="2114550">
                  <a:extLst>
                    <a:ext uri="{9D8B030D-6E8A-4147-A177-3AD203B41FA5}">
                      <a16:colId xmlns:a16="http://schemas.microsoft.com/office/drawing/2014/main" val="20003"/>
                    </a:ext>
                  </a:extLst>
                </a:gridCol>
              </a:tblGrid>
              <a:tr h="82707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4080210">
                <a:tc>
                  <a:txBody>
                    <a:bodyPr/>
                    <a:lstStyle/>
                    <a:p>
                      <a:endParaRPr lang="en-US" dirty="0"/>
                    </a:p>
                  </a:txBody>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91959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9411"/>
            <a:ext cx="5304910" cy="6897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7386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39" y="0"/>
            <a:ext cx="11482251" cy="6858000"/>
          </a:xfrm>
        </p:spPr>
        <p:txBody>
          <a:bodyPr>
            <a:noAutofit/>
          </a:bodyPr>
          <a:lstStyle/>
          <a:p>
            <a:r>
              <a:rPr lang="en-US" b="1" dirty="0"/>
              <a:t>Why did many families move north during the Great Migration?</a:t>
            </a:r>
          </a:p>
          <a:p>
            <a:r>
              <a:rPr lang="en-US" b="1" dirty="0"/>
              <a:t>How did unrestricted submarine warfare lead to WWI?</a:t>
            </a:r>
          </a:p>
          <a:p>
            <a:r>
              <a:rPr lang="en-US" b="1" dirty="0"/>
              <a:t>Explain an argument in favor of and against the 19</a:t>
            </a:r>
            <a:r>
              <a:rPr lang="en-US" b="1" baseline="30000" dirty="0"/>
              <a:t>th</a:t>
            </a:r>
            <a:r>
              <a:rPr lang="en-US" b="1" dirty="0"/>
              <a:t> amendment. </a:t>
            </a:r>
          </a:p>
          <a:p>
            <a:r>
              <a:rPr lang="en-US" b="1" dirty="0"/>
              <a:t>Explain an argument in favor of and against the </a:t>
            </a:r>
            <a:r>
              <a:rPr lang="en-US" b="1" dirty="0"/>
              <a:t>18</a:t>
            </a:r>
            <a:r>
              <a:rPr lang="en-US" b="1" baseline="30000" dirty="0"/>
              <a:t>th</a:t>
            </a:r>
            <a:r>
              <a:rPr lang="en-US" b="1" dirty="0"/>
              <a:t> </a:t>
            </a:r>
            <a:r>
              <a:rPr lang="en-US" b="1" dirty="0"/>
              <a:t>amendment. </a:t>
            </a:r>
            <a:endParaRPr lang="en-US" b="1" dirty="0"/>
          </a:p>
          <a:p>
            <a:r>
              <a:rPr lang="en-US" b="1" dirty="0"/>
              <a:t>Why was the Espionage Act so controversial?</a:t>
            </a:r>
          </a:p>
          <a:p>
            <a:r>
              <a:rPr lang="en-US" b="1" dirty="0"/>
              <a:t>Why did the US want to stay neutral before WWI?</a:t>
            </a:r>
          </a:p>
          <a:p>
            <a:r>
              <a:rPr lang="en-US" b="1" dirty="0"/>
              <a:t>What legislation had been passed ensuring our neutrality before WWI?</a:t>
            </a:r>
          </a:p>
          <a:p>
            <a:r>
              <a:rPr lang="en-US" b="1" dirty="0">
                <a:ln w="19050">
                  <a:solidFill>
                    <a:schemeClr val="accent2">
                      <a:lumMod val="75000"/>
                    </a:schemeClr>
                  </a:solidFill>
                </a:ln>
              </a:rPr>
              <a:t>In your opinion, should Eugene V. Debs have been arrested for violating the Espionage Act? Explain.</a:t>
            </a:r>
            <a:endParaRPr lang="en-US" b="1" dirty="0">
              <a:ln w="19050">
                <a:solidFill>
                  <a:schemeClr val="accent2">
                    <a:lumMod val="75000"/>
                  </a:schemeClr>
                </a:solidFill>
              </a:ln>
            </a:endParaRPr>
          </a:p>
          <a:p>
            <a:endParaRPr lang="en-US" sz="3000" b="1" dirty="0"/>
          </a:p>
        </p:txBody>
      </p:sp>
    </p:spTree>
    <p:extLst>
      <p:ext uri="{BB962C8B-B14F-4D97-AF65-F5344CB8AC3E}">
        <p14:creationId xmlns:p14="http://schemas.microsoft.com/office/powerpoint/2010/main" val="104891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52600" y="1066800"/>
            <a:ext cx="8686800" cy="2209800"/>
          </a:xfrm>
        </p:spPr>
        <p:txBody>
          <a:bodyPr>
            <a:noAutofit/>
          </a:bodyPr>
          <a:lstStyle/>
          <a:p>
            <a:r>
              <a:rPr lang="en-US" b="1" dirty="0"/>
              <a:t>Imagine if everything you own was taken away from you over night and the same is true for your friends and everyone you know. What would you do?</a:t>
            </a:r>
          </a:p>
        </p:txBody>
      </p:sp>
      <p:sp>
        <p:nvSpPr>
          <p:cNvPr id="2" name="Title 1"/>
          <p:cNvSpPr>
            <a:spLocks noGrp="1"/>
          </p:cNvSpPr>
          <p:nvPr>
            <p:ph type="ctrTitle"/>
          </p:nvPr>
        </p:nvSpPr>
        <p:spPr>
          <a:xfrm>
            <a:off x="2362200" y="1"/>
            <a:ext cx="6629400" cy="1219201"/>
          </a:xfrm>
        </p:spPr>
        <p:txBody>
          <a:bodyPr/>
          <a:lstStyle/>
          <a:p>
            <a:r>
              <a:rPr lang="en-US" dirty="0" smtClean="0"/>
              <a:t>Journal:</a:t>
            </a:r>
            <a:endParaRPr lang="en-US" dirty="0"/>
          </a:p>
        </p:txBody>
      </p:sp>
    </p:spTree>
    <p:extLst>
      <p:ext uri="{BB962C8B-B14F-4D97-AF65-F5344CB8AC3E}">
        <p14:creationId xmlns:p14="http://schemas.microsoft.com/office/powerpoint/2010/main" val="2753118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928"/>
            <a:ext cx="8260672" cy="1039427"/>
          </a:xfrm>
        </p:spPr>
        <p:txBody>
          <a:bodyPr/>
          <a:lstStyle/>
          <a:p>
            <a:r>
              <a:rPr lang="en-US" dirty="0" smtClean="0"/>
              <a:t>The Great Depression</a:t>
            </a:r>
            <a:endParaRPr lang="en-US" dirty="0"/>
          </a:p>
        </p:txBody>
      </p:sp>
      <p:sp>
        <p:nvSpPr>
          <p:cNvPr id="3" name="Content Placeholder 2"/>
          <p:cNvSpPr>
            <a:spLocks noGrp="1"/>
          </p:cNvSpPr>
          <p:nvPr>
            <p:ph idx="1"/>
          </p:nvPr>
        </p:nvSpPr>
        <p:spPr>
          <a:xfrm>
            <a:off x="365760" y="685800"/>
            <a:ext cx="11403874" cy="6172200"/>
          </a:xfrm>
        </p:spPr>
        <p:txBody>
          <a:bodyPr>
            <a:normAutofit/>
          </a:bodyPr>
          <a:lstStyle/>
          <a:p>
            <a:r>
              <a:rPr lang="en-US" sz="2600" b="1" dirty="0"/>
              <a:t>During the 1920s, the wealthy grew wealthier due in large measure to government fiscal policies that both reduced business regulations and allowed the wealthy to keep more of their money. </a:t>
            </a:r>
            <a:endParaRPr lang="en-US" sz="2600" b="1" dirty="0"/>
          </a:p>
          <a:p>
            <a:r>
              <a:rPr lang="en-US" sz="2600" b="1" dirty="0"/>
              <a:t>These </a:t>
            </a:r>
            <a:r>
              <a:rPr lang="en-US" sz="2600" b="1" dirty="0"/>
              <a:t>reduced regulations and low corporate taxes increased the profits of corporations and made their stocks more valuable. </a:t>
            </a:r>
            <a:endParaRPr lang="en-US" sz="26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560320"/>
            <a:ext cx="5730240" cy="4297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17" y="3106125"/>
            <a:ext cx="5621383" cy="3724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7511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2881" y="0"/>
            <a:ext cx="6120444" cy="6781800"/>
          </a:xfrm>
        </p:spPr>
        <p:txBody>
          <a:bodyPr>
            <a:normAutofit/>
          </a:bodyPr>
          <a:lstStyle/>
          <a:p>
            <a:r>
              <a:rPr lang="en-US" b="1" dirty="0"/>
              <a:t>At the same time, the poor and working classes lost the ability to buy products because their wages stayed the same while prices rose. </a:t>
            </a:r>
          </a:p>
          <a:p>
            <a:r>
              <a:rPr lang="en-US" b="1" dirty="0"/>
              <a:t>This reduction in consumer consumption resulted in business overproduction and eventually caused business profits to decline</a:t>
            </a:r>
            <a:r>
              <a:rPr lang="en-US" b="1" dirty="0"/>
              <a:t>.</a:t>
            </a:r>
          </a:p>
          <a:p>
            <a:r>
              <a:rPr lang="en-US" b="1" dirty="0"/>
              <a:t> </a:t>
            </a:r>
            <a:r>
              <a:rPr lang="en-US" b="1" dirty="0"/>
              <a:t>These factors were an important cause of the Great Depression.</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503442"/>
            <a:ext cx="4495800" cy="3354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3323" y="0"/>
            <a:ext cx="43815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6818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83" y="0"/>
            <a:ext cx="11782697" cy="1600200"/>
          </a:xfrm>
        </p:spPr>
        <p:txBody>
          <a:bodyPr>
            <a:normAutofit/>
          </a:bodyPr>
          <a:lstStyle/>
          <a:p>
            <a:r>
              <a:rPr lang="en-US" dirty="0"/>
              <a:t>The Interactions of Business Overproduction and Consumer </a:t>
            </a:r>
            <a:r>
              <a:rPr lang="en-US" dirty="0" err="1"/>
              <a:t>Underconsumption</a:t>
            </a:r>
            <a:endParaRPr lang="en-US" dirty="0"/>
          </a:p>
        </p:txBody>
      </p:sp>
      <p:sp>
        <p:nvSpPr>
          <p:cNvPr id="3" name="Content Placeholder 2"/>
          <p:cNvSpPr>
            <a:spLocks noGrp="1"/>
          </p:cNvSpPr>
          <p:nvPr>
            <p:ph idx="1"/>
          </p:nvPr>
        </p:nvSpPr>
        <p:spPr>
          <a:xfrm>
            <a:off x="130629" y="1676400"/>
            <a:ext cx="6574971" cy="5181600"/>
          </a:xfrm>
        </p:spPr>
        <p:txBody>
          <a:bodyPr>
            <a:normAutofit/>
          </a:bodyPr>
          <a:lstStyle/>
          <a:p>
            <a:r>
              <a:rPr lang="en-US" b="1" dirty="0"/>
              <a:t>New methods of buying products, including the installment plan and buying on credit, became popular during the 1920s. These methods encouraged consumers to buy more than they could afford and to go into debt. </a:t>
            </a:r>
            <a:endParaRPr lang="en-US" b="1" dirty="0" smtClean="0"/>
          </a:p>
          <a:p>
            <a:r>
              <a:rPr lang="en-US" b="1" dirty="0" smtClean="0"/>
              <a:t>Worst </a:t>
            </a:r>
            <a:r>
              <a:rPr lang="en-US" b="1" dirty="0"/>
              <a:t>of all, banks loaned people money to buy stock with very little money down. The stocks themselves became the collateral for the loan. This was called buying on margin.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547257"/>
            <a:ext cx="5550314" cy="4310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2921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1754" y="1232263"/>
            <a:ext cx="3640235" cy="4426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981200" y="-6927"/>
            <a:ext cx="8260672" cy="1039427"/>
          </a:xfrm>
        </p:spPr>
        <p:txBody>
          <a:bodyPr/>
          <a:lstStyle/>
          <a:p>
            <a:r>
              <a:rPr lang="en-US" dirty="0" smtClean="0"/>
              <a:t>Stock market crash</a:t>
            </a:r>
            <a:endParaRPr lang="en-US" dirty="0"/>
          </a:p>
        </p:txBody>
      </p:sp>
      <p:sp>
        <p:nvSpPr>
          <p:cNvPr id="3" name="Content Placeholder 2"/>
          <p:cNvSpPr>
            <a:spLocks noGrp="1"/>
          </p:cNvSpPr>
          <p:nvPr>
            <p:ph idx="1"/>
          </p:nvPr>
        </p:nvSpPr>
        <p:spPr>
          <a:xfrm>
            <a:off x="117565" y="762000"/>
            <a:ext cx="8098971" cy="5943600"/>
          </a:xfrm>
        </p:spPr>
        <p:txBody>
          <a:bodyPr>
            <a:normAutofit/>
          </a:bodyPr>
          <a:lstStyle/>
          <a:p>
            <a:r>
              <a:rPr lang="en-US" b="1" dirty="0"/>
              <a:t>Rising stock prices and the ability of ordinary people to buy stock on credit increased investment in the stock market and inflated the price of stocks above their actual value. Then, by October 1929, the U.S. economy was beginning to show signs of slowing down. Stockholders feared the economy was ending a period of prosperity and entering a period of recession. </a:t>
            </a:r>
            <a:endParaRPr lang="en-US" b="1" dirty="0" smtClean="0"/>
          </a:p>
          <a:p>
            <a:r>
              <a:rPr lang="en-US" b="1" dirty="0" smtClean="0"/>
              <a:t>This </a:t>
            </a:r>
            <a:r>
              <a:rPr lang="en-US" b="1" dirty="0"/>
              <a:t>caused some investors to panic and sell their stocks. As more people sold their </a:t>
            </a:r>
            <a:r>
              <a:rPr lang="en-US" b="1" dirty="0" smtClean="0"/>
              <a:t>stock, other </a:t>
            </a:r>
            <a:r>
              <a:rPr lang="en-US" b="1" dirty="0"/>
              <a:t>people panicked and sold their stock as well, driving down their prices and causing a stock market crash</a:t>
            </a:r>
            <a:r>
              <a:rPr lang="en-US" b="1" dirty="0" smtClean="0"/>
              <a:t>.</a:t>
            </a:r>
            <a:endParaRPr lang="en-US" b="1" dirty="0"/>
          </a:p>
        </p:txBody>
      </p:sp>
    </p:spTree>
    <p:extLst>
      <p:ext uri="{BB962C8B-B14F-4D97-AF65-F5344CB8AC3E}">
        <p14:creationId xmlns:p14="http://schemas.microsoft.com/office/powerpoint/2010/main" val="269549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019800" cy="6858000"/>
          </a:xfrm>
        </p:spPr>
        <p:txBody>
          <a:bodyPr>
            <a:normAutofit/>
          </a:bodyPr>
          <a:lstStyle/>
          <a:p>
            <a:r>
              <a:rPr lang="en-US" b="1" dirty="0"/>
              <a:t>In turn, the stock market crash triggered other economic weaknesses and plunged the United States into the Great Depression––a severe economic recession in the 1930s that affected all the world’s industrialized nations and the countries that exported raw materials to them. </a:t>
            </a:r>
            <a:endParaRPr lang="en-US" b="1" dirty="0" smtClean="0"/>
          </a:p>
          <a:p>
            <a:r>
              <a:rPr lang="en-US" b="1" dirty="0" smtClean="0"/>
              <a:t>Industry</a:t>
            </a:r>
            <a:r>
              <a:rPr lang="en-US" b="1" dirty="0"/>
              <a:t>, trade, construction, mining, logging, and farming decreased sharply. Business profits, tax revenues, and personal incomes did, too.</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0874" y="-98961"/>
            <a:ext cx="4831574" cy="3527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3538" y="3932879"/>
            <a:ext cx="4987635" cy="2807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6131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C:\Users\sara.wood\Downloads\8026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896"/>
            <a:ext cx="9177048" cy="7597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529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0145" y="1"/>
            <a:ext cx="8260672" cy="1039427"/>
          </a:xfrm>
        </p:spPr>
        <p:txBody>
          <a:bodyPr/>
          <a:lstStyle/>
          <a:p>
            <a:r>
              <a:rPr lang="en-US" dirty="0" smtClean="0"/>
              <a:t>Dust Bowl</a:t>
            </a:r>
            <a:endParaRPr lang="en-US" dirty="0"/>
          </a:p>
        </p:txBody>
      </p:sp>
      <p:sp>
        <p:nvSpPr>
          <p:cNvPr id="3" name="Content Placeholder 2"/>
          <p:cNvSpPr>
            <a:spLocks noGrp="1"/>
          </p:cNvSpPr>
          <p:nvPr>
            <p:ph idx="1"/>
          </p:nvPr>
        </p:nvSpPr>
        <p:spPr>
          <a:xfrm>
            <a:off x="287383" y="685800"/>
            <a:ext cx="7180217" cy="6172200"/>
          </a:xfrm>
        </p:spPr>
        <p:txBody>
          <a:bodyPr>
            <a:normAutofit lnSpcReduction="10000"/>
          </a:bodyPr>
          <a:lstStyle/>
          <a:p>
            <a:r>
              <a:rPr lang="en-US" b="1" dirty="0"/>
              <a:t>New machinery and improved farming techniques made American farmers very productive. By producing more food each year, farmers thought they could earn more money. Instead, this overproduction helped drive down the prices of their products and made it harder for them to make a profit. </a:t>
            </a:r>
            <a:endParaRPr lang="en-US" b="1" dirty="0" smtClean="0"/>
          </a:p>
          <a:p>
            <a:r>
              <a:rPr lang="en-US" b="1" dirty="0" smtClean="0"/>
              <a:t>In </a:t>
            </a:r>
            <a:r>
              <a:rPr lang="en-US" b="1" dirty="0"/>
              <a:t>response, farmers tried producing even more food by taking out more loans to buy more land and farm equipment. As a result, most farmers were very vulnerable to economic and environmental disasters when banks started foreclosing on farms owned by farmers unable to repay their loans. </a:t>
            </a:r>
            <a:endParaRPr lang="en-US" b="1" dirty="0" smtClean="0"/>
          </a:p>
          <a:p>
            <a:r>
              <a:rPr lang="en-US" b="1" dirty="0" smtClean="0"/>
              <a:t>To </a:t>
            </a:r>
            <a:r>
              <a:rPr lang="en-US" b="1" dirty="0"/>
              <a:t>make matters worse, the Great Plains states were experiencing a severe drought</a:t>
            </a:r>
            <a:r>
              <a:rPr lang="en-US" b="1" dirty="0" smtClean="0"/>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2602676"/>
            <a:ext cx="3276600" cy="425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60811"/>
            <a:ext cx="3255818" cy="2441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441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7</TotalTime>
  <Words>884</Words>
  <Application>Microsoft Office PowerPoint</Application>
  <PresentationFormat>Widescreen</PresentationFormat>
  <Paragraphs>46</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SSUSH17 Analyze the causes and consequences of the Great Depression.  a. Describe the causes, including overproduction, underconsumption, and stock market speculation that led to the stock market crash of 1929 and the Great Depression.  b. Explain factors (include over-farming and climate) that led to the Dust Bowl and the resulting movement and migration west.   c. Explain the social and political impact of widespread unemployment that resulted in developments such as Hoovervilles.   </vt:lpstr>
      <vt:lpstr>Journal:</vt:lpstr>
      <vt:lpstr>The Great Depression</vt:lpstr>
      <vt:lpstr>PowerPoint Presentation</vt:lpstr>
      <vt:lpstr>The Interactions of Business Overproduction and Consumer Underconsumption</vt:lpstr>
      <vt:lpstr>Stock market crash</vt:lpstr>
      <vt:lpstr>PowerPoint Presentation</vt:lpstr>
      <vt:lpstr>PowerPoint Presentation</vt:lpstr>
      <vt:lpstr>Dust Bowl</vt:lpstr>
      <vt:lpstr>PowerPoint Presentation</vt:lpstr>
      <vt:lpstr>PowerPoint Presentation</vt:lpstr>
      <vt:lpstr>PowerPoint Presentation</vt:lpstr>
      <vt:lpstr>Widespread unemployment</vt:lpstr>
      <vt:lpstr>PowerPoint Presentation</vt:lpstr>
      <vt:lpstr>PowerPoint Presentation</vt:lpstr>
      <vt:lpstr>PowerPoint Presentation</vt:lpstr>
      <vt:lpstr>PowerPoint Presentation</vt:lpstr>
    </vt:vector>
  </TitlesOfParts>
  <Company>WCBOE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SSUSH17 Analyze the causes and consequences of the Great Depression.  a. Describe the causes, including overproduction, underconsumption, and stock market speculation that led to the stock market crash of 1929 and the Great Depression.  b. Explain factors (include over-farming and climate) that led to the Dust Bowl and the resulting movement and migration west.   c. Explain the social and political impact of widespread unemployment that resulted in developments such as Hoovervilles.   </dc:title>
  <dc:creator>Sara Wood</dc:creator>
  <cp:lastModifiedBy>Sara Wood</cp:lastModifiedBy>
  <cp:revision>1</cp:revision>
  <dcterms:created xsi:type="dcterms:W3CDTF">2017-09-12T23:46:00Z</dcterms:created>
  <dcterms:modified xsi:type="dcterms:W3CDTF">2017-09-12T23:53:16Z</dcterms:modified>
</cp:coreProperties>
</file>