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4" r:id="rId4"/>
    <p:sldId id="258" r:id="rId5"/>
    <p:sldId id="282" r:id="rId6"/>
    <p:sldId id="259" r:id="rId7"/>
    <p:sldId id="281" r:id="rId8"/>
    <p:sldId id="285" r:id="rId9"/>
    <p:sldId id="283" r:id="rId10"/>
    <p:sldId id="260" r:id="rId11"/>
    <p:sldId id="261" r:id="rId12"/>
    <p:sldId id="262" r:id="rId13"/>
    <p:sldId id="263" r:id="rId14"/>
    <p:sldId id="264" r:id="rId15"/>
    <p:sldId id="265" r:id="rId16"/>
    <p:sldId id="267" r:id="rId17"/>
    <p:sldId id="268" r:id="rId18"/>
    <p:sldId id="269" r:id="rId19"/>
    <p:sldId id="270"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EBF69D-101D-48F9-AD40-149D9C76C90E}"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9968B-72AD-4528-BA79-784E4ACA2373}" type="slidenum">
              <a:rPr lang="en-US" smtClean="0"/>
              <a:t>‹#›</a:t>
            </a:fld>
            <a:endParaRPr lang="en-US"/>
          </a:p>
        </p:txBody>
      </p:sp>
    </p:spTree>
    <p:extLst>
      <p:ext uri="{BB962C8B-B14F-4D97-AF65-F5344CB8AC3E}">
        <p14:creationId xmlns:p14="http://schemas.microsoft.com/office/powerpoint/2010/main" val="2275478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EBF69D-101D-48F9-AD40-149D9C76C90E}"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9968B-72AD-4528-BA79-784E4ACA2373}" type="slidenum">
              <a:rPr lang="en-US" smtClean="0"/>
              <a:t>‹#›</a:t>
            </a:fld>
            <a:endParaRPr lang="en-US"/>
          </a:p>
        </p:txBody>
      </p:sp>
    </p:spTree>
    <p:extLst>
      <p:ext uri="{BB962C8B-B14F-4D97-AF65-F5344CB8AC3E}">
        <p14:creationId xmlns:p14="http://schemas.microsoft.com/office/powerpoint/2010/main" val="228089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EBF69D-101D-48F9-AD40-149D9C76C90E}"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9968B-72AD-4528-BA79-784E4ACA2373}" type="slidenum">
              <a:rPr lang="en-US" smtClean="0"/>
              <a:t>‹#›</a:t>
            </a:fld>
            <a:endParaRPr lang="en-US"/>
          </a:p>
        </p:txBody>
      </p:sp>
    </p:spTree>
    <p:extLst>
      <p:ext uri="{BB962C8B-B14F-4D97-AF65-F5344CB8AC3E}">
        <p14:creationId xmlns:p14="http://schemas.microsoft.com/office/powerpoint/2010/main" val="19380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EBF69D-101D-48F9-AD40-149D9C76C90E}"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9968B-72AD-4528-BA79-784E4ACA2373}" type="slidenum">
              <a:rPr lang="en-US" smtClean="0"/>
              <a:t>‹#›</a:t>
            </a:fld>
            <a:endParaRPr lang="en-US"/>
          </a:p>
        </p:txBody>
      </p:sp>
    </p:spTree>
    <p:extLst>
      <p:ext uri="{BB962C8B-B14F-4D97-AF65-F5344CB8AC3E}">
        <p14:creationId xmlns:p14="http://schemas.microsoft.com/office/powerpoint/2010/main" val="3188430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EBF69D-101D-48F9-AD40-149D9C76C90E}"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9968B-72AD-4528-BA79-784E4ACA2373}" type="slidenum">
              <a:rPr lang="en-US" smtClean="0"/>
              <a:t>‹#›</a:t>
            </a:fld>
            <a:endParaRPr lang="en-US"/>
          </a:p>
        </p:txBody>
      </p:sp>
    </p:spTree>
    <p:extLst>
      <p:ext uri="{BB962C8B-B14F-4D97-AF65-F5344CB8AC3E}">
        <p14:creationId xmlns:p14="http://schemas.microsoft.com/office/powerpoint/2010/main" val="117853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EBF69D-101D-48F9-AD40-149D9C76C90E}"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9968B-72AD-4528-BA79-784E4ACA2373}" type="slidenum">
              <a:rPr lang="en-US" smtClean="0"/>
              <a:t>‹#›</a:t>
            </a:fld>
            <a:endParaRPr lang="en-US"/>
          </a:p>
        </p:txBody>
      </p:sp>
    </p:spTree>
    <p:extLst>
      <p:ext uri="{BB962C8B-B14F-4D97-AF65-F5344CB8AC3E}">
        <p14:creationId xmlns:p14="http://schemas.microsoft.com/office/powerpoint/2010/main" val="411273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EBF69D-101D-48F9-AD40-149D9C76C90E}"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F9968B-72AD-4528-BA79-784E4ACA2373}" type="slidenum">
              <a:rPr lang="en-US" smtClean="0"/>
              <a:t>‹#›</a:t>
            </a:fld>
            <a:endParaRPr lang="en-US"/>
          </a:p>
        </p:txBody>
      </p:sp>
    </p:spTree>
    <p:extLst>
      <p:ext uri="{BB962C8B-B14F-4D97-AF65-F5344CB8AC3E}">
        <p14:creationId xmlns:p14="http://schemas.microsoft.com/office/powerpoint/2010/main" val="386567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EBF69D-101D-48F9-AD40-149D9C76C90E}"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F9968B-72AD-4528-BA79-784E4ACA2373}" type="slidenum">
              <a:rPr lang="en-US" smtClean="0"/>
              <a:t>‹#›</a:t>
            </a:fld>
            <a:endParaRPr lang="en-US"/>
          </a:p>
        </p:txBody>
      </p:sp>
    </p:spTree>
    <p:extLst>
      <p:ext uri="{BB962C8B-B14F-4D97-AF65-F5344CB8AC3E}">
        <p14:creationId xmlns:p14="http://schemas.microsoft.com/office/powerpoint/2010/main" val="133682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BF69D-101D-48F9-AD40-149D9C76C90E}"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F9968B-72AD-4528-BA79-784E4ACA2373}" type="slidenum">
              <a:rPr lang="en-US" smtClean="0"/>
              <a:t>‹#›</a:t>
            </a:fld>
            <a:endParaRPr lang="en-US"/>
          </a:p>
        </p:txBody>
      </p:sp>
    </p:spTree>
    <p:extLst>
      <p:ext uri="{BB962C8B-B14F-4D97-AF65-F5344CB8AC3E}">
        <p14:creationId xmlns:p14="http://schemas.microsoft.com/office/powerpoint/2010/main" val="177897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EBF69D-101D-48F9-AD40-149D9C76C90E}"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9968B-72AD-4528-BA79-784E4ACA2373}" type="slidenum">
              <a:rPr lang="en-US" smtClean="0"/>
              <a:t>‹#›</a:t>
            </a:fld>
            <a:endParaRPr lang="en-US"/>
          </a:p>
        </p:txBody>
      </p:sp>
    </p:spTree>
    <p:extLst>
      <p:ext uri="{BB962C8B-B14F-4D97-AF65-F5344CB8AC3E}">
        <p14:creationId xmlns:p14="http://schemas.microsoft.com/office/powerpoint/2010/main" val="244076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EBF69D-101D-48F9-AD40-149D9C76C90E}"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9968B-72AD-4528-BA79-784E4ACA2373}" type="slidenum">
              <a:rPr lang="en-US" smtClean="0"/>
              <a:t>‹#›</a:t>
            </a:fld>
            <a:endParaRPr lang="en-US"/>
          </a:p>
        </p:txBody>
      </p:sp>
    </p:spTree>
    <p:extLst>
      <p:ext uri="{BB962C8B-B14F-4D97-AF65-F5344CB8AC3E}">
        <p14:creationId xmlns:p14="http://schemas.microsoft.com/office/powerpoint/2010/main" val="1933345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BF69D-101D-48F9-AD40-149D9C76C90E}" type="datetimeFigureOut">
              <a:rPr lang="en-US" smtClean="0"/>
              <a:t>12/4/2017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9968B-72AD-4528-BA79-784E4ACA2373}" type="slidenum">
              <a:rPr lang="en-US" smtClean="0"/>
              <a:t>‹#›</a:t>
            </a:fld>
            <a:endParaRPr lang="en-US"/>
          </a:p>
        </p:txBody>
      </p:sp>
    </p:spTree>
    <p:extLst>
      <p:ext uri="{BB962C8B-B14F-4D97-AF65-F5344CB8AC3E}">
        <p14:creationId xmlns:p14="http://schemas.microsoft.com/office/powerpoint/2010/main" val="19572113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2"/>
            <a:ext cx="12192000" cy="5735638"/>
          </a:xfrm>
        </p:spPr>
        <p:txBody>
          <a:bodyPr>
            <a:noAutofit/>
          </a:bodyPr>
          <a:lstStyle/>
          <a:p>
            <a:pPr algn="l"/>
            <a:r>
              <a:rPr lang="en-US" sz="4400" dirty="0"/>
              <a:t>SSUSH15 Analyze the origins and impact of U.S. involvement in World War I. </a:t>
            </a:r>
            <a:r>
              <a:rPr lang="en-US" sz="4400" dirty="0" smtClean="0"/>
              <a:t/>
            </a:r>
            <a:br>
              <a:rPr lang="en-US" sz="4400" dirty="0" smtClean="0"/>
            </a:br>
            <a:r>
              <a:rPr lang="en-US" sz="4400" dirty="0" smtClean="0"/>
              <a:t>a</a:t>
            </a:r>
            <a:r>
              <a:rPr lang="en-US" sz="4400" dirty="0"/>
              <a:t>. Describe the movement from U.S. neutrality to engagement in World War I, including unrestricted submarine warfare and the Zimmerman Telegram. </a:t>
            </a:r>
            <a:r>
              <a:rPr lang="en-US" sz="4400" dirty="0" smtClean="0"/>
              <a:t/>
            </a:r>
            <a:br>
              <a:rPr lang="en-US" sz="4400" dirty="0" smtClean="0"/>
            </a:br>
            <a:r>
              <a:rPr lang="en-US" sz="4400" dirty="0" smtClean="0"/>
              <a:t>b</a:t>
            </a:r>
            <a:r>
              <a:rPr lang="en-US" sz="4400" dirty="0"/>
              <a:t>. Explain the domestic impact of World War I, including the origins of the Great Migration, the Espionage Act, and socialist Eugene Debs.  </a:t>
            </a:r>
            <a:r>
              <a:rPr lang="en-US" sz="4400" dirty="0" smtClean="0"/>
              <a:t/>
            </a:r>
            <a:br>
              <a:rPr lang="en-US" sz="4400" dirty="0" smtClean="0"/>
            </a:br>
            <a:r>
              <a:rPr lang="en-US" sz="4400" dirty="0" smtClean="0"/>
              <a:t>c</a:t>
            </a:r>
            <a:r>
              <a:rPr lang="en-US" sz="4400" dirty="0"/>
              <a:t>. Explain Wilson’s Fourteen Points and the debate over U.S. entry into the League of Nations. </a:t>
            </a:r>
          </a:p>
        </p:txBody>
      </p:sp>
    </p:spTree>
    <p:extLst>
      <p:ext uri="{BB962C8B-B14F-4D97-AF65-F5344CB8AC3E}">
        <p14:creationId xmlns:p14="http://schemas.microsoft.com/office/powerpoint/2010/main" val="2491857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7546"/>
            <a:ext cx="8229600" cy="1061639"/>
          </a:xfrm>
        </p:spPr>
        <p:txBody>
          <a:bodyPr/>
          <a:lstStyle/>
          <a:p>
            <a:r>
              <a:rPr lang="en-US" dirty="0" smtClean="0"/>
              <a:t>Impact of WWI</a:t>
            </a:r>
            <a:endParaRPr lang="en-US" dirty="0"/>
          </a:p>
        </p:txBody>
      </p:sp>
      <p:sp>
        <p:nvSpPr>
          <p:cNvPr id="3" name="Content Placeholder 2"/>
          <p:cNvSpPr>
            <a:spLocks noGrp="1"/>
          </p:cNvSpPr>
          <p:nvPr>
            <p:ph idx="1"/>
          </p:nvPr>
        </p:nvSpPr>
        <p:spPr>
          <a:xfrm>
            <a:off x="1" y="751840"/>
            <a:ext cx="11991702" cy="6106160"/>
          </a:xfrm>
        </p:spPr>
        <p:txBody>
          <a:bodyPr/>
          <a:lstStyle/>
          <a:p>
            <a:r>
              <a:rPr lang="en-US" b="1" dirty="0"/>
              <a:t>The war created jobs in northeastern and </a:t>
            </a:r>
            <a:r>
              <a:rPr lang="en-US" b="1" dirty="0" err="1"/>
              <a:t>midwestern</a:t>
            </a:r>
            <a:r>
              <a:rPr lang="en-US" b="1" dirty="0"/>
              <a:t> cities. African Americans, tired of living under the repression that was common in the South, moved to the North by the thousands and established themselves in ethnically distinct and culturally rich neighborhoods. This movement of African Americans was called the Great Migration. </a:t>
            </a:r>
          </a:p>
        </p:txBody>
      </p:sp>
      <p:pic>
        <p:nvPicPr>
          <p:cNvPr id="4" name="Picture 3"/>
          <p:cNvPicPr>
            <a:picLocks noChangeAspect="1"/>
          </p:cNvPicPr>
          <p:nvPr/>
        </p:nvPicPr>
        <p:blipFill>
          <a:blip r:embed="rId2"/>
          <a:stretch>
            <a:fillRect/>
          </a:stretch>
        </p:blipFill>
        <p:spPr>
          <a:xfrm>
            <a:off x="4531361" y="3043331"/>
            <a:ext cx="6136639" cy="3814668"/>
          </a:xfrm>
          <a:prstGeom prst="rect">
            <a:avLst/>
          </a:prstGeom>
        </p:spPr>
      </p:pic>
    </p:spTree>
    <p:extLst>
      <p:ext uri="{BB962C8B-B14F-4D97-AF65-F5344CB8AC3E}">
        <p14:creationId xmlns:p14="http://schemas.microsoft.com/office/powerpoint/2010/main" val="1648253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649792" y="1761300"/>
            <a:ext cx="3542208" cy="5096702"/>
          </a:xfrm>
          <a:prstGeom prst="rect">
            <a:avLst/>
          </a:prstGeom>
        </p:spPr>
      </p:pic>
      <p:sp>
        <p:nvSpPr>
          <p:cNvPr id="2" name="Title 1"/>
          <p:cNvSpPr>
            <a:spLocks noGrp="1"/>
          </p:cNvSpPr>
          <p:nvPr>
            <p:ph type="title"/>
          </p:nvPr>
        </p:nvSpPr>
        <p:spPr>
          <a:xfrm>
            <a:off x="7499169" y="431075"/>
            <a:ext cx="8229600" cy="872061"/>
          </a:xfrm>
        </p:spPr>
        <p:txBody>
          <a:bodyPr/>
          <a:lstStyle/>
          <a:p>
            <a:r>
              <a:rPr lang="en-US" dirty="0" smtClean="0"/>
              <a:t>WWI impact</a:t>
            </a:r>
            <a:endParaRPr lang="en-US" dirty="0"/>
          </a:p>
        </p:txBody>
      </p:sp>
      <p:sp>
        <p:nvSpPr>
          <p:cNvPr id="3" name="Content Placeholder 2"/>
          <p:cNvSpPr>
            <a:spLocks noGrp="1"/>
          </p:cNvSpPr>
          <p:nvPr>
            <p:ph idx="1"/>
          </p:nvPr>
        </p:nvSpPr>
        <p:spPr>
          <a:xfrm>
            <a:off x="0" y="148687"/>
            <a:ext cx="7630160" cy="6858001"/>
          </a:xfrm>
        </p:spPr>
        <p:txBody>
          <a:bodyPr>
            <a:normAutofit fontScale="92500"/>
          </a:bodyPr>
          <a:lstStyle/>
          <a:p>
            <a:r>
              <a:rPr lang="en-US" b="1" dirty="0"/>
              <a:t>During the war, laws were passed that prohibited people from speaking out against it. The Espionage Act of 1917 made it a crime to communicate any information that would interfere with U.S. military operations or aid its enemies. </a:t>
            </a:r>
            <a:r>
              <a:rPr lang="en-US" b="1" dirty="0" smtClean="0"/>
              <a:t>Wilson </a:t>
            </a:r>
            <a:r>
              <a:rPr lang="en-US" b="1" dirty="0"/>
              <a:t>supported this law to silence critics and pacifists. </a:t>
            </a:r>
            <a:endParaRPr lang="en-US" b="1" dirty="0" smtClean="0"/>
          </a:p>
          <a:p>
            <a:r>
              <a:rPr lang="en-US" dirty="0" smtClean="0"/>
              <a:t>The </a:t>
            </a:r>
            <a:r>
              <a:rPr lang="en-US" dirty="0"/>
              <a:t>Supreme Court handed down a landmark decision on this issue in the </a:t>
            </a:r>
            <a:r>
              <a:rPr lang="en-US" b="1" i="1" cap="all" dirty="0"/>
              <a:t>SCHENCK V. UNITED STATES</a:t>
            </a:r>
            <a:r>
              <a:rPr lang="en-US" dirty="0"/>
              <a:t> verdict. The majority court opinion ruled that should an individual's free speech present a "clear and present danger" to others, the government could impose restrictions or penalties. </a:t>
            </a:r>
            <a:r>
              <a:rPr lang="en-US" dirty="0" err="1"/>
              <a:t>Schenck</a:t>
            </a:r>
            <a:r>
              <a:rPr lang="en-US" dirty="0"/>
              <a:t> was arrested for sabotaging the draft. The Court ruled that his behavior endangered thousands of American lives and upheld his jail sentence. </a:t>
            </a:r>
            <a:endParaRPr lang="en-US" dirty="0" smtClean="0"/>
          </a:p>
          <a:p>
            <a:r>
              <a:rPr lang="en-US" dirty="0" smtClean="0"/>
              <a:t>Socialist </a:t>
            </a:r>
            <a:r>
              <a:rPr lang="en-US" dirty="0"/>
              <a:t>Party leader Eugene V. Debs was </a:t>
            </a:r>
            <a:r>
              <a:rPr lang="en-US" dirty="0" smtClean="0"/>
              <a:t>imprisoned for 10 years </a:t>
            </a:r>
            <a:r>
              <a:rPr lang="en-US" dirty="0"/>
              <a:t>and ran for President from his jail cell in 1920. He polled nearly a million votes.</a:t>
            </a:r>
            <a:endParaRPr lang="en-US" b="1" dirty="0"/>
          </a:p>
        </p:txBody>
      </p:sp>
    </p:spTree>
    <p:extLst>
      <p:ext uri="{BB962C8B-B14F-4D97-AF65-F5344CB8AC3E}">
        <p14:creationId xmlns:p14="http://schemas.microsoft.com/office/powerpoint/2010/main" val="807566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17600"/>
          </a:xfrm>
        </p:spPr>
        <p:txBody>
          <a:bodyPr/>
          <a:lstStyle/>
          <a:p>
            <a:r>
              <a:rPr lang="en-US" dirty="0" smtClean="0"/>
              <a:t>Close Reading</a:t>
            </a:r>
            <a:endParaRPr lang="en-US" dirty="0"/>
          </a:p>
        </p:txBody>
      </p:sp>
      <p:sp>
        <p:nvSpPr>
          <p:cNvPr id="3" name="Content Placeholder 2"/>
          <p:cNvSpPr>
            <a:spLocks noGrp="1"/>
          </p:cNvSpPr>
          <p:nvPr>
            <p:ph idx="1"/>
          </p:nvPr>
        </p:nvSpPr>
        <p:spPr>
          <a:xfrm>
            <a:off x="1717040" y="1117601"/>
            <a:ext cx="8859520" cy="5008563"/>
          </a:xfrm>
        </p:spPr>
        <p:txBody>
          <a:bodyPr/>
          <a:lstStyle/>
          <a:p>
            <a:r>
              <a:rPr lang="en-US" sz="3200" b="1" dirty="0"/>
              <a:t>Read the article on the </a:t>
            </a:r>
            <a:r>
              <a:rPr lang="en-US" sz="3200" b="1" i="1" dirty="0"/>
              <a:t>Lusitania</a:t>
            </a:r>
            <a:endParaRPr lang="en-US" sz="3200" b="1" dirty="0"/>
          </a:p>
          <a:p>
            <a:r>
              <a:rPr lang="en-US" sz="3200" b="1" dirty="0"/>
              <a:t>Use highlighters to </a:t>
            </a:r>
            <a:r>
              <a:rPr lang="en-US" sz="3200" b="1" dirty="0">
                <a:ln w="19050">
                  <a:solidFill>
                    <a:srgbClr val="FFFF00"/>
                  </a:solidFill>
                </a:ln>
              </a:rPr>
              <a:t>highlight</a:t>
            </a:r>
            <a:r>
              <a:rPr lang="en-US" sz="3200" b="1" dirty="0">
                <a:ln w="19050">
                  <a:solidFill>
                    <a:schemeClr val="tx1"/>
                  </a:solidFill>
                </a:ln>
              </a:rPr>
              <a:t> </a:t>
            </a:r>
            <a:r>
              <a:rPr lang="en-US" sz="3200" b="1" dirty="0"/>
              <a:t>key ideas and main points</a:t>
            </a:r>
          </a:p>
          <a:p>
            <a:r>
              <a:rPr lang="en-US" sz="3200" b="1" dirty="0"/>
              <a:t>Circle any words you don’t know </a:t>
            </a:r>
          </a:p>
          <a:p>
            <a:r>
              <a:rPr lang="en-US" sz="3200" b="1" u="sng" dirty="0"/>
              <a:t>Underline</a:t>
            </a:r>
            <a:r>
              <a:rPr lang="en-US" sz="3200" b="1" dirty="0"/>
              <a:t> key vocabulary</a:t>
            </a:r>
          </a:p>
          <a:p>
            <a:r>
              <a:rPr lang="en-US" sz="3200" b="1" dirty="0"/>
              <a:t>Write questions, thoughts and predictions in the margins</a:t>
            </a:r>
          </a:p>
          <a:p>
            <a:endParaRPr lang="en-US" dirty="0" smtClean="0"/>
          </a:p>
          <a:p>
            <a:endParaRPr lang="en-US" dirty="0"/>
          </a:p>
        </p:txBody>
      </p:sp>
      <p:sp>
        <p:nvSpPr>
          <p:cNvPr id="4" name="Oval 3"/>
          <p:cNvSpPr/>
          <p:nvPr/>
        </p:nvSpPr>
        <p:spPr>
          <a:xfrm>
            <a:off x="2082800" y="2682240"/>
            <a:ext cx="1320800" cy="7213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78088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300480"/>
          </a:xfrm>
        </p:spPr>
        <p:txBody>
          <a:bodyPr/>
          <a:lstStyle/>
          <a:p>
            <a:r>
              <a:rPr lang="en-US" dirty="0" smtClean="0"/>
              <a:t>Writing</a:t>
            </a:r>
            <a:endParaRPr lang="en-US" dirty="0"/>
          </a:p>
        </p:txBody>
      </p:sp>
      <p:sp>
        <p:nvSpPr>
          <p:cNvPr id="3" name="Content Placeholder 2"/>
          <p:cNvSpPr>
            <a:spLocks noGrp="1"/>
          </p:cNvSpPr>
          <p:nvPr>
            <p:ph idx="1"/>
          </p:nvPr>
        </p:nvSpPr>
        <p:spPr>
          <a:xfrm>
            <a:off x="1524000" y="1219200"/>
            <a:ext cx="9144000" cy="5130800"/>
          </a:xfrm>
        </p:spPr>
        <p:txBody>
          <a:bodyPr>
            <a:normAutofit/>
          </a:bodyPr>
          <a:lstStyle/>
          <a:p>
            <a:r>
              <a:rPr lang="en-US" b="1" dirty="0"/>
              <a:t>Students will read a short article about the sinking of the Lusitania and the unrestricted use of submarine warfare. </a:t>
            </a:r>
            <a:endParaRPr lang="en-US" b="1" dirty="0" smtClean="0"/>
          </a:p>
          <a:p>
            <a:r>
              <a:rPr lang="en-US" b="1" dirty="0" smtClean="0"/>
              <a:t>Students </a:t>
            </a:r>
            <a:r>
              <a:rPr lang="en-US" b="1" dirty="0"/>
              <a:t>will write a letter </a:t>
            </a:r>
            <a:r>
              <a:rPr lang="en-US" b="1" dirty="0" smtClean="0"/>
              <a:t>to a family member or friend from </a:t>
            </a:r>
            <a:r>
              <a:rPr lang="en-US" b="1" dirty="0"/>
              <a:t>the perspective of a Lusitania survivor and include what they want the US government to do in response. </a:t>
            </a:r>
            <a:endParaRPr lang="en-US" b="1" dirty="0" smtClean="0"/>
          </a:p>
          <a:p>
            <a:r>
              <a:rPr lang="en-US" b="1" i="1" dirty="0">
                <a:effectLst>
                  <a:outerShdw blurRad="38100" dist="38100" dir="2700000" algn="tl">
                    <a:srgbClr val="000000">
                      <a:alpha val="43137"/>
                    </a:srgbClr>
                  </a:outerShdw>
                </a:effectLst>
              </a:rPr>
              <a:t>Describe the sinking of the ship, the experience of being rescued, your feelings about the attack and what you would want the government to do in response</a:t>
            </a:r>
          </a:p>
          <a:p>
            <a:r>
              <a:rPr lang="en-US" b="1" i="1" dirty="0">
                <a:effectLst>
                  <a:outerShdw blurRad="38100" dist="38100" dir="2700000" algn="tl">
                    <a:srgbClr val="000000">
                      <a:alpha val="43137"/>
                    </a:srgbClr>
                  </a:outerShdw>
                </a:effectLst>
              </a:rPr>
              <a:t>This should be AT LEAST a full page</a:t>
            </a:r>
          </a:p>
          <a:p>
            <a:endParaRPr lang="en-US" b="1" dirty="0"/>
          </a:p>
        </p:txBody>
      </p:sp>
    </p:spTree>
    <p:extLst>
      <p:ext uri="{BB962C8B-B14F-4D97-AF65-F5344CB8AC3E}">
        <p14:creationId xmlns:p14="http://schemas.microsoft.com/office/powerpoint/2010/main" val="3508381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54001"/>
            <a:ext cx="8229600" cy="5872163"/>
          </a:xfrm>
        </p:spPr>
        <p:txBody>
          <a:bodyPr>
            <a:normAutofit/>
          </a:bodyPr>
          <a:lstStyle/>
          <a:p>
            <a:pPr marL="0" indent="0">
              <a:buNone/>
            </a:pPr>
            <a:r>
              <a:rPr lang="en-US" sz="3200" b="1" dirty="0"/>
              <a:t>3</a:t>
            </a:r>
            <a:r>
              <a:rPr lang="en-US" sz="3200" b="1" baseline="30000" dirty="0"/>
              <a:t>rd</a:t>
            </a:r>
            <a:r>
              <a:rPr lang="en-US" sz="3200" b="1" dirty="0"/>
              <a:t> block Warm Up: </a:t>
            </a:r>
          </a:p>
          <a:p>
            <a:endParaRPr lang="en-US" sz="3200" b="1" dirty="0"/>
          </a:p>
          <a:p>
            <a:r>
              <a:rPr lang="en-US" sz="3200" b="1" dirty="0"/>
              <a:t>What are the differences between Presidential and Radical Republican Reconstruction?</a:t>
            </a:r>
          </a:p>
        </p:txBody>
      </p:sp>
    </p:spTree>
    <p:extLst>
      <p:ext uri="{BB962C8B-B14F-4D97-AF65-F5344CB8AC3E}">
        <p14:creationId xmlns:p14="http://schemas.microsoft.com/office/powerpoint/2010/main" val="2885544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Students will write their own reconstruction plans. What would be your requirements for Southern states to come back into the Union? You must include requirements for Southern states to be readmitted to the Union and rights of freed slaves.</a:t>
            </a:r>
          </a:p>
          <a:p>
            <a:endParaRPr lang="en-US" b="1" dirty="0"/>
          </a:p>
        </p:txBody>
      </p:sp>
    </p:spTree>
    <p:extLst>
      <p:ext uri="{BB962C8B-B14F-4D97-AF65-F5344CB8AC3E}">
        <p14:creationId xmlns:p14="http://schemas.microsoft.com/office/powerpoint/2010/main" val="3392479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p:txBody>
          <a:bodyPr>
            <a:normAutofit/>
          </a:bodyPr>
          <a:lstStyle/>
          <a:p>
            <a:r>
              <a:rPr lang="en-US" sz="3600" b="1" dirty="0"/>
              <a:t>Make a prediction: how do you think WWI will end? What do you think will be in the peace treaty?</a:t>
            </a:r>
          </a:p>
        </p:txBody>
      </p:sp>
    </p:spTree>
    <p:extLst>
      <p:ext uri="{BB962C8B-B14F-4D97-AF65-F5344CB8AC3E}">
        <p14:creationId xmlns:p14="http://schemas.microsoft.com/office/powerpoint/2010/main" val="2515958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a:xfrm>
            <a:off x="1666240" y="1600201"/>
            <a:ext cx="8829040" cy="4525963"/>
          </a:xfrm>
        </p:spPr>
        <p:txBody>
          <a:bodyPr>
            <a:normAutofit/>
          </a:bodyPr>
          <a:lstStyle/>
          <a:p>
            <a:r>
              <a:rPr lang="en-US" sz="4800" b="1" dirty="0"/>
              <a:t>Answer: What do you remember about the </a:t>
            </a:r>
            <a:r>
              <a:rPr lang="en-US" sz="4800" b="1" u="sng" dirty="0"/>
              <a:t>temperance</a:t>
            </a:r>
            <a:r>
              <a:rPr lang="en-US" sz="4800" b="1" dirty="0"/>
              <a:t> and </a:t>
            </a:r>
            <a:r>
              <a:rPr lang="en-US" sz="4800" b="1" u="sng" dirty="0"/>
              <a:t>women's suffrage movements</a:t>
            </a:r>
            <a:r>
              <a:rPr lang="en-US" sz="4800" b="1" dirty="0"/>
              <a:t>? Make a list.</a:t>
            </a:r>
          </a:p>
        </p:txBody>
      </p:sp>
    </p:spTree>
    <p:extLst>
      <p:ext uri="{BB962C8B-B14F-4D97-AF65-F5344CB8AC3E}">
        <p14:creationId xmlns:p14="http://schemas.microsoft.com/office/powerpoint/2010/main" val="2688607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28934"/>
          </a:xfrm>
        </p:spPr>
        <p:txBody>
          <a:bodyPr/>
          <a:lstStyle/>
          <a:p>
            <a:r>
              <a:rPr lang="en-US" dirty="0" smtClean="0"/>
              <a:t>Wilson’s 14 Points</a:t>
            </a:r>
            <a:endParaRPr lang="en-US" dirty="0"/>
          </a:p>
        </p:txBody>
      </p:sp>
      <p:sp>
        <p:nvSpPr>
          <p:cNvPr id="3" name="Content Placeholder 2"/>
          <p:cNvSpPr>
            <a:spLocks noGrp="1"/>
          </p:cNvSpPr>
          <p:nvPr>
            <p:ph idx="1"/>
          </p:nvPr>
        </p:nvSpPr>
        <p:spPr>
          <a:xfrm>
            <a:off x="1524000" y="739356"/>
            <a:ext cx="6274504" cy="6118644"/>
          </a:xfrm>
        </p:spPr>
        <p:txBody>
          <a:bodyPr>
            <a:normAutofit lnSpcReduction="10000"/>
          </a:bodyPr>
          <a:lstStyle/>
          <a:p>
            <a:r>
              <a:rPr lang="en-US" b="1" dirty="0"/>
              <a:t>Before the United States entered the war, Wilson gave a speech in which he described Fourteen Points he felt were key to avoiding future wars. </a:t>
            </a:r>
            <a:endParaRPr lang="en-US" b="1" dirty="0" smtClean="0"/>
          </a:p>
          <a:p>
            <a:r>
              <a:rPr lang="en-US" b="1" dirty="0" smtClean="0"/>
              <a:t>One </a:t>
            </a:r>
            <a:r>
              <a:rPr lang="en-US" b="1" dirty="0"/>
              <a:t>point called for the creation of an international peacekeeping organization called the League of Nations. During the postwar treaty negotiations, Wilson worked hard to get as many as possible of his Fourteen Points included in the treaty and succeeded in securing the creation of the League of Nations. However, American opposition to the League of Nations ultimately led the Senate to refuse to ratify the treaty. </a:t>
            </a:r>
            <a:endParaRPr lang="en-US" b="1" dirty="0" smtClean="0"/>
          </a:p>
        </p:txBody>
      </p:sp>
      <p:pic>
        <p:nvPicPr>
          <p:cNvPr id="4" name="Picture 3"/>
          <p:cNvPicPr>
            <a:picLocks noChangeAspect="1"/>
          </p:cNvPicPr>
          <p:nvPr/>
        </p:nvPicPr>
        <p:blipFill>
          <a:blip r:embed="rId2"/>
          <a:stretch>
            <a:fillRect/>
          </a:stretch>
        </p:blipFill>
        <p:spPr>
          <a:xfrm>
            <a:off x="7631321" y="739355"/>
            <a:ext cx="4425695" cy="5626639"/>
          </a:xfrm>
          <a:prstGeom prst="rect">
            <a:avLst/>
          </a:prstGeom>
        </p:spPr>
      </p:pic>
    </p:spTree>
    <p:extLst>
      <p:ext uri="{BB962C8B-B14F-4D97-AF65-F5344CB8AC3E}">
        <p14:creationId xmlns:p14="http://schemas.microsoft.com/office/powerpoint/2010/main" val="187019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397" t="617" r="20733" b="-617"/>
          <a:stretch/>
        </p:blipFill>
        <p:spPr bwMode="auto">
          <a:xfrm>
            <a:off x="8218714" y="217715"/>
            <a:ext cx="3984171" cy="423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81200" y="0"/>
            <a:ext cx="8229600" cy="1097280"/>
          </a:xfrm>
        </p:spPr>
        <p:txBody>
          <a:bodyPr/>
          <a:lstStyle/>
          <a:p>
            <a:r>
              <a:rPr lang="en-US" dirty="0" smtClean="0"/>
              <a:t>League Of Nations</a:t>
            </a:r>
            <a:endParaRPr lang="en-US" dirty="0"/>
          </a:p>
        </p:txBody>
      </p:sp>
      <p:sp>
        <p:nvSpPr>
          <p:cNvPr id="3" name="Content Placeholder 2"/>
          <p:cNvSpPr>
            <a:spLocks noGrp="1"/>
          </p:cNvSpPr>
          <p:nvPr>
            <p:ph idx="1"/>
          </p:nvPr>
        </p:nvSpPr>
        <p:spPr>
          <a:xfrm>
            <a:off x="117566" y="995680"/>
            <a:ext cx="7994468" cy="5862320"/>
          </a:xfrm>
        </p:spPr>
        <p:txBody>
          <a:bodyPr>
            <a:normAutofit/>
          </a:bodyPr>
          <a:lstStyle/>
          <a:p>
            <a:r>
              <a:rPr lang="en-US" b="1" dirty="0"/>
              <a:t>Isolationists in the Senate believed that by joining the League the United States would become involved in future conflicts in Europe and elsewhere. Though Wilson traveled across America to create public support for the treaty’s ratification, the Senate eventually rejected it. </a:t>
            </a:r>
          </a:p>
          <a:p>
            <a:r>
              <a:rPr lang="en-US" b="1" dirty="0"/>
              <a:t>The United States never joined the League of Nations.</a:t>
            </a:r>
          </a:p>
          <a:p>
            <a:endParaRPr lang="en-US" b="1" dirty="0"/>
          </a:p>
        </p:txBody>
      </p:sp>
    </p:spTree>
    <p:extLst>
      <p:ext uri="{BB962C8B-B14F-4D97-AF65-F5344CB8AC3E}">
        <p14:creationId xmlns:p14="http://schemas.microsoft.com/office/powerpoint/2010/main" val="3684174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
            <a:ext cx="8829040" cy="4917440"/>
          </a:xfrm>
        </p:spPr>
        <p:txBody>
          <a:bodyPr/>
          <a:lstStyle/>
          <a:p>
            <a:pPr algn="l"/>
            <a:r>
              <a:rPr lang="en-US" sz="4000" dirty="0"/>
              <a:t/>
            </a:r>
            <a:br>
              <a:rPr lang="en-US" sz="4000" dirty="0"/>
            </a:br>
            <a:r>
              <a:rPr lang="en-US" sz="4000" dirty="0"/>
              <a:t>Use a textbook to define: </a:t>
            </a:r>
            <a:br>
              <a:rPr lang="en-US" sz="4000" dirty="0"/>
            </a:br>
            <a:r>
              <a:rPr lang="en-US" sz="4000" dirty="0"/>
              <a:t/>
            </a:r>
            <a:br>
              <a:rPr lang="en-US" sz="4000" dirty="0"/>
            </a:br>
            <a:r>
              <a:rPr lang="en-US" sz="4000" dirty="0"/>
              <a:t>neutral-</a:t>
            </a:r>
            <a:br>
              <a:rPr lang="en-US" sz="4000" dirty="0"/>
            </a:br>
            <a:r>
              <a:rPr lang="en-US" sz="4000" dirty="0"/>
              <a:t/>
            </a:r>
            <a:br>
              <a:rPr lang="en-US" sz="4000" dirty="0"/>
            </a:br>
            <a:r>
              <a:rPr lang="en-US" sz="4000" dirty="0"/>
              <a:t>Espionage Act (in index)-</a:t>
            </a:r>
            <a:br>
              <a:rPr lang="en-US" sz="4000" dirty="0"/>
            </a:br>
            <a:r>
              <a:rPr lang="en-US" sz="4000" dirty="0"/>
              <a:t/>
            </a:r>
            <a:br>
              <a:rPr lang="en-US" sz="4000" dirty="0"/>
            </a:br>
            <a:r>
              <a:rPr lang="en-US" sz="4000" dirty="0"/>
              <a:t>Eugene V. Debs-</a:t>
            </a:r>
          </a:p>
        </p:txBody>
      </p:sp>
    </p:spTree>
    <p:extLst>
      <p:ext uri="{BB962C8B-B14F-4D97-AF65-F5344CB8AC3E}">
        <p14:creationId xmlns:p14="http://schemas.microsoft.com/office/powerpoint/2010/main" val="2991005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l="-16919" r="-16919"/>
          <a:stretch>
            <a:fillRect/>
          </a:stretch>
        </p:blipFill>
        <p:spPr>
          <a:xfrm>
            <a:off x="-26837" y="1"/>
            <a:ext cx="12285223" cy="6756400"/>
          </a:xfrm>
        </p:spPr>
      </p:pic>
    </p:spTree>
    <p:extLst>
      <p:ext uri="{BB962C8B-B14F-4D97-AF65-F5344CB8AC3E}">
        <p14:creationId xmlns:p14="http://schemas.microsoft.com/office/powerpoint/2010/main" val="1947886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Breakdown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72005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156961" y="3872512"/>
            <a:ext cx="4511041" cy="2985489"/>
          </a:xfrm>
          <a:prstGeom prst="rect">
            <a:avLst/>
          </a:prstGeom>
        </p:spPr>
      </p:pic>
      <p:sp>
        <p:nvSpPr>
          <p:cNvPr id="2" name="Title 1"/>
          <p:cNvSpPr>
            <a:spLocks noGrp="1"/>
          </p:cNvSpPr>
          <p:nvPr>
            <p:ph type="title"/>
          </p:nvPr>
        </p:nvSpPr>
        <p:spPr>
          <a:xfrm>
            <a:off x="1981200" y="-170621"/>
            <a:ext cx="8229600" cy="985808"/>
          </a:xfrm>
        </p:spPr>
        <p:txBody>
          <a:bodyPr/>
          <a:lstStyle/>
          <a:p>
            <a:r>
              <a:rPr lang="en-US" dirty="0" smtClean="0"/>
              <a:t>Origins of WWI</a:t>
            </a:r>
            <a:endParaRPr lang="en-US" dirty="0"/>
          </a:p>
        </p:txBody>
      </p:sp>
      <p:sp>
        <p:nvSpPr>
          <p:cNvPr id="3" name="Content Placeholder 2"/>
          <p:cNvSpPr>
            <a:spLocks noGrp="1"/>
          </p:cNvSpPr>
          <p:nvPr>
            <p:ph idx="1"/>
          </p:nvPr>
        </p:nvSpPr>
        <p:spPr>
          <a:xfrm>
            <a:off x="209006" y="558801"/>
            <a:ext cx="11887200" cy="4294408"/>
          </a:xfrm>
        </p:spPr>
        <p:txBody>
          <a:bodyPr>
            <a:normAutofit/>
          </a:bodyPr>
          <a:lstStyle/>
          <a:p>
            <a:r>
              <a:rPr lang="en-US" b="1" dirty="0"/>
              <a:t>When World War I began in Europe in 1914, President Woodrow Wilson was determined to guarantee U.S. neutrality and to keep the United States out of the war. </a:t>
            </a:r>
            <a:endParaRPr lang="en-US" b="1" dirty="0" smtClean="0"/>
          </a:p>
          <a:p>
            <a:r>
              <a:rPr lang="en-US" b="1" dirty="0" smtClean="0"/>
              <a:t>But </a:t>
            </a:r>
            <a:r>
              <a:rPr lang="en-US" b="1" dirty="0"/>
              <a:t>in 1915, the luxury liner </a:t>
            </a:r>
            <a:r>
              <a:rPr lang="en-US" b="1" i="1" dirty="0"/>
              <a:t>Lusitania</a:t>
            </a:r>
            <a:r>
              <a:rPr lang="en-US" b="1" dirty="0"/>
              <a:t> was sunk by a German submarine, killing most of the people onboard, including more than 100 U.S. citizens. This led to a crisis between the United States and Germany that was only resolved when Germany agreed to abandon unrestricted submarine warfare that endangered U.S. trade and American lives. </a:t>
            </a:r>
          </a:p>
        </p:txBody>
      </p:sp>
      <p:pic>
        <p:nvPicPr>
          <p:cNvPr id="4" name="Picture 3"/>
          <p:cNvPicPr>
            <a:picLocks noChangeAspect="1"/>
          </p:cNvPicPr>
          <p:nvPr/>
        </p:nvPicPr>
        <p:blipFill>
          <a:blip r:embed="rId3"/>
          <a:stretch>
            <a:fillRect/>
          </a:stretch>
        </p:blipFill>
        <p:spPr>
          <a:xfrm>
            <a:off x="1524000" y="4305504"/>
            <a:ext cx="3942080" cy="2552496"/>
          </a:xfrm>
          <a:prstGeom prst="rect">
            <a:avLst/>
          </a:prstGeom>
        </p:spPr>
      </p:pic>
    </p:spTree>
    <p:extLst>
      <p:ext uri="{BB962C8B-B14F-4D97-AF65-F5344CB8AC3E}">
        <p14:creationId xmlns:p14="http://schemas.microsoft.com/office/powerpoint/2010/main" val="1217647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Zimmerman Telegram</a:t>
            </a:r>
            <a:endParaRPr lang="en-US" dirty="0"/>
          </a:p>
        </p:txBody>
      </p:sp>
      <p:sp>
        <p:nvSpPr>
          <p:cNvPr id="3" name="Content Placeholder 2"/>
          <p:cNvSpPr>
            <a:spLocks noGrp="1"/>
          </p:cNvSpPr>
          <p:nvPr>
            <p:ph idx="1"/>
          </p:nvPr>
        </p:nvSpPr>
        <p:spPr>
          <a:xfrm>
            <a:off x="0" y="992776"/>
            <a:ext cx="9078686" cy="5865223"/>
          </a:xfrm>
        </p:spPr>
        <p:txBody>
          <a:bodyPr>
            <a:normAutofit/>
          </a:bodyPr>
          <a:lstStyle/>
          <a:p>
            <a:r>
              <a:rPr lang="en-US" dirty="0"/>
              <a:t>The Zimmerman telegram was a top secret, coded message sent by German Foreign Minister Arthur Zimmerman to his country’s diplomatic delegation in Mexico in January 1917</a:t>
            </a:r>
            <a:r>
              <a:rPr lang="en-US" dirty="0" smtClean="0"/>
              <a:t>.</a:t>
            </a:r>
          </a:p>
          <a:p>
            <a:r>
              <a:rPr lang="en-US" dirty="0" smtClean="0"/>
              <a:t> </a:t>
            </a:r>
            <a:r>
              <a:rPr lang="en-US" dirty="0"/>
              <a:t>The communication was an attempt to draw Mexico into warfare should the United States join the Allies in Europe. The interception and de-coding of the Zimmermann Telegram revealed a promise to the Mexican Government that Germany would help Mexico recover the territory it had ceded to the USA (Texas, New Mexico, and Arizona) following the Mexican-American War. </a:t>
            </a:r>
            <a:endParaRPr lang="en-US" dirty="0" smtClean="0"/>
          </a:p>
          <a:p>
            <a:r>
              <a:rPr lang="en-US" dirty="0" smtClean="0"/>
              <a:t>The </a:t>
            </a:r>
            <a:r>
              <a:rPr lang="en-US" dirty="0"/>
              <a:t>Zimmerman telegram </a:t>
            </a:r>
            <a:r>
              <a:rPr lang="en-US" dirty="0" smtClean="0"/>
              <a:t>was published in newspapers across the country and sparked </a:t>
            </a:r>
            <a:r>
              <a:rPr lang="en-US" dirty="0"/>
              <a:t>nationwide outrage during </a:t>
            </a:r>
            <a:r>
              <a:rPr lang="en-US" dirty="0" smtClean="0"/>
              <a:t>WWI </a:t>
            </a:r>
            <a:r>
              <a:rPr lang="en-US" dirty="0"/>
              <a:t>and helped to bring about American participation in the Great War.</a:t>
            </a:r>
          </a:p>
        </p:txBody>
      </p:sp>
      <p:pic>
        <p:nvPicPr>
          <p:cNvPr id="4" name="Picture 3"/>
          <p:cNvPicPr>
            <a:picLocks noChangeAspect="1"/>
          </p:cNvPicPr>
          <p:nvPr/>
        </p:nvPicPr>
        <p:blipFill>
          <a:blip r:embed="rId2"/>
          <a:stretch>
            <a:fillRect/>
          </a:stretch>
        </p:blipFill>
        <p:spPr>
          <a:xfrm>
            <a:off x="8974766" y="1227365"/>
            <a:ext cx="3217234" cy="4298224"/>
          </a:xfrm>
          <a:prstGeom prst="rect">
            <a:avLst/>
          </a:prstGeom>
        </p:spPr>
      </p:pic>
    </p:spTree>
    <p:extLst>
      <p:ext uri="{BB962C8B-B14F-4D97-AF65-F5344CB8AC3E}">
        <p14:creationId xmlns:p14="http://schemas.microsoft.com/office/powerpoint/2010/main" val="264066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21920"/>
            <a:ext cx="5994400" cy="6827520"/>
          </a:xfrm>
        </p:spPr>
        <p:txBody>
          <a:bodyPr>
            <a:normAutofit fontScale="85000" lnSpcReduction="20000"/>
          </a:bodyPr>
          <a:lstStyle/>
          <a:p>
            <a:pPr lvl="0"/>
            <a:r>
              <a:rPr lang="en-US" b="1" dirty="0"/>
              <a:t>However, in 1917, Germany resumed unrestricted submarine warfare, creating great anti-German feelings among Americans. This heightened tension led to the United States’ decision to enter the war.</a:t>
            </a:r>
          </a:p>
          <a:p>
            <a:r>
              <a:rPr lang="en-US" altLang="en-US" sz="3200" dirty="0">
                <a:latin typeface="Verdana" panose="020B0604030504040204" pitchFamily="34" charset="0"/>
              </a:rPr>
              <a:t>The Western front, which ran through Belgium and France, was a virtual stalemate since the early years of the war. A system of trenches had been dug by each side. Machine-gun nests, barbed wire, and mines blocked the opposing side from capturing the enemy trench</a:t>
            </a:r>
            <a:r>
              <a:rPr lang="en-US" altLang="en-US" sz="3200" dirty="0"/>
              <a:t>. </a:t>
            </a:r>
            <a:r>
              <a:rPr lang="en-US" altLang="en-US" sz="3200" dirty="0">
                <a:latin typeface="Verdana" panose="020B0604030504040204" pitchFamily="34" charset="0"/>
              </a:rPr>
              <a:t>Each side would repeatedly send their soldiers "over the top" of the trenches into the no man's land of almost certain death with very little territorial gain. Now young American men would be sent to these killing fields.</a:t>
            </a:r>
            <a:endParaRPr lang="en-US" altLang="en-US" sz="3200" b="1" dirty="0">
              <a:latin typeface="Verdana" panose="020B0604030504040204" pitchFamily="34" charset="0"/>
            </a:endParaRPr>
          </a:p>
          <a:p>
            <a:endParaRPr lang="en-US" sz="32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34697" y="121921"/>
            <a:ext cx="5757303" cy="252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6413863" y="3529667"/>
            <a:ext cx="5717669" cy="3220564"/>
          </a:xfrm>
          <a:prstGeom prst="rect">
            <a:avLst/>
          </a:prstGeom>
        </p:spPr>
      </p:pic>
    </p:spTree>
    <p:extLst>
      <p:ext uri="{BB962C8B-B14F-4D97-AF65-F5344CB8AC3E}">
        <p14:creationId xmlns:p14="http://schemas.microsoft.com/office/powerpoint/2010/main" val="4104505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38"/>
            <a:ext cx="10515600" cy="1325563"/>
          </a:xfrm>
        </p:spPr>
        <p:txBody>
          <a:bodyPr/>
          <a:lstStyle/>
          <a:p>
            <a:r>
              <a:rPr lang="en-US" dirty="0" smtClean="0"/>
              <a:t>Americans in WWI</a:t>
            </a:r>
            <a:endParaRPr lang="en-US" dirty="0"/>
          </a:p>
        </p:txBody>
      </p:sp>
      <p:sp>
        <p:nvSpPr>
          <p:cNvPr id="3" name="Content Placeholder 2"/>
          <p:cNvSpPr>
            <a:spLocks noGrp="1"/>
          </p:cNvSpPr>
          <p:nvPr>
            <p:ph idx="1"/>
          </p:nvPr>
        </p:nvSpPr>
        <p:spPr>
          <a:xfrm>
            <a:off x="0" y="822960"/>
            <a:ext cx="12191999" cy="5721531"/>
          </a:xfrm>
        </p:spPr>
        <p:txBody>
          <a:bodyPr>
            <a:noAutofit/>
          </a:bodyPr>
          <a:lstStyle/>
          <a:p>
            <a:pPr eaLnBrk="0" fontAlgn="base" hangingPunct="0">
              <a:lnSpc>
                <a:spcPct val="100000"/>
              </a:lnSpc>
              <a:spcBef>
                <a:spcPct val="0"/>
              </a:spcBef>
              <a:spcAft>
                <a:spcPct val="0"/>
              </a:spcAft>
            </a:pPr>
            <a:r>
              <a:rPr lang="en-US" altLang="en-US" sz="2000" dirty="0" smtClean="0">
                <a:latin typeface="Verdana" panose="020B0604030504040204" pitchFamily="34" charset="0"/>
              </a:rPr>
              <a:t>The </a:t>
            </a:r>
            <a:r>
              <a:rPr lang="en-US" altLang="en-US" sz="2000" dirty="0">
                <a:latin typeface="Verdana" panose="020B0604030504040204" pitchFamily="34" charset="0"/>
              </a:rPr>
              <a:t>first problem was raising the necessary number of troops. Recruitment was of course the preferred method, but the needed numbers could not be reached simply with volunteers. Conscription was unavoidable, and Congress passed the </a:t>
            </a:r>
            <a:r>
              <a:rPr lang="en-US" altLang="en-US" sz="2000" b="1" dirty="0">
                <a:latin typeface="Verdana" panose="020B0604030504040204" pitchFamily="34" charset="0"/>
              </a:rPr>
              <a:t>SELECTIVE SERVICE ACT</a:t>
            </a:r>
            <a:r>
              <a:rPr lang="en-US" altLang="en-US" sz="2000" dirty="0">
                <a:latin typeface="Verdana" panose="020B0604030504040204" pitchFamily="34" charset="0"/>
              </a:rPr>
              <a:t> in May </a:t>
            </a:r>
            <a:r>
              <a:rPr lang="en-US" altLang="en-US" sz="2000" dirty="0" smtClean="0">
                <a:latin typeface="Verdana" panose="020B0604030504040204" pitchFamily="34" charset="0"/>
              </a:rPr>
              <a:t>1917.</a:t>
            </a:r>
            <a:r>
              <a:rPr lang="en-US" altLang="en-US" sz="2000" dirty="0" smtClean="0"/>
              <a:t> </a:t>
            </a:r>
            <a:r>
              <a:rPr lang="en-US" altLang="en-US" sz="2000" dirty="0" smtClean="0">
                <a:latin typeface="Verdana" panose="020B0604030504040204" pitchFamily="34" charset="0"/>
              </a:rPr>
              <a:t>All </a:t>
            </a:r>
            <a:r>
              <a:rPr lang="en-US" altLang="en-US" sz="2000" dirty="0">
                <a:latin typeface="Verdana" panose="020B0604030504040204" pitchFamily="34" charset="0"/>
              </a:rPr>
              <a:t>males between the ages of 21 and 30 were required to register for military </a:t>
            </a:r>
            <a:r>
              <a:rPr lang="en-US" altLang="en-US" sz="2000" dirty="0" smtClean="0">
                <a:latin typeface="Verdana" panose="020B0604030504040204" pitchFamily="34" charset="0"/>
              </a:rPr>
              <a:t>service in the draft. </a:t>
            </a:r>
          </a:p>
          <a:p>
            <a:pPr eaLnBrk="0" fontAlgn="base" hangingPunct="0">
              <a:lnSpc>
                <a:spcPct val="100000"/>
              </a:lnSpc>
              <a:spcBef>
                <a:spcPct val="0"/>
              </a:spcBef>
              <a:spcAft>
                <a:spcPct val="0"/>
              </a:spcAft>
            </a:pPr>
            <a:r>
              <a:rPr lang="en-US" altLang="en-US" sz="2000" dirty="0" smtClean="0">
                <a:latin typeface="Verdana" panose="020B0604030504040204" pitchFamily="34" charset="0"/>
              </a:rPr>
              <a:t>By </a:t>
            </a:r>
            <a:r>
              <a:rPr lang="en-US" altLang="en-US" sz="2000" dirty="0">
                <a:latin typeface="Verdana" panose="020B0604030504040204" pitchFamily="34" charset="0"/>
              </a:rPr>
              <a:t>the end of the war, over four and a half million American men, and 11,000 American women, served in the armed forces. 400,000 African Americans were called to active </a:t>
            </a:r>
            <a:r>
              <a:rPr lang="en-US" altLang="en-US" sz="2000" dirty="0" smtClean="0">
                <a:latin typeface="Verdana" panose="020B0604030504040204" pitchFamily="34" charset="0"/>
              </a:rPr>
              <a:t>duty.</a:t>
            </a:r>
            <a:endParaRPr lang="en-US" altLang="en-US" sz="2000" dirty="0"/>
          </a:p>
        </p:txBody>
      </p:sp>
      <p:pic>
        <p:nvPicPr>
          <p:cNvPr id="7" name="Picture 6"/>
          <p:cNvPicPr>
            <a:picLocks noChangeAspect="1"/>
          </p:cNvPicPr>
          <p:nvPr/>
        </p:nvPicPr>
        <p:blipFill>
          <a:blip r:embed="rId2"/>
          <a:stretch>
            <a:fillRect/>
          </a:stretch>
        </p:blipFill>
        <p:spPr>
          <a:xfrm>
            <a:off x="0" y="3480744"/>
            <a:ext cx="5995851" cy="3377255"/>
          </a:xfrm>
          <a:prstGeom prst="rect">
            <a:avLst/>
          </a:prstGeom>
        </p:spPr>
      </p:pic>
      <p:pic>
        <p:nvPicPr>
          <p:cNvPr id="8" name="Picture 7"/>
          <p:cNvPicPr>
            <a:picLocks noChangeAspect="1"/>
          </p:cNvPicPr>
          <p:nvPr/>
        </p:nvPicPr>
        <p:blipFill>
          <a:blip r:embed="rId3"/>
          <a:stretch>
            <a:fillRect/>
          </a:stretch>
        </p:blipFill>
        <p:spPr>
          <a:xfrm>
            <a:off x="6627394" y="3474720"/>
            <a:ext cx="5564605" cy="3383280"/>
          </a:xfrm>
          <a:prstGeom prst="rect">
            <a:avLst/>
          </a:prstGeom>
        </p:spPr>
      </p:pic>
    </p:spTree>
    <p:extLst>
      <p:ext uri="{BB962C8B-B14F-4D97-AF65-F5344CB8AC3E}">
        <p14:creationId xmlns:p14="http://schemas.microsoft.com/office/powerpoint/2010/main" val="3790097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4913232" cy="3352558"/>
          </a:xfrm>
          <a:prstGeom prst="rect">
            <a:avLst/>
          </a:prstGeom>
        </p:spPr>
      </p:pic>
      <p:pic>
        <p:nvPicPr>
          <p:cNvPr id="5" name="Picture 4"/>
          <p:cNvPicPr>
            <a:picLocks noChangeAspect="1"/>
          </p:cNvPicPr>
          <p:nvPr/>
        </p:nvPicPr>
        <p:blipFill>
          <a:blip r:embed="rId3"/>
          <a:stretch>
            <a:fillRect/>
          </a:stretch>
        </p:blipFill>
        <p:spPr>
          <a:xfrm>
            <a:off x="5188259" y="3286780"/>
            <a:ext cx="6952281" cy="3909304"/>
          </a:xfrm>
          <a:prstGeom prst="rect">
            <a:avLst/>
          </a:prstGeom>
        </p:spPr>
      </p:pic>
      <p:pic>
        <p:nvPicPr>
          <p:cNvPr id="6" name="Picture 5"/>
          <p:cNvPicPr>
            <a:picLocks noChangeAspect="1"/>
          </p:cNvPicPr>
          <p:nvPr/>
        </p:nvPicPr>
        <p:blipFill>
          <a:blip r:embed="rId4"/>
          <a:stretch>
            <a:fillRect/>
          </a:stretch>
        </p:blipFill>
        <p:spPr>
          <a:xfrm>
            <a:off x="6834633" y="-12087"/>
            <a:ext cx="3908274" cy="3405550"/>
          </a:xfrm>
          <a:prstGeom prst="rect">
            <a:avLst/>
          </a:prstGeom>
        </p:spPr>
      </p:pic>
      <p:pic>
        <p:nvPicPr>
          <p:cNvPr id="7" name="Picture 6"/>
          <p:cNvPicPr>
            <a:picLocks noChangeAspect="1"/>
          </p:cNvPicPr>
          <p:nvPr/>
        </p:nvPicPr>
        <p:blipFill>
          <a:blip r:embed="rId5"/>
          <a:stretch>
            <a:fillRect/>
          </a:stretch>
        </p:blipFill>
        <p:spPr>
          <a:xfrm>
            <a:off x="-70792" y="3120084"/>
            <a:ext cx="5905500" cy="3810000"/>
          </a:xfrm>
          <a:prstGeom prst="rect">
            <a:avLst/>
          </a:prstGeom>
        </p:spPr>
      </p:pic>
    </p:spTree>
    <p:extLst>
      <p:ext uri="{BB962C8B-B14F-4D97-AF65-F5344CB8AC3E}">
        <p14:creationId xmlns:p14="http://schemas.microsoft.com/office/powerpoint/2010/main" val="2045077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83" y="365125"/>
            <a:ext cx="10609217" cy="5811838"/>
          </a:xfrm>
        </p:spPr>
        <p:txBody>
          <a:bodyPr>
            <a:normAutofit/>
          </a:bodyPr>
          <a:lstStyle/>
          <a:p>
            <a:r>
              <a:rPr lang="en-US" dirty="0"/>
              <a:t>SSUSH15 Analyze the origins and impact of U.S. involvement in World War I. </a:t>
            </a:r>
            <a:br>
              <a:rPr lang="en-US" dirty="0"/>
            </a:br>
            <a:r>
              <a:rPr lang="en-US" dirty="0"/>
              <a:t>b. Explain the domestic impact of World War I, including the origins of the Great Migration, the Espionage Act, and socialist Eugene Debs.  </a:t>
            </a:r>
            <a:br>
              <a:rPr lang="en-US" dirty="0"/>
            </a:br>
            <a:r>
              <a:rPr lang="en-US" dirty="0"/>
              <a:t>c. Explain Wilson’s Fourteen Points and the debate over U.S. entry into the League of Nations.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63933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81</TotalTime>
  <Words>929</Words>
  <Application>Microsoft Office PowerPoint</Application>
  <PresentationFormat>Widescreen</PresentationFormat>
  <Paragraphs>47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Verdana</vt:lpstr>
      <vt:lpstr>Office Theme</vt:lpstr>
      <vt:lpstr>SSUSH15 Analyze the origins and impact of U.S. involvement in World War I.  a. Describe the movement from U.S. neutrality to engagement in World War I, including unrestricted submarine warfare and the Zimmerman Telegram.  b. Explain the domestic impact of World War I, including the origins of the Great Migration, the Espionage Act, and socialist Eugene Debs.   c. Explain Wilson’s Fourteen Points and the debate over U.S. entry into the League of Nations. </vt:lpstr>
      <vt:lpstr> Use a textbook to define:   neutral-  Espionage Act (in index)-  Eugene V. Debs-</vt:lpstr>
      <vt:lpstr>Standard Breakdown</vt:lpstr>
      <vt:lpstr>Origins of WWI</vt:lpstr>
      <vt:lpstr>Zimmerman Telegram</vt:lpstr>
      <vt:lpstr>PowerPoint Presentation</vt:lpstr>
      <vt:lpstr>Americans in WWI</vt:lpstr>
      <vt:lpstr>PowerPoint Presentation</vt:lpstr>
      <vt:lpstr>SSUSH15 Analyze the origins and impact of U.S. involvement in World War I.  b. Explain the domestic impact of World War I, including the origins of the Great Migration, the Espionage Act, and socialist Eugene Debs.   c. Explain Wilson’s Fourteen Points and the debate over U.S. entry into the League of Nations. </vt:lpstr>
      <vt:lpstr>Impact of WWI</vt:lpstr>
      <vt:lpstr>WWI impact</vt:lpstr>
      <vt:lpstr>Close Reading</vt:lpstr>
      <vt:lpstr>Writing</vt:lpstr>
      <vt:lpstr>PowerPoint Presentation</vt:lpstr>
      <vt:lpstr>PowerPoint Presentation</vt:lpstr>
      <vt:lpstr>Closing</vt:lpstr>
      <vt:lpstr>Warm Up</vt:lpstr>
      <vt:lpstr>Wilson’s 14 Points</vt:lpstr>
      <vt:lpstr>League Of Nations</vt:lpstr>
      <vt:lpstr>PowerPoint Presentation</vt:lpstr>
    </vt:vector>
  </TitlesOfParts>
  <Company>WCBOE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SSUSH15 Analyze the origins and impact of U.S. involvement in World War I.  a. Describe the movement from U.S. neutrality to engagement in World War I, including unrestricted submarine warfare and the Zimmerman Telegram.  b. Explain the domestic impact of World War I, including the origins of the Great Migration, the Espionage Act, and socialist Eugene Debs.   c. Explain Wilson’s Fourteen Points and the debate over U.S. entry into the League of Nations. </dc:title>
  <dc:creator>Sara Wood</dc:creator>
  <cp:lastModifiedBy>Sara Wood</cp:lastModifiedBy>
  <cp:revision>6</cp:revision>
  <dcterms:created xsi:type="dcterms:W3CDTF">2017-09-12T22:59:35Z</dcterms:created>
  <dcterms:modified xsi:type="dcterms:W3CDTF">2017-12-04T13:35:02Z</dcterms:modified>
</cp:coreProperties>
</file>