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4" r:id="rId5"/>
    <p:sldId id="259" r:id="rId6"/>
    <p:sldId id="258"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B0673E-C69E-4032-85B2-7CBA8EB87860}" type="datetimeFigureOut">
              <a:rPr lang="en-US" smtClean="0"/>
              <a:t>1/13/2016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459749-2066-4D01-8D89-208966BD93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59749-2066-4D01-8D89-208966BD93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59749-2066-4D01-8D89-208966BD93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59749-2066-4D01-8D89-208966BD93F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59749-2066-4D01-8D89-208966BD93F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459749-2066-4D01-8D89-208966BD93F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459749-2066-4D01-8D89-208966BD93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459749-2066-4D01-8D89-208966BD93F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B0673E-C69E-4032-85B2-7CBA8EB87860}" type="datetimeFigureOut">
              <a:rPr lang="en-US" smtClean="0"/>
              <a:t>1/13/2016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459749-2066-4D01-8D89-208966BD93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B0673E-C69E-4032-85B2-7CBA8EB87860}" type="datetimeFigureOut">
              <a:rPr lang="en-US" smtClean="0"/>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459749-2066-4D01-8D89-208966BD93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B0673E-C69E-4032-85B2-7CBA8EB87860}" type="datetimeFigureOut">
              <a:rPr lang="en-US" smtClean="0"/>
              <a:t>1/13/2016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459749-2066-4D01-8D89-208966BD93F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B0673E-C69E-4032-85B2-7CBA8EB87860}" type="datetimeFigureOut">
              <a:rPr lang="en-US" smtClean="0"/>
              <a:t>1/13/2016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459749-2066-4D01-8D89-208966BD93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a:t>
            </a:r>
            <a:endParaRPr lang="en-US" dirty="0"/>
          </a:p>
        </p:txBody>
      </p:sp>
      <p:sp>
        <p:nvSpPr>
          <p:cNvPr id="3" name="Subtitle 2"/>
          <p:cNvSpPr>
            <a:spLocks noGrp="1"/>
          </p:cNvSpPr>
          <p:nvPr>
            <p:ph type="subTitle" idx="1"/>
          </p:nvPr>
        </p:nvSpPr>
        <p:spPr/>
        <p:txBody>
          <a:bodyPr/>
          <a:lstStyle/>
          <a:p>
            <a:r>
              <a:rPr lang="en-US" dirty="0" smtClean="0"/>
              <a:t>Middle Passage</a:t>
            </a:r>
            <a:endParaRPr lang="en-US" dirty="0"/>
          </a:p>
        </p:txBody>
      </p:sp>
      <p:sp>
        <p:nvSpPr>
          <p:cNvPr id="4" name="TextBox 3"/>
          <p:cNvSpPr txBox="1"/>
          <p:nvPr/>
        </p:nvSpPr>
        <p:spPr>
          <a:xfrm>
            <a:off x="233680" y="838200"/>
            <a:ext cx="8300720" cy="1569660"/>
          </a:xfrm>
          <a:prstGeom prst="rect">
            <a:avLst/>
          </a:prstGeom>
          <a:noFill/>
        </p:spPr>
        <p:txBody>
          <a:bodyPr wrap="square" rtlCol="0">
            <a:spAutoFit/>
          </a:bodyPr>
          <a:lstStyle/>
          <a:p>
            <a:pPr marL="457200" indent="-457200">
              <a:buAutoNum type="arabicPeriod"/>
            </a:pPr>
            <a:r>
              <a:rPr lang="en-US" sz="2400" b="1" dirty="0" smtClean="0"/>
              <a:t>Write down your essential question</a:t>
            </a:r>
          </a:p>
          <a:p>
            <a:pPr marL="457200" indent="-457200">
              <a:buAutoNum type="arabicPeriod"/>
            </a:pPr>
            <a:r>
              <a:rPr lang="en-US" sz="2400" b="1" dirty="0" smtClean="0"/>
              <a:t>You have a quiz TOMORROW (8/12)! Review your notes and let me know what I need to review with you.</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r>
              <a:rPr lang="en-US" dirty="0"/>
              <a:t>Ticket out the door</a:t>
            </a:r>
          </a:p>
          <a:p>
            <a:pPr indent="-228600"/>
            <a:r>
              <a:rPr lang="en-US" sz="2800" dirty="0">
                <a:latin typeface="Times New Roman"/>
              </a:rPr>
              <a:t>1.</a:t>
            </a:r>
            <a:r>
              <a:rPr lang="en-US" sz="800" dirty="0">
                <a:latin typeface="Times New Roman"/>
              </a:rPr>
              <a:t> </a:t>
            </a:r>
            <a:r>
              <a:rPr lang="en-US" sz="2800" dirty="0">
                <a:latin typeface="Times New Roman"/>
              </a:rPr>
              <a:t> What is mercantilism</a:t>
            </a:r>
            <a:r>
              <a:rPr lang="en-US" sz="2800" dirty="0" smtClean="0">
                <a:latin typeface="Times New Roman"/>
              </a:rPr>
              <a:t>?</a:t>
            </a:r>
          </a:p>
          <a:p>
            <a:pPr indent="-228600"/>
            <a:endParaRPr lang="en-US" sz="2800" dirty="0">
              <a:latin typeface="Times New Roman"/>
            </a:endParaRPr>
          </a:p>
          <a:p>
            <a:pPr indent="-228600"/>
            <a:endParaRPr lang="en-US" sz="2800" dirty="0" smtClean="0">
              <a:latin typeface="Times New Roman"/>
            </a:endParaRPr>
          </a:p>
          <a:p>
            <a:pPr indent="-228600"/>
            <a:endParaRPr lang="en-US" sz="2800" dirty="0">
              <a:latin typeface="Times New Roman"/>
            </a:endParaRPr>
          </a:p>
          <a:p>
            <a:pPr indent="-228600"/>
            <a:endParaRPr lang="en-US" dirty="0"/>
          </a:p>
          <a:p>
            <a:pPr indent="-228600"/>
            <a:r>
              <a:rPr lang="en-US" sz="2800" dirty="0">
                <a:latin typeface="Times New Roman"/>
              </a:rPr>
              <a:t>2.</a:t>
            </a:r>
            <a:r>
              <a:rPr lang="en-US" sz="800" dirty="0">
                <a:latin typeface="Times New Roman"/>
              </a:rPr>
              <a:t> </a:t>
            </a:r>
            <a:r>
              <a:rPr lang="en-US" sz="2800" dirty="0">
                <a:latin typeface="Times New Roman"/>
              </a:rPr>
              <a:t> Why was the journey from Africa to the Americas called the Middle Passage</a:t>
            </a:r>
            <a:r>
              <a:rPr lang="en-US" sz="2800" dirty="0" smtClean="0">
                <a:latin typeface="Times New Roman"/>
              </a:rPr>
              <a:t>?</a:t>
            </a:r>
            <a:endParaRPr lang="en-US" dirty="0"/>
          </a:p>
        </p:txBody>
      </p:sp>
    </p:spTree>
    <p:extLst>
      <p:ext uri="{BB962C8B-B14F-4D97-AF65-F5344CB8AC3E}">
        <p14:creationId xmlns:p14="http://schemas.microsoft.com/office/powerpoint/2010/main" val="220279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41" y="0"/>
            <a:ext cx="6273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5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 y="838200"/>
            <a:ext cx="9144000" cy="5791200"/>
          </a:xfrm>
        </p:spPr>
        <p:txBody>
          <a:bodyPr/>
          <a:lstStyle/>
          <a:p>
            <a:r>
              <a:rPr lang="en-US" dirty="0" smtClean="0"/>
              <a:t>This </a:t>
            </a:r>
            <a:r>
              <a:rPr lang="en-US" b="1" u="sng" dirty="0" smtClean="0"/>
              <a:t>theory held that Earth had a limited supply of wealth in the form of natural resources</a:t>
            </a:r>
            <a:r>
              <a:rPr lang="en-US" dirty="0" smtClean="0"/>
              <a:t>, especially gold and silver, </a:t>
            </a:r>
            <a:r>
              <a:rPr lang="en-US" u="sng" dirty="0" smtClean="0"/>
              <a:t>so </a:t>
            </a:r>
            <a:r>
              <a:rPr lang="en-US" b="1" u="sng" dirty="0" smtClean="0"/>
              <a:t>the best way to become a stronger nation was to acquire the most wealth</a:t>
            </a:r>
            <a:r>
              <a:rPr lang="en-US" dirty="0" smtClean="0"/>
              <a:t>. </a:t>
            </a:r>
          </a:p>
          <a:p>
            <a:r>
              <a:rPr lang="en-US" dirty="0" smtClean="0"/>
              <a:t>Because the world’s wealth was thought to be limited, the more one country had, the less any other country could have. Consequently, </a:t>
            </a:r>
            <a:r>
              <a:rPr lang="en-US" b="1" u="sng" dirty="0" smtClean="0"/>
              <a:t>as a nation became stronger and wealthier, its enemies became poorer and weaker.</a:t>
            </a:r>
            <a:endParaRPr lang="en-US" b="1" u="sng" dirty="0"/>
          </a:p>
        </p:txBody>
      </p:sp>
      <p:sp>
        <p:nvSpPr>
          <p:cNvPr id="3" name="Title 2"/>
          <p:cNvSpPr>
            <a:spLocks noGrp="1"/>
          </p:cNvSpPr>
          <p:nvPr>
            <p:ph type="title"/>
          </p:nvPr>
        </p:nvSpPr>
        <p:spPr>
          <a:xfrm>
            <a:off x="228600" y="0"/>
            <a:ext cx="8458200" cy="1143000"/>
          </a:xfrm>
        </p:spPr>
        <p:txBody>
          <a:bodyPr/>
          <a:lstStyle/>
          <a:p>
            <a:r>
              <a:rPr lang="en-US" dirty="0" smtClean="0"/>
              <a:t>What is </a:t>
            </a:r>
            <a:r>
              <a:rPr lang="en-US" u="sng" dirty="0" smtClean="0"/>
              <a:t>mercantilism?</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 y="393542"/>
            <a:ext cx="9154160" cy="619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5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4724400" cy="6019800"/>
          </a:xfrm>
        </p:spPr>
        <p:txBody>
          <a:bodyPr>
            <a:normAutofit fontScale="92500" lnSpcReduction="20000"/>
          </a:bodyPr>
          <a:lstStyle/>
          <a:p>
            <a:r>
              <a:rPr lang="en-US" dirty="0" smtClean="0"/>
              <a:t>First, British ships loaded with rum, cloth, and other English goods sailed to Africa, where they were traded for Africans originally enslaved by other Africans. </a:t>
            </a:r>
          </a:p>
          <a:p>
            <a:r>
              <a:rPr lang="en-US" dirty="0" smtClean="0"/>
              <a:t>Then, in the Middle Passage, the slaves would be transported to the New World. The crew would buy tobacco and other American goods using profits they made from selling the slaves in the colonies, and ship the tobacco and goods back to Britain. </a:t>
            </a:r>
            <a:endParaRPr lang="en-US" dirty="0"/>
          </a:p>
        </p:txBody>
      </p:sp>
      <p:sp>
        <p:nvSpPr>
          <p:cNvPr id="3" name="Title 2"/>
          <p:cNvSpPr>
            <a:spLocks noGrp="1"/>
          </p:cNvSpPr>
          <p:nvPr>
            <p:ph type="title"/>
          </p:nvPr>
        </p:nvSpPr>
        <p:spPr>
          <a:xfrm>
            <a:off x="381000" y="0"/>
            <a:ext cx="8229600" cy="1143000"/>
          </a:xfrm>
        </p:spPr>
        <p:txBody>
          <a:bodyPr/>
          <a:lstStyle/>
          <a:p>
            <a:r>
              <a:rPr lang="en-US" dirty="0" smtClean="0"/>
              <a:t>Trans-Atlantic Trade</a:t>
            </a:r>
            <a:endParaRPr lang="en-US" dirty="0"/>
          </a:p>
        </p:txBody>
      </p:sp>
      <p:pic>
        <p:nvPicPr>
          <p:cNvPr id="1026" name="Picture 2" descr="http://w3.salemstate.edu/~cmauriello/Course%20Development/WorldCIVII/Images/triangulartrademap.gif"/>
          <p:cNvPicPr>
            <a:picLocks noChangeAspect="1" noChangeArrowheads="1"/>
          </p:cNvPicPr>
          <p:nvPr/>
        </p:nvPicPr>
        <p:blipFill>
          <a:blip r:embed="rId2" cstate="print"/>
          <a:srcRect/>
          <a:stretch>
            <a:fillRect/>
          </a:stretch>
        </p:blipFill>
        <p:spPr bwMode="auto">
          <a:xfrm>
            <a:off x="4644572" y="838200"/>
            <a:ext cx="4499428"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lstStyle/>
          <a:p>
            <a:r>
              <a:rPr lang="en-US" dirty="0" smtClean="0"/>
              <a:t>Cash Crops become big business in the South </a:t>
            </a:r>
          </a:p>
          <a:p>
            <a:r>
              <a:rPr lang="en-US" dirty="0" smtClean="0"/>
              <a:t>– Tobacco, Rice, Indigo </a:t>
            </a:r>
          </a:p>
          <a:p>
            <a:r>
              <a:rPr lang="en-US" dirty="0" smtClean="0"/>
              <a:t> Plantations develop across the south </a:t>
            </a:r>
          </a:p>
          <a:p>
            <a:r>
              <a:rPr lang="en-US" dirty="0" smtClean="0"/>
              <a:t>Slaves in the south became the most "economical" means of labor </a:t>
            </a:r>
          </a:p>
          <a:p>
            <a:r>
              <a:rPr lang="en-US" dirty="0" smtClean="0"/>
              <a:t>• 1690: 13,000 African slaves </a:t>
            </a:r>
          </a:p>
          <a:p>
            <a:r>
              <a:rPr lang="en-US" dirty="0" smtClean="0"/>
              <a:t>• 1750: 200,000 Black slaves </a:t>
            </a:r>
            <a:endParaRPr lang="en-US" dirty="0"/>
          </a:p>
        </p:txBody>
      </p:sp>
      <p:sp>
        <p:nvSpPr>
          <p:cNvPr id="3" name="Title 2"/>
          <p:cNvSpPr>
            <a:spLocks noGrp="1"/>
          </p:cNvSpPr>
          <p:nvPr>
            <p:ph type="title"/>
          </p:nvPr>
        </p:nvSpPr>
        <p:spPr>
          <a:xfrm>
            <a:off x="0" y="0"/>
            <a:ext cx="8229600" cy="1143000"/>
          </a:xfrm>
        </p:spPr>
        <p:txBody>
          <a:bodyPr/>
          <a:lstStyle/>
          <a:p>
            <a:r>
              <a:rPr lang="en-US" dirty="0" smtClean="0"/>
              <a:t>Slavery Grows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txBody>
          <a:bodyPr>
            <a:normAutofit/>
          </a:bodyPr>
          <a:lstStyle/>
          <a:p>
            <a:r>
              <a:rPr lang="en-US" b="1" u="sng" dirty="0" smtClean="0"/>
              <a:t>The sea voyage that carried Africans to North America was called the Middle Passage because it was the middle portion of a three-way voyage made by the slave ships</a:t>
            </a:r>
            <a:r>
              <a:rPr lang="en-US" u="sng" dirty="0" smtClean="0"/>
              <a:t>. </a:t>
            </a:r>
          </a:p>
          <a:p>
            <a:r>
              <a:rPr lang="en-US" dirty="0" smtClean="0"/>
              <a:t>It was said that people in the colonial port cities could smell the slave ships arriving before they could see them. The slaves were packed like bundles of firewood. </a:t>
            </a:r>
            <a:r>
              <a:rPr lang="en-US" b="1" dirty="0" smtClean="0"/>
              <a:t>About two of every ten slaves died during the passage</a:t>
            </a:r>
            <a:r>
              <a:rPr lang="en-US" dirty="0" smtClean="0"/>
              <a:t>.</a:t>
            </a:r>
            <a:br>
              <a:rPr lang="en-US" dirty="0" smtClean="0"/>
            </a:br>
            <a:endParaRPr lang="en-US" dirty="0"/>
          </a:p>
        </p:txBody>
      </p:sp>
      <p:sp>
        <p:nvSpPr>
          <p:cNvPr id="3" name="Title 2"/>
          <p:cNvSpPr>
            <a:spLocks noGrp="1"/>
          </p:cNvSpPr>
          <p:nvPr>
            <p:ph type="title"/>
          </p:nvPr>
        </p:nvSpPr>
        <p:spPr>
          <a:xfrm>
            <a:off x="0" y="0"/>
            <a:ext cx="8686800" cy="1219200"/>
          </a:xfrm>
        </p:spPr>
        <p:txBody>
          <a:bodyPr/>
          <a:lstStyle/>
          <a:p>
            <a:r>
              <a:rPr lang="en-US" u="sng" dirty="0" smtClean="0"/>
              <a:t>Middle Passage</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33850"/>
            <a:ext cx="3632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s://americanhistoryrules.wikispaces.com/file/view/rod_brown_middle_passage_art.jpg/47644113/rod_brown_middle_passage_art.jpg"/>
          <p:cNvPicPr>
            <a:picLocks noChangeAspect="1" noChangeArrowheads="1"/>
          </p:cNvPicPr>
          <p:nvPr/>
        </p:nvPicPr>
        <p:blipFill>
          <a:blip r:embed="rId2" cstate="print"/>
          <a:srcRect/>
          <a:stretch>
            <a:fillRect/>
          </a:stretch>
        </p:blipFill>
        <p:spPr bwMode="auto">
          <a:xfrm>
            <a:off x="0" y="3810000"/>
            <a:ext cx="4713400" cy="3048000"/>
          </a:xfrm>
          <a:prstGeom prst="rect">
            <a:avLst/>
          </a:prstGeom>
          <a:noFill/>
        </p:spPr>
      </p:pic>
      <p:pic>
        <p:nvPicPr>
          <p:cNvPr id="19458" name="Picture 2" descr="http://www.jungnewyork.com/images/iaap3.jpg"/>
          <p:cNvPicPr>
            <a:picLocks noChangeAspect="1" noChangeArrowheads="1"/>
          </p:cNvPicPr>
          <p:nvPr/>
        </p:nvPicPr>
        <p:blipFill>
          <a:blip r:embed="rId3" cstate="print"/>
          <a:srcRect/>
          <a:stretch>
            <a:fillRect/>
          </a:stretch>
        </p:blipFill>
        <p:spPr bwMode="auto">
          <a:xfrm>
            <a:off x="0" y="0"/>
            <a:ext cx="5791200" cy="3544215"/>
          </a:xfrm>
          <a:prstGeom prst="rect">
            <a:avLst/>
          </a:prstGeom>
          <a:noFill/>
        </p:spPr>
      </p:pic>
      <p:pic>
        <p:nvPicPr>
          <p:cNvPr id="19460" name="Picture 4" descr="http://www-tc.pbs.org/wgbh/aia/part1/images/1bark0130m.jpg"/>
          <p:cNvPicPr>
            <a:picLocks noChangeAspect="1" noChangeArrowheads="1"/>
          </p:cNvPicPr>
          <p:nvPr/>
        </p:nvPicPr>
        <p:blipFill>
          <a:blip r:embed="rId4" cstate="print"/>
          <a:srcRect/>
          <a:stretch>
            <a:fillRect/>
          </a:stretch>
        </p:blipFill>
        <p:spPr bwMode="auto">
          <a:xfrm>
            <a:off x="5606541" y="0"/>
            <a:ext cx="3537459" cy="4038600"/>
          </a:xfrm>
          <a:prstGeom prst="rect">
            <a:avLst/>
          </a:prstGeom>
          <a:noFill/>
        </p:spPr>
      </p:pic>
      <p:pic>
        <p:nvPicPr>
          <p:cNvPr id="19462" name="Picture 6" descr="http://www.jungnewyork.com/images/iaap2.jpg"/>
          <p:cNvPicPr>
            <a:picLocks noChangeAspect="1" noChangeArrowheads="1"/>
          </p:cNvPicPr>
          <p:nvPr/>
        </p:nvPicPr>
        <p:blipFill>
          <a:blip r:embed="rId5" cstate="print"/>
          <a:srcRect/>
          <a:stretch>
            <a:fillRect/>
          </a:stretch>
        </p:blipFill>
        <p:spPr bwMode="auto">
          <a:xfrm>
            <a:off x="4724400" y="4091330"/>
            <a:ext cx="4419599" cy="27666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52400"/>
            <a:ext cx="5181600" cy="4191000"/>
          </a:xfrm>
        </p:spPr>
        <p:txBody>
          <a:bodyPr>
            <a:normAutofit fontScale="77500" lnSpcReduction="20000"/>
          </a:bodyPr>
          <a:lstStyle/>
          <a:p>
            <a:r>
              <a:rPr lang="en-US" dirty="0" smtClean="0"/>
              <a:t>In America, slaves attempted to “make the best” of their lives while living under the worst of circumstances. </a:t>
            </a:r>
          </a:p>
          <a:p>
            <a:r>
              <a:rPr lang="en-US" b="1" u="sng" dirty="0" smtClean="0"/>
              <a:t>Slave communities were rich with music, dance, basket weaving, and pottery making</a:t>
            </a:r>
            <a:r>
              <a:rPr lang="en-US" u="sng" dirty="0" smtClean="0"/>
              <a:t>. </a:t>
            </a:r>
            <a:r>
              <a:rPr lang="en-US" dirty="0" smtClean="0"/>
              <a:t>Enslaved Africans brought with them the arts and crafts skills of their various tribes. </a:t>
            </a:r>
          </a:p>
          <a:p>
            <a:r>
              <a:rPr lang="en-US" dirty="0" smtClean="0"/>
              <a:t>There could be a hundred slaves working on one farm and each slave might come from a different tribe and a different part of Africa.</a:t>
            </a:r>
            <a:endParaRPr lang="en-US" dirty="0"/>
          </a:p>
        </p:txBody>
      </p:sp>
      <p:sp>
        <p:nvSpPr>
          <p:cNvPr id="3" name="Title 2"/>
          <p:cNvSpPr>
            <a:spLocks noGrp="1"/>
          </p:cNvSpPr>
          <p:nvPr>
            <p:ph type="title"/>
          </p:nvPr>
        </p:nvSpPr>
        <p:spPr>
          <a:xfrm>
            <a:off x="228600" y="0"/>
            <a:ext cx="8229600" cy="1143000"/>
          </a:xfrm>
        </p:spPr>
        <p:txBody>
          <a:bodyPr/>
          <a:lstStyle/>
          <a:p>
            <a:r>
              <a:rPr lang="en-US" dirty="0" smtClean="0"/>
              <a:t>Slave Culture</a:t>
            </a:r>
            <a:endParaRPr lang="en-US" dirty="0"/>
          </a:p>
        </p:txBody>
      </p:sp>
      <p:pic>
        <p:nvPicPr>
          <p:cNvPr id="18434" name="Picture 2" descr="http://xuwebquests.pbworks.com/f/1240252904/fig%2018.jpg"/>
          <p:cNvPicPr>
            <a:picLocks noChangeAspect="1" noChangeArrowheads="1"/>
          </p:cNvPicPr>
          <p:nvPr/>
        </p:nvPicPr>
        <p:blipFill>
          <a:blip r:embed="rId2" cstate="print"/>
          <a:srcRect/>
          <a:stretch>
            <a:fillRect/>
          </a:stretch>
        </p:blipFill>
        <p:spPr bwMode="auto">
          <a:xfrm>
            <a:off x="0" y="4041867"/>
            <a:ext cx="4114800" cy="2816133"/>
          </a:xfrm>
          <a:prstGeom prst="rect">
            <a:avLst/>
          </a:prstGeom>
          <a:noFill/>
        </p:spPr>
      </p:pic>
      <p:pic>
        <p:nvPicPr>
          <p:cNvPr id="18436" name="Picture 4" descr="http://www.movestudio.net/storage/800px-Rugendasroda.jpg?__SQUARESPACE_CACHEVERSION=1326325732656"/>
          <p:cNvPicPr>
            <a:picLocks noChangeAspect="1" noChangeArrowheads="1"/>
          </p:cNvPicPr>
          <p:nvPr/>
        </p:nvPicPr>
        <p:blipFill>
          <a:blip r:embed="rId3" cstate="print"/>
          <a:srcRect/>
          <a:stretch>
            <a:fillRect/>
          </a:stretch>
        </p:blipFill>
        <p:spPr bwMode="auto">
          <a:xfrm>
            <a:off x="0" y="1143000"/>
            <a:ext cx="4114800" cy="2849500"/>
          </a:xfrm>
          <a:prstGeom prst="rect">
            <a:avLst/>
          </a:prstGeom>
          <a:noFill/>
        </p:spPr>
      </p:pic>
      <p:pic>
        <p:nvPicPr>
          <p:cNvPr id="18438" name="Picture 6" descr="http://www.negroartist.com/IMAGE%20OF%20SLAVERY1%20MAPS%20%2B/images/Weaving%20white%20oak%20baskets,%20Jones%20County%20%20(Courtesy%20of%20Georgia%20Department%20of%20Archives%20and%20History)_jpg.jpg"/>
          <p:cNvPicPr>
            <a:picLocks noChangeAspect="1" noChangeArrowheads="1"/>
          </p:cNvPicPr>
          <p:nvPr/>
        </p:nvPicPr>
        <p:blipFill>
          <a:blip r:embed="rId4" cstate="print"/>
          <a:srcRect/>
          <a:stretch>
            <a:fillRect/>
          </a:stretch>
        </p:blipFill>
        <p:spPr bwMode="auto">
          <a:xfrm>
            <a:off x="4191000" y="3719146"/>
            <a:ext cx="4267200" cy="313885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1852</TotalTime>
  <Words>142</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Unit 1</vt:lpstr>
      <vt:lpstr>PowerPoint Presentation</vt:lpstr>
      <vt:lpstr>What is mercantilism?</vt:lpstr>
      <vt:lpstr>PowerPoint Presentation</vt:lpstr>
      <vt:lpstr>Trans-Atlantic Trade</vt:lpstr>
      <vt:lpstr>Slavery Grows </vt:lpstr>
      <vt:lpstr>Middle Passage</vt:lpstr>
      <vt:lpstr>PowerPoint Presentation</vt:lpstr>
      <vt:lpstr>Slave Culture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Owner</dc:creator>
  <cp:lastModifiedBy>Sara Wood</cp:lastModifiedBy>
  <cp:revision>23</cp:revision>
  <dcterms:created xsi:type="dcterms:W3CDTF">2014-07-16T00:36:12Z</dcterms:created>
  <dcterms:modified xsi:type="dcterms:W3CDTF">2016-01-13T20:30:21Z</dcterms:modified>
</cp:coreProperties>
</file>