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62" r:id="rId3"/>
    <p:sldId id="257" r:id="rId4"/>
    <p:sldId id="258" r:id="rId5"/>
    <p:sldId id="259" r:id="rId6"/>
    <p:sldId id="261" r:id="rId7"/>
    <p:sldId id="260" r:id="rId8"/>
    <p:sldId id="263"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autoAdjust="0"/>
    <p:restoredTop sz="94676" autoAdjust="0"/>
  </p:normalViewPr>
  <p:slideViewPr>
    <p:cSldViewPr>
      <p:cViewPr>
        <p:scale>
          <a:sx n="80" d="100"/>
          <a:sy n="80" d="100"/>
        </p:scale>
        <p:origin x="-1272" y="-24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D12ACD98-3FA3-4168-B7A0-DD7A3CD58771}" type="datetimeFigureOut">
              <a:rPr lang="en-US" smtClean="0"/>
              <a:t>1/14/2016</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685D64A2-A874-43D1-950F-45B5739DC922}" type="slidenum">
              <a:rPr lang="en-US" smtClean="0"/>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12ACD98-3FA3-4168-B7A0-DD7A3CD58771}" type="datetimeFigureOut">
              <a:rPr lang="en-US" smtClean="0"/>
              <a:t>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5D64A2-A874-43D1-950F-45B5739DC922}"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12ACD98-3FA3-4168-B7A0-DD7A3CD58771}" type="datetimeFigureOut">
              <a:rPr lang="en-US" smtClean="0"/>
              <a:t>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5D64A2-A874-43D1-950F-45B5739DC922}"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12ACD98-3FA3-4168-B7A0-DD7A3CD58771}" type="datetimeFigureOut">
              <a:rPr lang="en-US" smtClean="0"/>
              <a:t>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5D64A2-A874-43D1-950F-45B5739DC922}"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D12ACD98-3FA3-4168-B7A0-DD7A3CD58771}" type="datetimeFigureOut">
              <a:rPr lang="en-US" smtClean="0"/>
              <a:t>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685D64A2-A874-43D1-950F-45B5739DC922}"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12ACD98-3FA3-4168-B7A0-DD7A3CD58771}" type="datetimeFigureOut">
              <a:rPr lang="en-US" smtClean="0"/>
              <a:t>1/14/2016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5D64A2-A874-43D1-950F-45B5739DC922}"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D12ACD98-3FA3-4168-B7A0-DD7A3CD58771}" type="datetimeFigureOut">
              <a:rPr lang="en-US" smtClean="0"/>
              <a:t>1/14/2016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85D64A2-A874-43D1-950F-45B5739DC922}"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D12ACD98-3FA3-4168-B7A0-DD7A3CD58771}" type="datetimeFigureOut">
              <a:rPr lang="en-US" smtClean="0"/>
              <a:t>1/14/2016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85D64A2-A874-43D1-950F-45B5739DC922}"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2ACD98-3FA3-4168-B7A0-DD7A3CD58771}" type="datetimeFigureOut">
              <a:rPr lang="en-US" smtClean="0"/>
              <a:t>1/14/2016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85D64A2-A874-43D1-950F-45B5739DC922}"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12ACD98-3FA3-4168-B7A0-DD7A3CD58771}" type="datetimeFigureOut">
              <a:rPr lang="en-US" smtClean="0"/>
              <a:t>1/14/2016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5D64A2-A874-43D1-950F-45B5739DC922}"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D12ACD98-3FA3-4168-B7A0-DD7A3CD58771}" type="datetimeFigureOut">
              <a:rPr lang="en-US" smtClean="0"/>
              <a:t>1/14/2016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5D64A2-A874-43D1-950F-45B5739DC922}"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D12ACD98-3FA3-4168-B7A0-DD7A3CD58771}" type="datetimeFigureOut">
              <a:rPr lang="en-US" smtClean="0"/>
              <a:t>1/14/2016</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685D64A2-A874-43D1-950F-45B5739DC922}"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685800"/>
            <a:ext cx="8229600" cy="1828800"/>
          </a:xfrm>
        </p:spPr>
        <p:txBody>
          <a:bodyPr/>
          <a:lstStyle/>
          <a:p>
            <a:r>
              <a:rPr lang="en-US" dirty="0" smtClean="0"/>
              <a:t>Unit 1</a:t>
            </a:r>
            <a:endParaRPr lang="en-US" dirty="0"/>
          </a:p>
        </p:txBody>
      </p:sp>
      <p:sp>
        <p:nvSpPr>
          <p:cNvPr id="3" name="Subtitle 2"/>
          <p:cNvSpPr>
            <a:spLocks noGrp="1"/>
          </p:cNvSpPr>
          <p:nvPr>
            <p:ph type="subTitle" idx="1"/>
          </p:nvPr>
        </p:nvSpPr>
        <p:spPr>
          <a:xfrm>
            <a:off x="1447800" y="2057400"/>
            <a:ext cx="6400800" cy="1752600"/>
          </a:xfrm>
        </p:spPr>
        <p:txBody>
          <a:bodyPr>
            <a:normAutofit/>
          </a:bodyPr>
          <a:lstStyle/>
          <a:p>
            <a:r>
              <a:rPr lang="en-US" sz="3200" dirty="0" smtClean="0">
                <a:solidFill>
                  <a:schemeClr val="bg1">
                    <a:lumMod val="95000"/>
                    <a:lumOff val="5000"/>
                  </a:schemeClr>
                </a:solidFill>
              </a:rPr>
              <a:t>Benjamin Franklin and the Great Awakening</a:t>
            </a:r>
            <a:endParaRPr lang="en-US" sz="3200" dirty="0">
              <a:solidFill>
                <a:schemeClr val="bg1">
                  <a:lumMod val="95000"/>
                  <a:lumOff val="5000"/>
                </a:schemeClr>
              </a:solidFill>
            </a:endParaRPr>
          </a:p>
        </p:txBody>
      </p:sp>
      <p:sp>
        <p:nvSpPr>
          <p:cNvPr id="4" name="TextBox 3"/>
          <p:cNvSpPr txBox="1"/>
          <p:nvPr/>
        </p:nvSpPr>
        <p:spPr>
          <a:xfrm>
            <a:off x="408708" y="4419600"/>
            <a:ext cx="8092440" cy="1569660"/>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sz="3200" u="sng" dirty="0" smtClean="0">
                <a:ln>
                  <a:solidFill>
                    <a:srgbClr val="FFC000"/>
                  </a:solidFill>
                </a:ln>
              </a:rPr>
              <a:t>Use the next 10 minutes to study </a:t>
            </a:r>
            <a:r>
              <a:rPr lang="en-US" sz="3200" b="1" u="sng" dirty="0" smtClean="0">
                <a:ln>
                  <a:solidFill>
                    <a:srgbClr val="FFC000"/>
                  </a:solidFill>
                </a:ln>
              </a:rPr>
              <a:t>SILENTLY </a:t>
            </a:r>
            <a:r>
              <a:rPr lang="en-US" sz="3200" u="sng" dirty="0" smtClean="0">
                <a:ln>
                  <a:solidFill>
                    <a:srgbClr val="FFC000"/>
                  </a:solidFill>
                </a:ln>
              </a:rPr>
              <a:t>for your quiz. Be respectful of those around you trying to study!!!</a:t>
            </a:r>
            <a:endParaRPr lang="en-US" sz="3200" u="sng" dirty="0">
              <a:ln>
                <a:solidFill>
                  <a:srgbClr val="FFC000"/>
                </a:solidFill>
              </a:ln>
            </a:endParaRPr>
          </a:p>
        </p:txBody>
      </p:sp>
      <p:sp>
        <p:nvSpPr>
          <p:cNvPr id="5" name="TextBox 4"/>
          <p:cNvSpPr txBox="1"/>
          <p:nvPr/>
        </p:nvSpPr>
        <p:spPr>
          <a:xfrm>
            <a:off x="518160" y="5334000"/>
            <a:ext cx="8382000" cy="461665"/>
          </a:xfrm>
          <a:prstGeom prst="rect">
            <a:avLst/>
          </a:prstGeom>
          <a:noFill/>
        </p:spPr>
        <p:txBody>
          <a:bodyPr wrap="square" rtlCol="0">
            <a:spAutoFit/>
          </a:bodyPr>
          <a:lstStyle/>
          <a:p>
            <a:endParaRPr lang="en-US" sz="2400" dirty="0"/>
          </a:p>
        </p:txBody>
      </p:sp>
      <p:sp>
        <p:nvSpPr>
          <p:cNvPr id="6" name="TextBox 5"/>
          <p:cNvSpPr txBox="1"/>
          <p:nvPr/>
        </p:nvSpPr>
        <p:spPr>
          <a:xfrm>
            <a:off x="408708" y="1143000"/>
            <a:ext cx="8229601" cy="2800767"/>
          </a:xfrm>
          <a:prstGeom prst="rect">
            <a:avLst/>
          </a:prstGeom>
          <a:noFill/>
        </p:spPr>
        <p:txBody>
          <a:bodyPr wrap="square" rtlCol="0">
            <a:spAutoFit/>
          </a:bodyPr>
          <a:lstStyle/>
          <a:p>
            <a:r>
              <a:rPr lang="en-US" sz="4400" dirty="0" smtClean="0">
                <a:ln>
                  <a:solidFill>
                    <a:schemeClr val="tx1"/>
                  </a:solidFill>
                </a:ln>
                <a:solidFill>
                  <a:srgbClr val="FF0000"/>
                </a:solidFill>
              </a:rPr>
              <a:t>Check task board. You have new groups. </a:t>
            </a:r>
            <a:r>
              <a:rPr lang="en-US" sz="4400" b="1" i="1" u="sng" dirty="0" smtClean="0">
                <a:ln>
                  <a:solidFill>
                    <a:schemeClr val="tx1"/>
                  </a:solidFill>
                </a:ln>
                <a:solidFill>
                  <a:srgbClr val="FF0000"/>
                </a:solidFill>
              </a:rPr>
              <a:t>YOU MUST SIT WITH YOUR ASSIGNED GROUP! </a:t>
            </a:r>
            <a:r>
              <a:rPr lang="en-US" sz="4400" dirty="0" smtClean="0">
                <a:ln>
                  <a:solidFill>
                    <a:schemeClr val="tx1"/>
                  </a:solidFill>
                </a:ln>
                <a:solidFill>
                  <a:srgbClr val="FF0000"/>
                </a:solidFill>
              </a:rPr>
              <a:t>I will be checking!</a:t>
            </a:r>
            <a:endParaRPr lang="en-US" sz="4400" dirty="0">
              <a:ln>
                <a:solidFill>
                  <a:schemeClr val="tx1"/>
                </a:solidFill>
              </a:ln>
              <a:solidFill>
                <a:srgbClr val="FF0000"/>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15962"/>
          </a:xfrm>
        </p:spPr>
        <p:txBody>
          <a:bodyPr>
            <a:normAutofit fontScale="90000"/>
          </a:bodyPr>
          <a:lstStyle/>
          <a:p>
            <a:r>
              <a:rPr lang="en-US" dirty="0" smtClean="0"/>
              <a:t>Peer Grade</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265008300"/>
              </p:ext>
            </p:extLst>
          </p:nvPr>
        </p:nvGraphicFramePr>
        <p:xfrm>
          <a:off x="1676400" y="457200"/>
          <a:ext cx="5435600" cy="6571145"/>
        </p:xfrm>
        <a:graphic>
          <a:graphicData uri="http://schemas.openxmlformats.org/drawingml/2006/table">
            <a:tbl>
              <a:tblPr firstRow="1" bandRow="1">
                <a:tableStyleId>{5C22544A-7EE6-4342-B048-85BDC9FD1C3A}</a:tableStyleId>
              </a:tblPr>
              <a:tblGrid>
                <a:gridCol w="2717800"/>
                <a:gridCol w="2717800"/>
              </a:tblGrid>
              <a:tr h="586289">
                <a:tc>
                  <a:txBody>
                    <a:bodyPr/>
                    <a:lstStyle/>
                    <a:p>
                      <a:r>
                        <a:rPr lang="en-US" sz="2400" dirty="0" smtClean="0"/>
                        <a:t>Number Missed</a:t>
                      </a:r>
                      <a:endParaRPr lang="en-US" sz="2400" dirty="0"/>
                    </a:p>
                  </a:txBody>
                  <a:tcPr/>
                </a:tc>
                <a:tc>
                  <a:txBody>
                    <a:bodyPr/>
                    <a:lstStyle/>
                    <a:p>
                      <a:r>
                        <a:rPr lang="en-US" sz="2400" dirty="0" smtClean="0"/>
                        <a:t>Grade</a:t>
                      </a:r>
                      <a:endParaRPr lang="en-US" sz="2400" dirty="0"/>
                    </a:p>
                  </a:txBody>
                  <a:tcPr/>
                </a:tc>
              </a:tr>
              <a:tr h="586289">
                <a:tc>
                  <a:txBody>
                    <a:bodyPr/>
                    <a:lstStyle/>
                    <a:p>
                      <a:r>
                        <a:rPr lang="en-US" sz="3600" dirty="0" smtClean="0"/>
                        <a:t>1</a:t>
                      </a:r>
                      <a:endParaRPr lang="en-US" sz="3600" dirty="0"/>
                    </a:p>
                  </a:txBody>
                  <a:tcPr/>
                </a:tc>
                <a:tc>
                  <a:txBody>
                    <a:bodyPr/>
                    <a:lstStyle/>
                    <a:p>
                      <a:r>
                        <a:rPr lang="en-US" sz="3600" dirty="0" smtClean="0"/>
                        <a:t>91</a:t>
                      </a:r>
                      <a:endParaRPr lang="en-US" sz="3600" dirty="0"/>
                    </a:p>
                  </a:txBody>
                  <a:tcPr/>
                </a:tc>
              </a:tr>
              <a:tr h="586289">
                <a:tc>
                  <a:txBody>
                    <a:bodyPr/>
                    <a:lstStyle/>
                    <a:p>
                      <a:r>
                        <a:rPr lang="en-US" sz="3600" dirty="0" smtClean="0"/>
                        <a:t>2</a:t>
                      </a:r>
                      <a:endParaRPr lang="en-US" sz="3600" dirty="0"/>
                    </a:p>
                  </a:txBody>
                  <a:tcPr/>
                </a:tc>
                <a:tc>
                  <a:txBody>
                    <a:bodyPr/>
                    <a:lstStyle/>
                    <a:p>
                      <a:r>
                        <a:rPr lang="en-US" sz="3600" dirty="0" smtClean="0"/>
                        <a:t>82</a:t>
                      </a:r>
                      <a:endParaRPr lang="en-US" sz="3600" dirty="0"/>
                    </a:p>
                  </a:txBody>
                  <a:tcPr/>
                </a:tc>
              </a:tr>
              <a:tr h="586289">
                <a:tc>
                  <a:txBody>
                    <a:bodyPr/>
                    <a:lstStyle/>
                    <a:p>
                      <a:r>
                        <a:rPr lang="en-US" sz="3600" dirty="0" smtClean="0"/>
                        <a:t>3</a:t>
                      </a:r>
                      <a:endParaRPr lang="en-US" sz="3600" dirty="0"/>
                    </a:p>
                  </a:txBody>
                  <a:tcPr/>
                </a:tc>
                <a:tc>
                  <a:txBody>
                    <a:bodyPr/>
                    <a:lstStyle/>
                    <a:p>
                      <a:r>
                        <a:rPr lang="en-US" sz="3600" dirty="0" smtClean="0"/>
                        <a:t>73</a:t>
                      </a:r>
                      <a:endParaRPr lang="en-US" sz="3600" dirty="0"/>
                    </a:p>
                  </a:txBody>
                  <a:tcPr/>
                </a:tc>
              </a:tr>
              <a:tr h="586289">
                <a:tc>
                  <a:txBody>
                    <a:bodyPr/>
                    <a:lstStyle/>
                    <a:p>
                      <a:r>
                        <a:rPr lang="en-US" sz="3600" dirty="0" smtClean="0"/>
                        <a:t>4</a:t>
                      </a:r>
                      <a:endParaRPr lang="en-US" sz="3600" dirty="0"/>
                    </a:p>
                  </a:txBody>
                  <a:tcPr/>
                </a:tc>
                <a:tc>
                  <a:txBody>
                    <a:bodyPr/>
                    <a:lstStyle/>
                    <a:p>
                      <a:r>
                        <a:rPr lang="en-US" sz="3600" dirty="0" smtClean="0"/>
                        <a:t>64</a:t>
                      </a:r>
                      <a:endParaRPr lang="en-US" sz="3600" dirty="0"/>
                    </a:p>
                  </a:txBody>
                  <a:tcPr/>
                </a:tc>
              </a:tr>
              <a:tr h="586289">
                <a:tc>
                  <a:txBody>
                    <a:bodyPr/>
                    <a:lstStyle/>
                    <a:p>
                      <a:r>
                        <a:rPr lang="en-US" sz="3600" dirty="0" smtClean="0"/>
                        <a:t>5</a:t>
                      </a:r>
                      <a:endParaRPr lang="en-US" sz="3600" dirty="0"/>
                    </a:p>
                  </a:txBody>
                  <a:tcPr/>
                </a:tc>
                <a:tc>
                  <a:txBody>
                    <a:bodyPr/>
                    <a:lstStyle/>
                    <a:p>
                      <a:r>
                        <a:rPr lang="en-US" sz="3600" dirty="0" smtClean="0"/>
                        <a:t>55</a:t>
                      </a:r>
                      <a:endParaRPr lang="en-US" sz="3600" dirty="0"/>
                    </a:p>
                  </a:txBody>
                  <a:tcPr/>
                </a:tc>
              </a:tr>
              <a:tr h="586289">
                <a:tc>
                  <a:txBody>
                    <a:bodyPr/>
                    <a:lstStyle/>
                    <a:p>
                      <a:r>
                        <a:rPr lang="en-US" sz="3600" dirty="0" smtClean="0"/>
                        <a:t>6</a:t>
                      </a:r>
                      <a:endParaRPr lang="en-US" sz="3600" dirty="0"/>
                    </a:p>
                  </a:txBody>
                  <a:tcPr/>
                </a:tc>
                <a:tc>
                  <a:txBody>
                    <a:bodyPr/>
                    <a:lstStyle/>
                    <a:p>
                      <a:r>
                        <a:rPr lang="en-US" sz="3600" dirty="0" smtClean="0"/>
                        <a:t>46</a:t>
                      </a:r>
                      <a:endParaRPr lang="en-US" sz="3600" dirty="0"/>
                    </a:p>
                  </a:txBody>
                  <a:tcPr/>
                </a:tc>
              </a:tr>
              <a:tr h="714792">
                <a:tc>
                  <a:txBody>
                    <a:bodyPr/>
                    <a:lstStyle/>
                    <a:p>
                      <a:r>
                        <a:rPr lang="en-US" sz="3600" dirty="0" smtClean="0"/>
                        <a:t>7</a:t>
                      </a:r>
                      <a:endParaRPr lang="en-US" sz="3600" dirty="0"/>
                    </a:p>
                  </a:txBody>
                  <a:tcPr/>
                </a:tc>
                <a:tc>
                  <a:txBody>
                    <a:bodyPr/>
                    <a:lstStyle/>
                    <a:p>
                      <a:r>
                        <a:rPr lang="en-US" sz="3600" dirty="0" smtClean="0"/>
                        <a:t>37</a:t>
                      </a:r>
                      <a:endParaRPr lang="en-US" sz="3600" dirty="0"/>
                    </a:p>
                  </a:txBody>
                  <a:tcPr/>
                </a:tc>
              </a:tr>
              <a:tr h="714792">
                <a:tc>
                  <a:txBody>
                    <a:bodyPr/>
                    <a:lstStyle/>
                    <a:p>
                      <a:r>
                        <a:rPr lang="en-US" sz="3600" dirty="0" smtClean="0"/>
                        <a:t>8</a:t>
                      </a:r>
                      <a:endParaRPr lang="en-US" sz="3600" dirty="0"/>
                    </a:p>
                  </a:txBody>
                  <a:tcPr/>
                </a:tc>
                <a:tc>
                  <a:txBody>
                    <a:bodyPr/>
                    <a:lstStyle/>
                    <a:p>
                      <a:r>
                        <a:rPr lang="en-US" sz="3600" dirty="0" smtClean="0"/>
                        <a:t>29</a:t>
                      </a:r>
                      <a:endParaRPr lang="en-US" sz="3600" dirty="0"/>
                    </a:p>
                  </a:txBody>
                  <a:tcPr/>
                </a:tc>
              </a:tr>
              <a:tr h="714792">
                <a:tc>
                  <a:txBody>
                    <a:bodyPr/>
                    <a:lstStyle/>
                    <a:p>
                      <a:r>
                        <a:rPr lang="en-US" sz="3600" dirty="0" smtClean="0"/>
                        <a:t>9</a:t>
                      </a:r>
                      <a:endParaRPr lang="en-US" sz="3600" dirty="0"/>
                    </a:p>
                  </a:txBody>
                  <a:tcPr/>
                </a:tc>
                <a:tc>
                  <a:txBody>
                    <a:bodyPr/>
                    <a:lstStyle/>
                    <a:p>
                      <a:r>
                        <a:rPr lang="en-US" sz="3600" dirty="0" smtClean="0"/>
                        <a:t>20</a:t>
                      </a:r>
                      <a:endParaRPr lang="en-US" sz="3600" dirty="0"/>
                    </a:p>
                  </a:txBody>
                  <a:tcPr/>
                </a:tc>
              </a:tr>
            </a:tbl>
          </a:graphicData>
        </a:graphic>
      </p:graphicFrame>
    </p:spTree>
    <p:extLst>
      <p:ext uri="{BB962C8B-B14F-4D97-AF65-F5344CB8AC3E}">
        <p14:creationId xmlns:p14="http://schemas.microsoft.com/office/powerpoint/2010/main" val="6571032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7600" y="23751"/>
            <a:ext cx="8229600" cy="914400"/>
          </a:xfrm>
        </p:spPr>
        <p:txBody>
          <a:bodyPr/>
          <a:lstStyle/>
          <a:p>
            <a:r>
              <a:rPr lang="en-US" dirty="0" smtClean="0"/>
              <a:t>Early Life</a:t>
            </a:r>
            <a:endParaRPr lang="en-US" dirty="0"/>
          </a:p>
        </p:txBody>
      </p:sp>
      <p:pic>
        <p:nvPicPr>
          <p:cNvPr id="5122" name="Picture 2" descr="http://thehistoryjunkie.com/wp-content/uploads/2011/08/benjamin-franklin1.jpg"/>
          <p:cNvPicPr>
            <a:picLocks noChangeAspect="1" noChangeArrowheads="1"/>
          </p:cNvPicPr>
          <p:nvPr/>
        </p:nvPicPr>
        <p:blipFill>
          <a:blip r:embed="rId2" cstate="print"/>
          <a:srcRect/>
          <a:stretch>
            <a:fillRect/>
          </a:stretch>
        </p:blipFill>
        <p:spPr bwMode="auto">
          <a:xfrm>
            <a:off x="5364804" y="2057400"/>
            <a:ext cx="3779196" cy="4800601"/>
          </a:xfrm>
          <a:prstGeom prst="rect">
            <a:avLst/>
          </a:prstGeom>
          <a:noFill/>
        </p:spPr>
      </p:pic>
      <p:sp>
        <p:nvSpPr>
          <p:cNvPr id="3" name="Content Placeholder 2"/>
          <p:cNvSpPr>
            <a:spLocks noGrp="1"/>
          </p:cNvSpPr>
          <p:nvPr>
            <p:ph idx="1"/>
          </p:nvPr>
        </p:nvSpPr>
        <p:spPr>
          <a:xfrm>
            <a:off x="0" y="0"/>
            <a:ext cx="6858000" cy="6858000"/>
          </a:xfrm>
        </p:spPr>
        <p:txBody>
          <a:bodyPr>
            <a:normAutofit fontScale="85000" lnSpcReduction="10000"/>
          </a:bodyPr>
          <a:lstStyle/>
          <a:p>
            <a:r>
              <a:rPr lang="en-US" b="1" dirty="0" smtClean="0">
                <a:ln w="3175">
                  <a:solidFill>
                    <a:schemeClr val="tx1"/>
                  </a:solidFill>
                </a:ln>
              </a:rPr>
              <a:t>He attended grammar school at age eight, but was put to work at ten. </a:t>
            </a:r>
          </a:p>
          <a:p>
            <a:r>
              <a:rPr lang="en-US" b="1" dirty="0" smtClean="0">
                <a:ln w="3175">
                  <a:solidFill>
                    <a:schemeClr val="tx1"/>
                  </a:solidFill>
                </a:ln>
              </a:rPr>
              <a:t>Apprenticed as a printer to his brother James, who printed the New England Courant, at age twelve, and published his first article there, anonymously, in 1721. </a:t>
            </a:r>
          </a:p>
          <a:p>
            <a:r>
              <a:rPr lang="en-US" b="1" dirty="0" smtClean="0">
                <a:ln w="3175">
                  <a:solidFill>
                    <a:schemeClr val="tx1"/>
                  </a:solidFill>
                </a:ln>
              </a:rPr>
              <a:t>Young Benjamin was an avid reader, inquisitive and skeptical. Through his satirical articles, he poked fun at the people of Boston and soon wore out his welcome, both with his brother and with the city.</a:t>
            </a:r>
          </a:p>
          <a:p>
            <a:r>
              <a:rPr lang="en-US" b="1" dirty="0" smtClean="0">
                <a:ln w="3175">
                  <a:solidFill>
                    <a:schemeClr val="tx1"/>
                  </a:solidFill>
                </a:ln>
              </a:rPr>
              <a:t>Ran away to New York and then on to Philadelphia at the age of 16, looking for work as a printer. He managed a commission to Europe for the purpose of buying supplies to establish a new printing house in Philadelphia, but found himself abandoned when he stepped off ship. </a:t>
            </a:r>
          </a:p>
          <a:p>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76600" y="152400"/>
            <a:ext cx="8229600" cy="914400"/>
          </a:xfrm>
        </p:spPr>
        <p:txBody>
          <a:bodyPr/>
          <a:lstStyle/>
          <a:p>
            <a:r>
              <a:rPr lang="en-US" dirty="0" smtClean="0"/>
              <a:t>Rise to Fame</a:t>
            </a:r>
            <a:endParaRPr lang="en-US" dirty="0"/>
          </a:p>
        </p:txBody>
      </p:sp>
      <p:pic>
        <p:nvPicPr>
          <p:cNvPr id="4098" name="Picture 2" descr="http://foofohio.files.wordpress.com/2013/04/benjamin-franklin.jpg"/>
          <p:cNvPicPr>
            <a:picLocks noChangeAspect="1" noChangeArrowheads="1"/>
          </p:cNvPicPr>
          <p:nvPr/>
        </p:nvPicPr>
        <p:blipFill>
          <a:blip r:embed="rId2" cstate="print"/>
          <a:srcRect/>
          <a:stretch>
            <a:fillRect/>
          </a:stretch>
        </p:blipFill>
        <p:spPr bwMode="auto">
          <a:xfrm>
            <a:off x="4724401" y="1529975"/>
            <a:ext cx="4419600" cy="5328025"/>
          </a:xfrm>
          <a:prstGeom prst="rect">
            <a:avLst/>
          </a:prstGeom>
          <a:noFill/>
        </p:spPr>
      </p:pic>
      <p:sp>
        <p:nvSpPr>
          <p:cNvPr id="3" name="Content Placeholder 2"/>
          <p:cNvSpPr>
            <a:spLocks noGrp="1"/>
          </p:cNvSpPr>
          <p:nvPr>
            <p:ph idx="1"/>
          </p:nvPr>
        </p:nvSpPr>
        <p:spPr>
          <a:xfrm>
            <a:off x="0" y="0"/>
            <a:ext cx="6172200" cy="6858000"/>
          </a:xfrm>
        </p:spPr>
        <p:txBody>
          <a:bodyPr>
            <a:normAutofit fontScale="85000" lnSpcReduction="10000"/>
          </a:bodyPr>
          <a:lstStyle/>
          <a:p>
            <a:r>
              <a:rPr lang="en-US" b="1" dirty="0" smtClean="0"/>
              <a:t>Came back to Philadelphia in 1732 and set up shop as a printer. He was appointed clerk of the Pennsylvania Assembly in 1736, and as Postmaster the following year.</a:t>
            </a:r>
          </a:p>
          <a:p>
            <a:r>
              <a:rPr lang="en-US" b="1" dirty="0" smtClean="0"/>
              <a:t> In 1741 he began publishing Poor Richard's Almanac, a very popular and influential magazine. </a:t>
            </a:r>
          </a:p>
          <a:p>
            <a:r>
              <a:rPr lang="en-US" b="1" dirty="0" smtClean="0"/>
              <a:t>Elected to the Pennsylvania Assembly in 1751 and served as an agent for Pennsylvania (and ultimately for three other colonies) to England, France, and several other European powers. </a:t>
            </a:r>
          </a:p>
          <a:p>
            <a:r>
              <a:rPr lang="en-US" b="1" dirty="0" smtClean="0"/>
              <a:t>He was elected to the Continental Congress in 1775, where he played a crucial role in the rebellion against Gr. Britain, including service to Jefferson in editing the Declaration of Independence.</a:t>
            </a:r>
            <a:endParaRPr lang="en-US" b="1"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dirty="0" smtClean="0"/>
              <a:t>Later Life</a:t>
            </a:r>
            <a:endParaRPr lang="en-US" dirty="0"/>
          </a:p>
        </p:txBody>
      </p:sp>
      <p:sp>
        <p:nvSpPr>
          <p:cNvPr id="3" name="Content Placeholder 2"/>
          <p:cNvSpPr>
            <a:spLocks noGrp="1"/>
          </p:cNvSpPr>
          <p:nvPr>
            <p:ph idx="1"/>
          </p:nvPr>
        </p:nvSpPr>
        <p:spPr>
          <a:xfrm>
            <a:off x="0" y="685800"/>
            <a:ext cx="9144000" cy="4114800"/>
          </a:xfrm>
        </p:spPr>
        <p:txBody>
          <a:bodyPr>
            <a:normAutofit fontScale="85000" lnSpcReduction="10000"/>
          </a:bodyPr>
          <a:lstStyle/>
          <a:p>
            <a:r>
              <a:rPr lang="en-US" b="1" dirty="0" smtClean="0"/>
              <a:t>Franklin, who was by this time wealthy,  retired from publishing, continued to serve an important role in the </a:t>
            </a:r>
            <a:r>
              <a:rPr lang="en-US" b="1" dirty="0" err="1" smtClean="0"/>
              <a:t>gov</a:t>
            </a:r>
            <a:endParaRPr lang="en-US" b="1" dirty="0" smtClean="0"/>
          </a:p>
          <a:p>
            <a:r>
              <a:rPr lang="en-US" b="1" dirty="0" smtClean="0"/>
              <a:t>He was the United States first Postmaster General, Minister to the French Court, Treaty agent and signer to the peace with Gr. Britain &amp; Member of the Constitutional convention </a:t>
            </a:r>
          </a:p>
          <a:p>
            <a:r>
              <a:rPr lang="en-US" b="1" dirty="0" smtClean="0"/>
              <a:t>Involved with writing the Articles of Confederation, Dec of Independence, Treaty of Paris and US Constitution</a:t>
            </a:r>
          </a:p>
          <a:p>
            <a:r>
              <a:rPr lang="en-US" b="1" dirty="0" smtClean="0"/>
              <a:t>was one of the earliest advocates for the abolition of slavery, and for the protection of the rights of Native Americans</a:t>
            </a:r>
            <a:endParaRPr lang="en-US" b="1" dirty="0"/>
          </a:p>
        </p:txBody>
      </p:sp>
      <p:pic>
        <p:nvPicPr>
          <p:cNvPr id="3074" name="Picture 2" descr="http://upload.wikimedia.org/wikipedia/commons/4/4d/Usdollar100front.jpg"/>
          <p:cNvPicPr>
            <a:picLocks noChangeAspect="1" noChangeArrowheads="1"/>
          </p:cNvPicPr>
          <p:nvPr/>
        </p:nvPicPr>
        <p:blipFill>
          <a:blip r:embed="rId2" cstate="print"/>
          <a:srcRect/>
          <a:stretch>
            <a:fillRect/>
          </a:stretch>
        </p:blipFill>
        <p:spPr bwMode="auto">
          <a:xfrm>
            <a:off x="1295400" y="4007731"/>
            <a:ext cx="6781800" cy="2850269"/>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Benny Franklin Fun Facts</a:t>
            </a:r>
            <a:endParaRPr lang="en-US" dirty="0"/>
          </a:p>
        </p:txBody>
      </p:sp>
      <p:pic>
        <p:nvPicPr>
          <p:cNvPr id="1026" name="Picture 2" descr="http://www.benjaminfranklinhouse.org/site/sections/news/Party%20Hat%20Ben%20Web.JPG"/>
          <p:cNvPicPr>
            <a:picLocks noChangeAspect="1" noChangeArrowheads="1"/>
          </p:cNvPicPr>
          <p:nvPr/>
        </p:nvPicPr>
        <p:blipFill>
          <a:blip r:embed="rId2" cstate="print"/>
          <a:srcRect/>
          <a:stretch>
            <a:fillRect/>
          </a:stretch>
        </p:blipFill>
        <p:spPr bwMode="auto">
          <a:xfrm>
            <a:off x="5410200" y="2582797"/>
            <a:ext cx="3733800" cy="4275203"/>
          </a:xfrm>
          <a:prstGeom prst="rect">
            <a:avLst/>
          </a:prstGeom>
          <a:noFill/>
        </p:spPr>
      </p:pic>
      <p:sp>
        <p:nvSpPr>
          <p:cNvPr id="3" name="Content Placeholder 2"/>
          <p:cNvSpPr>
            <a:spLocks noGrp="1"/>
          </p:cNvSpPr>
          <p:nvPr>
            <p:ph idx="1"/>
          </p:nvPr>
        </p:nvSpPr>
        <p:spPr>
          <a:xfrm>
            <a:off x="0" y="838200"/>
            <a:ext cx="9144000" cy="6019800"/>
          </a:xfrm>
        </p:spPr>
        <p:txBody>
          <a:bodyPr>
            <a:normAutofit fontScale="85000" lnSpcReduction="20000"/>
          </a:bodyPr>
          <a:lstStyle/>
          <a:p>
            <a:r>
              <a:rPr lang="en-US" b="1" dirty="0" smtClean="0"/>
              <a:t>Established the colonies' first circulation library for all interested citizens. The Library Company of Philadelphia, housed not only books but also specimens of natural history and scientific apparatus like stuffed snakes, a dead pelican, and a collection of fossils.</a:t>
            </a:r>
          </a:p>
          <a:p>
            <a:r>
              <a:rPr lang="en-US" b="1" dirty="0" smtClean="0"/>
              <a:t>He had LOTS of pen names: </a:t>
            </a:r>
          </a:p>
          <a:p>
            <a:r>
              <a:rPr lang="en-US" b="1" dirty="0" smtClean="0"/>
              <a:t>Richard Saunders, Silence </a:t>
            </a:r>
            <a:r>
              <a:rPr lang="en-US" b="1" dirty="0" err="1" smtClean="0"/>
              <a:t>Dogood</a:t>
            </a:r>
            <a:r>
              <a:rPr lang="en-US" b="1" dirty="0" smtClean="0"/>
              <a:t>, Anthony </a:t>
            </a:r>
            <a:r>
              <a:rPr lang="en-US" b="1" dirty="0" err="1" smtClean="0"/>
              <a:t>Afterwit</a:t>
            </a:r>
            <a:r>
              <a:rPr lang="en-US" b="1" dirty="0" smtClean="0"/>
              <a:t>, Polly Baker, Alice </a:t>
            </a:r>
            <a:r>
              <a:rPr lang="en-US" b="1" dirty="0" err="1" smtClean="0"/>
              <a:t>Addertongue</a:t>
            </a:r>
            <a:r>
              <a:rPr lang="en-US" b="1" dirty="0" smtClean="0"/>
              <a:t>, </a:t>
            </a:r>
            <a:r>
              <a:rPr lang="en-US" b="1" dirty="0" err="1" smtClean="0"/>
              <a:t>Caelia</a:t>
            </a:r>
            <a:r>
              <a:rPr lang="en-US" b="1" dirty="0" smtClean="0"/>
              <a:t> </a:t>
            </a:r>
            <a:r>
              <a:rPr lang="en-US" b="1" dirty="0" err="1" smtClean="0"/>
              <a:t>Shortface</a:t>
            </a:r>
            <a:r>
              <a:rPr lang="en-US" b="1" dirty="0" smtClean="0"/>
              <a:t>, Martha Careful, Busy Body, and </a:t>
            </a:r>
            <a:r>
              <a:rPr lang="en-US" b="1" dirty="0" err="1" smtClean="0"/>
              <a:t>Benevolous</a:t>
            </a:r>
            <a:endParaRPr lang="en-US" b="1" dirty="0" smtClean="0"/>
          </a:p>
          <a:p>
            <a:r>
              <a:rPr lang="en-US" b="1" dirty="0" smtClean="0"/>
              <a:t>Inventions </a:t>
            </a:r>
            <a:endParaRPr lang="en-US" b="1" dirty="0" smtClean="0"/>
          </a:p>
          <a:p>
            <a:pPr lvl="1"/>
            <a:r>
              <a:rPr lang="en-US" b="1" dirty="0" smtClean="0"/>
              <a:t>Bifocals </a:t>
            </a:r>
          </a:p>
          <a:p>
            <a:pPr lvl="1"/>
            <a:r>
              <a:rPr lang="en-US" b="1" dirty="0" smtClean="0"/>
              <a:t>Electricity? </a:t>
            </a:r>
          </a:p>
          <a:p>
            <a:pPr lvl="1"/>
            <a:r>
              <a:rPr lang="en-US" b="1" dirty="0" smtClean="0"/>
              <a:t>Lightning Rod </a:t>
            </a:r>
          </a:p>
          <a:p>
            <a:pPr lvl="1"/>
            <a:r>
              <a:rPr lang="en-US" b="1" dirty="0" smtClean="0"/>
              <a:t>Urinary catheter </a:t>
            </a:r>
          </a:p>
          <a:p>
            <a:pPr lvl="1"/>
            <a:r>
              <a:rPr lang="en-US" b="1" dirty="0" smtClean="0"/>
              <a:t>Franklin Stove </a:t>
            </a:r>
          </a:p>
          <a:p>
            <a:pPr lvl="1"/>
            <a:r>
              <a:rPr lang="en-US" b="1" dirty="0" smtClean="0"/>
              <a:t>Map of the Gulf Stream </a:t>
            </a:r>
          </a:p>
          <a:p>
            <a:pPr lvl="1"/>
            <a:r>
              <a:rPr lang="en-US" b="1" dirty="0" smtClean="0"/>
              <a:t>Flippers for Swimming </a:t>
            </a:r>
          </a:p>
          <a:p>
            <a:pPr lvl="1"/>
            <a:r>
              <a:rPr lang="en-US" b="1" dirty="0" smtClean="0"/>
              <a:t>Glass harmonica</a:t>
            </a:r>
          </a:p>
          <a:p>
            <a:pPr lvl="1"/>
            <a:r>
              <a:rPr lang="en-US" b="1" dirty="0" smtClean="0"/>
              <a:t>Daylight savings time</a:t>
            </a:r>
          </a:p>
          <a:p>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229600" cy="914400"/>
          </a:xfrm>
        </p:spPr>
        <p:txBody>
          <a:bodyPr/>
          <a:lstStyle/>
          <a:p>
            <a:r>
              <a:rPr lang="en-US" dirty="0" smtClean="0"/>
              <a:t>The Great Awakening</a:t>
            </a:r>
            <a:endParaRPr lang="en-US" dirty="0"/>
          </a:p>
        </p:txBody>
      </p:sp>
      <p:pic>
        <p:nvPicPr>
          <p:cNvPr id="2050" name="Picture 2" descr="http://apushcanvas.pbworks.com/f/1347986517/Whitefield.jpg"/>
          <p:cNvPicPr>
            <a:picLocks noChangeAspect="1" noChangeArrowheads="1"/>
          </p:cNvPicPr>
          <p:nvPr/>
        </p:nvPicPr>
        <p:blipFill>
          <a:blip r:embed="rId2" cstate="print"/>
          <a:srcRect/>
          <a:stretch>
            <a:fillRect/>
          </a:stretch>
        </p:blipFill>
        <p:spPr bwMode="auto">
          <a:xfrm>
            <a:off x="1828800" y="2931287"/>
            <a:ext cx="5257800" cy="3926713"/>
          </a:xfrm>
          <a:prstGeom prst="rect">
            <a:avLst/>
          </a:prstGeom>
          <a:noFill/>
        </p:spPr>
      </p:pic>
      <p:sp>
        <p:nvSpPr>
          <p:cNvPr id="3" name="Content Placeholder 2"/>
          <p:cNvSpPr>
            <a:spLocks noGrp="1"/>
          </p:cNvSpPr>
          <p:nvPr>
            <p:ph idx="1"/>
          </p:nvPr>
        </p:nvSpPr>
        <p:spPr>
          <a:xfrm>
            <a:off x="0" y="685800"/>
            <a:ext cx="9144000" cy="3200400"/>
          </a:xfrm>
        </p:spPr>
        <p:txBody>
          <a:bodyPr>
            <a:normAutofit fontScale="92500" lnSpcReduction="20000"/>
          </a:bodyPr>
          <a:lstStyle/>
          <a:p>
            <a:r>
              <a:rPr lang="en-US" b="1" dirty="0" smtClean="0"/>
              <a:t>Religious revival in the colonies during the 1730's-1740's </a:t>
            </a:r>
          </a:p>
          <a:p>
            <a:r>
              <a:rPr lang="en-US" b="1" dirty="0" smtClean="0"/>
              <a:t>preachers traveled encouraging people to rededicate their lives to God and act like it daily </a:t>
            </a:r>
          </a:p>
          <a:p>
            <a:r>
              <a:rPr lang="en-US" b="1" dirty="0" smtClean="0"/>
              <a:t>organized Christianity in the colonies grows </a:t>
            </a:r>
          </a:p>
          <a:p>
            <a:r>
              <a:rPr lang="en-US" b="1" dirty="0" smtClean="0"/>
              <a:t> Baptist and Methodist churches grow tremendously </a:t>
            </a:r>
          </a:p>
          <a:p>
            <a:r>
              <a:rPr lang="en-US" b="1" dirty="0" smtClean="0"/>
              <a:t> Schools also saw greater enrollment because education was essential to studying and understanding the Bible</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814277580"/>
              </p:ext>
            </p:extLst>
          </p:nvPr>
        </p:nvGraphicFramePr>
        <p:xfrm>
          <a:off x="152400" y="152400"/>
          <a:ext cx="8839200" cy="6629400"/>
        </p:xfrm>
        <a:graphic>
          <a:graphicData uri="http://schemas.openxmlformats.org/drawingml/2006/table">
            <a:tbl>
              <a:tblPr firstRow="1" bandRow="1">
                <a:tableStyleId>{5C22544A-7EE6-4342-B048-85BDC9FD1C3A}</a:tableStyleId>
              </a:tblPr>
              <a:tblGrid>
                <a:gridCol w="4419600"/>
                <a:gridCol w="4419600"/>
              </a:tblGrid>
              <a:tr h="646125">
                <a:tc>
                  <a:txBody>
                    <a:bodyPr/>
                    <a:lstStyle/>
                    <a:p>
                      <a:r>
                        <a:rPr lang="en-US" sz="2400" dirty="0" smtClean="0">
                          <a:solidFill>
                            <a:schemeClr val="bg1"/>
                          </a:solidFill>
                        </a:rPr>
                        <a:t>Example of Social Mobility</a:t>
                      </a:r>
                      <a:endParaRPr lang="en-US" sz="2400" dirty="0">
                        <a:solidFill>
                          <a:schemeClr val="bg1"/>
                        </a:solidFill>
                      </a:endParaRPr>
                    </a:p>
                  </a:txBody>
                  <a:tcPr/>
                </a:tc>
                <a:tc>
                  <a:txBody>
                    <a:bodyPr/>
                    <a:lstStyle/>
                    <a:p>
                      <a:r>
                        <a:rPr lang="en-US" sz="2400" dirty="0" smtClean="0">
                          <a:solidFill>
                            <a:schemeClr val="bg1"/>
                          </a:solidFill>
                        </a:rPr>
                        <a:t>Example of Individualism</a:t>
                      </a:r>
                      <a:endParaRPr lang="en-US" sz="2400" dirty="0">
                        <a:solidFill>
                          <a:schemeClr val="bg1"/>
                        </a:solidFill>
                      </a:endParaRPr>
                    </a:p>
                  </a:txBody>
                  <a:tcPr/>
                </a:tc>
              </a:tr>
              <a:tr h="5983275">
                <a:tc>
                  <a:txBody>
                    <a:bodyPr/>
                    <a:lstStyle/>
                    <a:p>
                      <a:endParaRPr lang="en-US"/>
                    </a:p>
                  </a:txBody>
                  <a:tcPr/>
                </a:tc>
                <a:tc>
                  <a:txBody>
                    <a:bodyPr/>
                    <a:lstStyle/>
                    <a:p>
                      <a:endParaRPr lang="en-US" dirty="0"/>
                    </a:p>
                  </a:txBody>
                  <a:tcPr/>
                </a:tc>
              </a:tr>
            </a:tbl>
          </a:graphicData>
        </a:graphic>
      </p:graphicFrame>
    </p:spTree>
    <p:extLst>
      <p:ext uri="{BB962C8B-B14F-4D97-AF65-F5344CB8AC3E}">
        <p14:creationId xmlns:p14="http://schemas.microsoft.com/office/powerpoint/2010/main" val="368711466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1670</TotalTime>
  <Words>602</Words>
  <Application>Microsoft Office PowerPoint</Application>
  <PresentationFormat>On-screen Show (4:3)</PresentationFormat>
  <Paragraphs>62</Paragraphs>
  <Slides>8</Slides>
  <Notes>0</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Apex</vt:lpstr>
      <vt:lpstr>Unit 1</vt:lpstr>
      <vt:lpstr>Peer Grade</vt:lpstr>
      <vt:lpstr>Early Life</vt:lpstr>
      <vt:lpstr>Rise to Fame</vt:lpstr>
      <vt:lpstr>Later Life</vt:lpstr>
      <vt:lpstr>Benny Franklin Fun Facts</vt:lpstr>
      <vt:lpstr>The Great Awakening</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1</dc:title>
  <dc:creator>Owner</dc:creator>
  <cp:lastModifiedBy>Sara Wood</cp:lastModifiedBy>
  <cp:revision>23</cp:revision>
  <dcterms:created xsi:type="dcterms:W3CDTF">2014-07-16T00:36:31Z</dcterms:created>
  <dcterms:modified xsi:type="dcterms:W3CDTF">2016-01-14T20:28:31Z</dcterms:modified>
</cp:coreProperties>
</file>