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64" r:id="rId3"/>
    <p:sldId id="265" r:id="rId4"/>
    <p:sldId id="262" r:id="rId5"/>
    <p:sldId id="257" r:id="rId6"/>
    <p:sldId id="266" r:id="rId7"/>
    <p:sldId id="260" r:id="rId8"/>
    <p:sldId id="258" r:id="rId9"/>
    <p:sldId id="259" r:id="rId10"/>
    <p:sldId id="263"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A700C-0BFD-46D8-A99E-1E3308A3B73A}" type="datetimeFigureOut">
              <a:rPr lang="en-US" smtClean="0"/>
              <a:pPr/>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E2C44-E052-4F5A-9EBE-ED0D5D121B3D}" type="slidenum">
              <a:rPr lang="en-US" smtClean="0"/>
              <a:pPr/>
              <a:t>‹#›</a:t>
            </a:fld>
            <a:endParaRPr lang="en-US"/>
          </a:p>
        </p:txBody>
      </p:sp>
    </p:spTree>
    <p:extLst>
      <p:ext uri="{BB962C8B-B14F-4D97-AF65-F5344CB8AC3E}">
        <p14:creationId xmlns:p14="http://schemas.microsoft.com/office/powerpoint/2010/main" val="354683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slow expansion of New Netherland, however, caused conflicts with both English colonists and Native Americans in the region. In the 1630s, the new Director General </a:t>
            </a:r>
            <a:r>
              <a:rPr lang="en-US" dirty="0" err="1" smtClean="0"/>
              <a:t>Wouter</a:t>
            </a:r>
            <a:r>
              <a:rPr lang="en-US" dirty="0" smtClean="0"/>
              <a:t> van </a:t>
            </a:r>
            <a:r>
              <a:rPr lang="en-US" dirty="0" err="1" smtClean="0"/>
              <a:t>Twiller</a:t>
            </a:r>
            <a:r>
              <a:rPr lang="en-US" dirty="0" smtClean="0"/>
              <a:t> sent an expedition out from New Amsterdam up to the Connecticut River into lands claimed by English settlers. Faced with the prospect of armed conflict, </a:t>
            </a:r>
            <a:r>
              <a:rPr lang="en-US" dirty="0" err="1" smtClean="0"/>
              <a:t>Twiller</a:t>
            </a:r>
            <a:r>
              <a:rPr lang="en-US" dirty="0" smtClean="0"/>
              <a:t> was forced to back down and recall the expedition, losing any claims to the Connecticut Valley.</a:t>
            </a:r>
          </a:p>
        </p:txBody>
      </p:sp>
      <p:sp>
        <p:nvSpPr>
          <p:cNvPr id="4" name="Slide Number Placeholder 3"/>
          <p:cNvSpPr>
            <a:spLocks noGrp="1"/>
          </p:cNvSpPr>
          <p:nvPr>
            <p:ph type="sldNum" sz="quarter" idx="10"/>
          </p:nvPr>
        </p:nvSpPr>
        <p:spPr/>
        <p:txBody>
          <a:bodyPr/>
          <a:lstStyle/>
          <a:p>
            <a:fld id="{35EE2C44-E052-4F5A-9EBE-ED0D5D121B3D}"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EE2C44-E052-4F5A-9EBE-ED0D5D121B3D}" type="slidenum">
              <a:rPr lang="en-US" smtClean="0"/>
              <a:pPr/>
              <a:t>11</a:t>
            </a:fld>
            <a:endParaRPr lang="en-US"/>
          </a:p>
        </p:txBody>
      </p:sp>
    </p:spTree>
    <p:extLst>
      <p:ext uri="{BB962C8B-B14F-4D97-AF65-F5344CB8AC3E}">
        <p14:creationId xmlns:p14="http://schemas.microsoft.com/office/powerpoint/2010/main" val="289641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41042CD-94B9-4D08-AD41-529A00B255AB}" type="datetimeFigureOut">
              <a:rPr lang="en-US" smtClean="0"/>
              <a:pPr/>
              <a:t>1/11/2016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0F74DD-92AD-411F-B124-120445FF746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1042CD-94B9-4D08-AD41-529A00B255AB}"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0F74DD-92AD-411F-B124-120445FF74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30F74DD-92AD-411F-B124-120445FF746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1042CD-94B9-4D08-AD41-529A00B255AB}"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41042CD-94B9-4D08-AD41-529A00B255AB}" type="datetimeFigureOut">
              <a:rPr lang="en-US" smtClean="0"/>
              <a:pPr/>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30F74DD-92AD-411F-B124-120445FF746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41042CD-94B9-4D08-AD41-529A00B255AB}" type="datetimeFigureOut">
              <a:rPr lang="en-US" smtClean="0"/>
              <a:pPr/>
              <a:t>1/11/2016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30F74DD-92AD-411F-B124-120445FF746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41042CD-94B9-4D08-AD41-529A00B255AB}" type="datetimeFigureOut">
              <a:rPr lang="en-US" smtClean="0"/>
              <a:pPr/>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0F74DD-92AD-411F-B124-120445FF746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41042CD-94B9-4D08-AD41-529A00B255AB}" type="datetimeFigureOut">
              <a:rPr lang="en-US" smtClean="0"/>
              <a:pPr/>
              <a:t>1/11/2016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30F74DD-92AD-411F-B124-120445FF746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41042CD-94B9-4D08-AD41-529A00B255AB}" type="datetimeFigureOut">
              <a:rPr lang="en-US" smtClean="0"/>
              <a:pPr/>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30F74DD-92AD-411F-B124-120445FF74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1042CD-94B9-4D08-AD41-529A00B255AB}" type="datetimeFigureOut">
              <a:rPr lang="en-US" smtClean="0"/>
              <a:pPr/>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30F74DD-92AD-411F-B124-120445FF74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30F74DD-92AD-411F-B124-120445FF746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41042CD-94B9-4D08-AD41-529A00B255AB}" type="datetimeFigureOut">
              <a:rPr lang="en-US" smtClean="0"/>
              <a:pPr/>
              <a:t>1/11/2016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30F74DD-92AD-411F-B124-120445FF746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41042CD-94B9-4D08-AD41-529A00B255AB}" type="datetimeFigureOut">
              <a:rPr lang="en-US" smtClean="0"/>
              <a:pPr/>
              <a:t>1/11/2016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41042CD-94B9-4D08-AD41-529A00B255AB}" type="datetimeFigureOut">
              <a:rPr lang="en-US" smtClean="0"/>
              <a:pPr/>
              <a:t>1/11/2016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30F74DD-92AD-411F-B124-120445FF746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0"/>
            <a:ext cx="8763000" cy="4114800"/>
          </a:xfrm>
        </p:spPr>
        <p:txBody>
          <a:bodyPr>
            <a:normAutofit fontScale="85000" lnSpcReduction="20000"/>
          </a:bodyPr>
          <a:lstStyle/>
          <a:p>
            <a:r>
              <a:rPr lang="en-US" sz="2100" dirty="0" smtClean="0"/>
              <a:t>New Amsterdam, Quebec, and Pennsylvania</a:t>
            </a:r>
          </a:p>
          <a:p>
            <a:endParaRPr lang="en-US" sz="2100" dirty="0" smtClean="0"/>
          </a:p>
          <a:p>
            <a:pPr algn="l"/>
            <a:r>
              <a:rPr lang="en-US" dirty="0" smtClean="0"/>
              <a:t>Virginia </a:t>
            </a:r>
            <a:r>
              <a:rPr lang="en-US" dirty="0"/>
              <a:t>colony survived largely because the English</a:t>
            </a:r>
          </a:p>
          <a:p>
            <a:pPr algn="l"/>
            <a:r>
              <a:rPr lang="en-US" dirty="0"/>
              <a:t>colonists</a:t>
            </a:r>
          </a:p>
          <a:p>
            <a:pPr algn="l"/>
            <a:r>
              <a:rPr lang="en-US" dirty="0" smtClean="0"/>
              <a:t>A. were </a:t>
            </a:r>
            <a:r>
              <a:rPr lang="en-US" dirty="0"/>
              <a:t>well cared for by the Virginia Company.</a:t>
            </a:r>
          </a:p>
          <a:p>
            <a:pPr algn="l"/>
            <a:r>
              <a:rPr lang="en-US" dirty="0" smtClean="0"/>
              <a:t>B .developed </a:t>
            </a:r>
            <a:r>
              <a:rPr lang="en-US" dirty="0"/>
              <a:t>lasting friendships with Native Americans.</a:t>
            </a:r>
          </a:p>
          <a:p>
            <a:pPr algn="l"/>
            <a:r>
              <a:rPr lang="en-US" dirty="0" smtClean="0"/>
              <a:t>C. worked </a:t>
            </a:r>
            <a:r>
              <a:rPr lang="en-US" dirty="0"/>
              <a:t>cooperatively for the good of the colony.</a:t>
            </a:r>
          </a:p>
          <a:p>
            <a:pPr algn="l"/>
            <a:r>
              <a:rPr lang="en-US" dirty="0" smtClean="0"/>
              <a:t>D. began </a:t>
            </a:r>
            <a:r>
              <a:rPr lang="en-US" dirty="0"/>
              <a:t>growing tobacco for sale</a:t>
            </a:r>
            <a:r>
              <a:rPr lang="en-US" dirty="0" smtClean="0"/>
              <a:t>.</a:t>
            </a:r>
          </a:p>
          <a:p>
            <a:pPr algn="l"/>
            <a:endParaRPr lang="en-US" dirty="0"/>
          </a:p>
          <a:p>
            <a:pPr algn="l"/>
            <a:r>
              <a:rPr lang="en-US" dirty="0" smtClean="0"/>
              <a:t>Puritans </a:t>
            </a:r>
            <a:r>
              <a:rPr lang="en-US" dirty="0"/>
              <a:t>migrated to New England to</a:t>
            </a:r>
          </a:p>
          <a:p>
            <a:pPr algn="l"/>
            <a:r>
              <a:rPr lang="en-US" dirty="0" smtClean="0"/>
              <a:t>A. escape </a:t>
            </a:r>
            <a:r>
              <a:rPr lang="en-US" dirty="0"/>
              <a:t>religious persecution.</a:t>
            </a:r>
          </a:p>
          <a:p>
            <a:pPr algn="l"/>
            <a:r>
              <a:rPr lang="en-US" dirty="0" smtClean="0"/>
              <a:t>B. establish </a:t>
            </a:r>
            <a:r>
              <a:rPr lang="en-US" dirty="0"/>
              <a:t>Catholic missions.</a:t>
            </a:r>
          </a:p>
          <a:p>
            <a:pPr algn="l"/>
            <a:r>
              <a:rPr lang="en-US" dirty="0" smtClean="0"/>
              <a:t>C. maintain </a:t>
            </a:r>
            <a:r>
              <a:rPr lang="en-US" dirty="0"/>
              <a:t>the practices of the Anglican Church.</a:t>
            </a:r>
          </a:p>
          <a:p>
            <a:pPr algn="l"/>
            <a:r>
              <a:rPr lang="en-US" dirty="0" smtClean="0"/>
              <a:t>D. start </a:t>
            </a:r>
            <a:r>
              <a:rPr lang="en-US" dirty="0"/>
              <a:t>tobacco plantations</a:t>
            </a:r>
            <a:r>
              <a:rPr lang="en-US" dirty="0" smtClean="0"/>
              <a:t>.</a:t>
            </a:r>
          </a:p>
          <a:p>
            <a:pPr algn="l"/>
            <a:endParaRPr lang="en-US" dirty="0" smtClean="0"/>
          </a:p>
          <a:p>
            <a:pPr marL="285750" indent="-285750" algn="l">
              <a:buFont typeface="Arial" panose="020B0604020202020204" pitchFamily="34" charset="0"/>
              <a:buChar char="•"/>
            </a:pPr>
            <a:r>
              <a:rPr lang="en-US" smtClean="0"/>
              <a:t>Warrior Word: exemplary </a:t>
            </a:r>
            <a:r>
              <a:rPr lang="en-US" dirty="0"/>
              <a:t>(ex-</a:t>
            </a:r>
            <a:r>
              <a:rPr lang="en-US" dirty="0" err="1"/>
              <a:t>em</a:t>
            </a:r>
            <a:r>
              <a:rPr lang="en-US" dirty="0"/>
              <a:t>-</a:t>
            </a:r>
            <a:r>
              <a:rPr lang="en-US" dirty="0" err="1"/>
              <a:t>pla-ry</a:t>
            </a:r>
            <a:r>
              <a:rPr lang="en-US" dirty="0"/>
              <a:t>) (adjective) outstanding, and example to others  </a:t>
            </a:r>
          </a:p>
        </p:txBody>
      </p:sp>
      <p:sp>
        <p:nvSpPr>
          <p:cNvPr id="2" name="Title 1"/>
          <p:cNvSpPr>
            <a:spLocks noGrp="1"/>
          </p:cNvSpPr>
          <p:nvPr>
            <p:ph type="ctrTitle"/>
          </p:nvPr>
        </p:nvSpPr>
        <p:spPr/>
        <p:txBody>
          <a:bodyPr/>
          <a:lstStyle/>
          <a:p>
            <a:r>
              <a:rPr lang="en-US" dirty="0" smtClean="0"/>
              <a:t>Unit 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467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task</a:t>
            </a:r>
            <a:endParaRPr lang="en-US" dirty="0"/>
          </a:p>
        </p:txBody>
      </p:sp>
      <p:sp>
        <p:nvSpPr>
          <p:cNvPr id="3" name="Content Placeholder 2"/>
          <p:cNvSpPr>
            <a:spLocks noGrp="1"/>
          </p:cNvSpPr>
          <p:nvPr>
            <p:ph sz="quarter" idx="1"/>
          </p:nvPr>
        </p:nvSpPr>
        <p:spPr/>
        <p:txBody>
          <a:bodyPr/>
          <a:lstStyle/>
          <a:p>
            <a:r>
              <a:rPr lang="en-US" dirty="0" smtClean="0"/>
              <a:t>Students </a:t>
            </a:r>
            <a:r>
              <a:rPr lang="en-US" dirty="0"/>
              <a:t>will choose a colony and create a brochure to try to convince people in England to come and settle in that colony. </a:t>
            </a:r>
            <a:endParaRPr lang="en-US" dirty="0" smtClean="0"/>
          </a:p>
          <a:p>
            <a:r>
              <a:rPr lang="en-US" dirty="0" smtClean="0"/>
              <a:t>Brochure </a:t>
            </a:r>
            <a:r>
              <a:rPr lang="en-US" dirty="0"/>
              <a:t>must include a </a:t>
            </a:r>
            <a:r>
              <a:rPr lang="en-US" b="1" dirty="0"/>
              <a:t>picture</a:t>
            </a:r>
            <a:r>
              <a:rPr lang="en-US" dirty="0"/>
              <a:t>, a </a:t>
            </a:r>
            <a:r>
              <a:rPr lang="en-US" b="1" dirty="0"/>
              <a:t>description of the colonist's culture</a:t>
            </a:r>
            <a:r>
              <a:rPr lang="en-US" dirty="0"/>
              <a:t>, </a:t>
            </a:r>
            <a:r>
              <a:rPr lang="en-US" b="1" dirty="0" smtClean="0"/>
              <a:t>description of population density</a:t>
            </a:r>
            <a:r>
              <a:rPr lang="en-US" dirty="0" smtClean="0"/>
              <a:t>, </a:t>
            </a:r>
            <a:r>
              <a:rPr lang="en-US" b="1" dirty="0" smtClean="0"/>
              <a:t>notable settlers</a:t>
            </a:r>
            <a:r>
              <a:rPr lang="en-US" dirty="0" smtClean="0"/>
              <a:t>, colony’s </a:t>
            </a:r>
            <a:r>
              <a:rPr lang="en-US" b="1" dirty="0" smtClean="0"/>
              <a:t>physical features </a:t>
            </a:r>
            <a:r>
              <a:rPr lang="en-US" dirty="0"/>
              <a:t>and a detailed description of the </a:t>
            </a:r>
            <a:r>
              <a:rPr lang="en-US" b="1" dirty="0"/>
              <a:t>economy</a:t>
            </a:r>
          </a:p>
        </p:txBody>
      </p:sp>
    </p:spTree>
    <p:extLst>
      <p:ext uri="{BB962C8B-B14F-4D97-AF65-F5344CB8AC3E}">
        <p14:creationId xmlns:p14="http://schemas.microsoft.com/office/powerpoint/2010/main" val="4222924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a:t>
            </a:r>
            <a:endParaRPr lang="en-US" dirty="0"/>
          </a:p>
        </p:txBody>
      </p:sp>
      <p:sp>
        <p:nvSpPr>
          <p:cNvPr id="3" name="Content Placeholder 2"/>
          <p:cNvSpPr>
            <a:spLocks noGrp="1"/>
          </p:cNvSpPr>
          <p:nvPr>
            <p:ph sz="quarter" idx="1"/>
          </p:nvPr>
        </p:nvSpPr>
        <p:spPr/>
        <p:txBody>
          <a:bodyPr/>
          <a:lstStyle/>
          <a:p>
            <a:r>
              <a:rPr lang="en-US" dirty="0"/>
              <a:t>Students will write up a newspaper article as though they had witnessed the Salem Witch Trials. They will describe the events as well as make predictions about how this will effect the Puritan society in the future.</a:t>
            </a:r>
          </a:p>
          <a:p>
            <a:r>
              <a:rPr lang="en-US" dirty="0"/>
              <a:t> Article should be at least 2 full paragraphs and provide an accurate and detailed description. THIS IS FOR A GRADE.</a:t>
            </a:r>
          </a:p>
          <a:p>
            <a:endParaRPr lang="en-US" dirty="0"/>
          </a:p>
        </p:txBody>
      </p:sp>
    </p:spTree>
    <p:extLst>
      <p:ext uri="{BB962C8B-B14F-4D97-AF65-F5344CB8AC3E}">
        <p14:creationId xmlns:p14="http://schemas.microsoft.com/office/powerpoint/2010/main" val="337500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Course Pretest</a:t>
            </a:r>
            <a:endParaRPr lang="en-US" dirty="0"/>
          </a:p>
        </p:txBody>
      </p:sp>
      <p:sp>
        <p:nvSpPr>
          <p:cNvPr id="3" name="Content Placeholder 2"/>
          <p:cNvSpPr>
            <a:spLocks noGrp="1"/>
          </p:cNvSpPr>
          <p:nvPr>
            <p:ph sz="quarter" idx="1"/>
          </p:nvPr>
        </p:nvSpPr>
        <p:spPr/>
        <p:txBody>
          <a:bodyPr/>
          <a:lstStyle/>
          <a:p>
            <a:r>
              <a:rPr lang="en-US" dirty="0" smtClean="0"/>
              <a:t>Clear off your desk.</a:t>
            </a:r>
          </a:p>
          <a:p>
            <a:r>
              <a:rPr lang="en-US" dirty="0" smtClean="0"/>
              <a:t>Move all bags to the front of the room.</a:t>
            </a:r>
          </a:p>
          <a:p>
            <a:r>
              <a:rPr lang="en-US" dirty="0" smtClean="0"/>
              <a:t>Make sure you have a sharpened </a:t>
            </a:r>
            <a:r>
              <a:rPr lang="en-US" u="sng" dirty="0" smtClean="0"/>
              <a:t>pencil. </a:t>
            </a:r>
            <a:r>
              <a:rPr lang="en-US" dirty="0" smtClean="0"/>
              <a:t>If you don’t have one, I have some up front near the pencil sharpener. </a:t>
            </a:r>
            <a:endParaRPr lang="en-US" u="sng" dirty="0"/>
          </a:p>
        </p:txBody>
      </p:sp>
    </p:spTree>
    <p:extLst>
      <p:ext uri="{BB962C8B-B14F-4D97-AF65-F5344CB8AC3E}">
        <p14:creationId xmlns:p14="http://schemas.microsoft.com/office/powerpoint/2010/main" val="140304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413248" cy="758952"/>
          </a:xfrm>
        </p:spPr>
        <p:txBody>
          <a:bodyPr/>
          <a:lstStyle/>
          <a:p>
            <a:r>
              <a:rPr lang="en-US" b="1" u="sng" dirty="0">
                <a:solidFill>
                  <a:schemeClr val="tx1"/>
                </a:solidFill>
              </a:rPr>
              <a:t>2</a:t>
            </a:r>
            <a:r>
              <a:rPr lang="en-US" b="1" u="sng" dirty="0" smtClean="0">
                <a:solidFill>
                  <a:schemeClr val="tx1"/>
                </a:solidFill>
              </a:rPr>
              <a:t>nd Block New Groups</a:t>
            </a:r>
            <a:endParaRPr lang="en-US" b="1" u="sng" dirty="0">
              <a:solidFill>
                <a:schemeClr val="tx1"/>
              </a:solidFill>
            </a:endParaRPr>
          </a:p>
        </p:txBody>
      </p:sp>
      <p:sp>
        <p:nvSpPr>
          <p:cNvPr id="3" name="Content Placeholder 2"/>
          <p:cNvSpPr>
            <a:spLocks noGrp="1"/>
          </p:cNvSpPr>
          <p:nvPr>
            <p:ph sz="quarter" idx="1"/>
          </p:nvPr>
        </p:nvSpPr>
        <p:spPr>
          <a:xfrm>
            <a:off x="152400" y="1295400"/>
            <a:ext cx="8839200" cy="5410200"/>
          </a:xfrm>
        </p:spPr>
        <p:txBody>
          <a:bodyPr>
            <a:normAutofit/>
          </a:bodyPr>
          <a:lstStyle/>
          <a:p>
            <a:pPr lvl="1"/>
            <a:r>
              <a:rPr lang="en-US" dirty="0" smtClean="0"/>
              <a:t>1: J. Hart, T. </a:t>
            </a:r>
            <a:r>
              <a:rPr lang="en-US" dirty="0" err="1" smtClean="0"/>
              <a:t>Eady</a:t>
            </a:r>
            <a:r>
              <a:rPr lang="en-US" dirty="0"/>
              <a:t>,</a:t>
            </a:r>
            <a:r>
              <a:rPr lang="en-US" dirty="0" smtClean="0"/>
              <a:t> A. </a:t>
            </a:r>
            <a:r>
              <a:rPr lang="en-US" dirty="0" err="1" smtClean="0"/>
              <a:t>Dupont</a:t>
            </a:r>
            <a:endParaRPr lang="en-US" dirty="0" smtClean="0"/>
          </a:p>
          <a:p>
            <a:pPr lvl="1"/>
            <a:r>
              <a:rPr lang="en-US" dirty="0" smtClean="0"/>
              <a:t>2: V. </a:t>
            </a:r>
            <a:r>
              <a:rPr lang="en-US" dirty="0" err="1" smtClean="0"/>
              <a:t>Carswell</a:t>
            </a:r>
            <a:r>
              <a:rPr lang="en-US" dirty="0" smtClean="0"/>
              <a:t>, D. Hodges, B. Mays</a:t>
            </a:r>
          </a:p>
          <a:p>
            <a:pPr lvl="1"/>
            <a:r>
              <a:rPr lang="en-US" dirty="0" smtClean="0"/>
              <a:t>3: A. Yates, S. Malone, J. Myrick</a:t>
            </a:r>
          </a:p>
          <a:p>
            <a:pPr lvl="1"/>
            <a:r>
              <a:rPr lang="en-US" dirty="0" smtClean="0"/>
              <a:t>4: A. Grimes, K. </a:t>
            </a:r>
            <a:r>
              <a:rPr lang="en-US" dirty="0" err="1" smtClean="0"/>
              <a:t>Chambless</a:t>
            </a:r>
            <a:r>
              <a:rPr lang="en-US" dirty="0" smtClean="0"/>
              <a:t>, D. Lewis</a:t>
            </a:r>
          </a:p>
          <a:p>
            <a:pPr lvl="1"/>
            <a:r>
              <a:rPr lang="en-US" dirty="0" smtClean="0"/>
              <a:t>5: D. Yorker, T. Bowles, A. Lowe</a:t>
            </a:r>
          </a:p>
          <a:p>
            <a:pPr lvl="1"/>
            <a:r>
              <a:rPr lang="en-US" dirty="0" smtClean="0"/>
              <a:t>6: A. Motes, J. Davis, T. Kent, C. Williams</a:t>
            </a:r>
          </a:p>
        </p:txBody>
      </p:sp>
    </p:spTree>
    <p:extLst>
      <p:ext uri="{BB962C8B-B14F-4D97-AF65-F5344CB8AC3E}">
        <p14:creationId xmlns:p14="http://schemas.microsoft.com/office/powerpoint/2010/main" val="2188587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30480"/>
            <a:ext cx="3114040" cy="300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0"/>
            <a:ext cx="9144000" cy="762000"/>
          </a:xfrm>
        </p:spPr>
        <p:txBody>
          <a:bodyPr/>
          <a:lstStyle/>
          <a:p>
            <a:r>
              <a:rPr lang="en-US" dirty="0" smtClean="0"/>
              <a:t>New Amsterdam</a:t>
            </a:r>
            <a:endParaRPr lang="en-US" dirty="0"/>
          </a:p>
        </p:txBody>
      </p:sp>
      <p:sp>
        <p:nvSpPr>
          <p:cNvPr id="3" name="Content Placeholder 2"/>
          <p:cNvSpPr>
            <a:spLocks noGrp="1"/>
          </p:cNvSpPr>
          <p:nvPr>
            <p:ph sz="quarter" idx="1"/>
          </p:nvPr>
        </p:nvSpPr>
        <p:spPr>
          <a:xfrm>
            <a:off x="0" y="685800"/>
            <a:ext cx="6324600" cy="6172200"/>
          </a:xfrm>
        </p:spPr>
        <p:txBody>
          <a:bodyPr>
            <a:normAutofit lnSpcReduction="10000"/>
          </a:bodyPr>
          <a:lstStyle/>
          <a:p>
            <a:r>
              <a:rPr lang="en-US" dirty="0" smtClean="0"/>
              <a:t>Sponsored by the West India Company, 30 families arrived in North America in 1624, establishing a settlement on present-day Manhattan. </a:t>
            </a:r>
            <a:r>
              <a:rPr lang="en-US" b="1" dirty="0" smtClean="0"/>
              <a:t>Dutch</a:t>
            </a:r>
            <a:r>
              <a:rPr lang="en-US" dirty="0" smtClean="0"/>
              <a:t> settlers did not take much of an interest in agriculture and focused on the more lucrative </a:t>
            </a:r>
            <a:r>
              <a:rPr lang="en-US" b="1" dirty="0" smtClean="0"/>
              <a:t>fur trade</a:t>
            </a:r>
            <a:r>
              <a:rPr lang="en-US" dirty="0" smtClean="0"/>
              <a:t>.</a:t>
            </a:r>
          </a:p>
          <a:p>
            <a:r>
              <a:rPr lang="en-US" dirty="0" smtClean="0"/>
              <a:t>In 1626, General Peter Minuit arrived in Manhattan, charged by the West India Company to help the struggling colony. Minuit "purchased" Manhattan Island from Native American Indians for the price of 60 guilders, formally established New Amsterdam.</a:t>
            </a:r>
          </a:p>
          <a:p>
            <a:endParaRPr lang="en-US" dirty="0"/>
          </a:p>
        </p:txBody>
      </p:sp>
      <p:pic>
        <p:nvPicPr>
          <p:cNvPr id="6146" name="Picture 2" descr="http://2.bp.blogspot.com/-LGcYFpOKwTs/Tq3kVRh13rI/AAAAAAAAD-k/Q4ZZ2S14CoQ/s320/new_amsterdam_foto1.jpg"/>
          <p:cNvPicPr>
            <a:picLocks noChangeAspect="1" noChangeArrowheads="1"/>
          </p:cNvPicPr>
          <p:nvPr/>
        </p:nvPicPr>
        <p:blipFill>
          <a:blip r:embed="rId3" cstate="print"/>
          <a:srcRect/>
          <a:stretch>
            <a:fillRect/>
          </a:stretch>
        </p:blipFill>
        <p:spPr bwMode="auto">
          <a:xfrm>
            <a:off x="6140270" y="2971800"/>
            <a:ext cx="2973250" cy="3886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509"/>
            <a:ext cx="9144000" cy="724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76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lstStyle/>
          <a:p>
            <a:r>
              <a:rPr lang="en-US" dirty="0" smtClean="0"/>
              <a:t>English Take Over</a:t>
            </a:r>
            <a:endParaRPr lang="en-US" dirty="0"/>
          </a:p>
        </p:txBody>
      </p:sp>
      <p:pic>
        <p:nvPicPr>
          <p:cNvPr id="3074" name="Picture 2" descr="https://ephemeralnewyork.files.wordpress.com/2011/03/slavemarket.png"/>
          <p:cNvPicPr>
            <a:picLocks noChangeAspect="1" noChangeArrowheads="1"/>
          </p:cNvPicPr>
          <p:nvPr/>
        </p:nvPicPr>
        <p:blipFill>
          <a:blip r:embed="rId3" cstate="print"/>
          <a:srcRect/>
          <a:stretch>
            <a:fillRect/>
          </a:stretch>
        </p:blipFill>
        <p:spPr bwMode="auto">
          <a:xfrm>
            <a:off x="152400" y="3657600"/>
            <a:ext cx="8900160" cy="3684836"/>
          </a:xfrm>
          <a:prstGeom prst="rect">
            <a:avLst/>
          </a:prstGeom>
          <a:noFill/>
        </p:spPr>
      </p:pic>
      <p:sp>
        <p:nvSpPr>
          <p:cNvPr id="3" name="Content Placeholder 2"/>
          <p:cNvSpPr>
            <a:spLocks noGrp="1"/>
          </p:cNvSpPr>
          <p:nvPr>
            <p:ph sz="quarter" idx="1"/>
          </p:nvPr>
        </p:nvSpPr>
        <p:spPr>
          <a:xfrm>
            <a:off x="0" y="990600"/>
            <a:ext cx="9144000" cy="4191000"/>
          </a:xfrm>
        </p:spPr>
        <p:txBody>
          <a:bodyPr>
            <a:normAutofit fontScale="85000" lnSpcReduction="10000"/>
          </a:bodyPr>
          <a:lstStyle/>
          <a:p>
            <a:r>
              <a:rPr lang="en-US" dirty="0" smtClean="0"/>
              <a:t>The </a:t>
            </a:r>
            <a:r>
              <a:rPr lang="en-US" b="1" dirty="0" smtClean="0"/>
              <a:t>Dutch</a:t>
            </a:r>
            <a:r>
              <a:rPr lang="en-US" dirty="0" smtClean="0"/>
              <a:t> lost New Netherland to the </a:t>
            </a:r>
            <a:r>
              <a:rPr lang="en-US" b="1" dirty="0" smtClean="0"/>
              <a:t>English</a:t>
            </a:r>
            <a:r>
              <a:rPr lang="en-US" dirty="0" smtClean="0"/>
              <a:t> during the Second Anglo-Dutch War in 1664. Along the West Coast of Africa, British charter companies clashed with the forces of the Dutch West India Company over rights to slaves, ivory, and gold in 1663. By 1664, both the Dutch and English were preparing for war. </a:t>
            </a:r>
          </a:p>
          <a:p>
            <a:r>
              <a:rPr lang="en-US" dirty="0" smtClean="0"/>
              <a:t>King Charles of England granted his brother, James, </a:t>
            </a:r>
            <a:r>
              <a:rPr lang="en-US" b="1" dirty="0" smtClean="0"/>
              <a:t>Duke of York</a:t>
            </a:r>
            <a:r>
              <a:rPr lang="en-US" dirty="0" smtClean="0"/>
              <a:t>, American territories that included all of New Netherland. James immediately raised a small fleet and sent it to New Amsterdam. </a:t>
            </a:r>
          </a:p>
          <a:p>
            <a:r>
              <a:rPr lang="en-US" dirty="0" smtClean="0"/>
              <a:t>Director General Stuyvesant, without a fleet or any real army to defend the colony, was forced to surrender the colony to the English war fleet without a struggle.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Quebec</a:t>
            </a:r>
            <a:endParaRPr lang="en-US" dirty="0"/>
          </a:p>
        </p:txBody>
      </p:sp>
      <p:pic>
        <p:nvPicPr>
          <p:cNvPr id="5122" name="Picture 2" descr="http://www.k12tlc.net/content/quebec.jpg"/>
          <p:cNvPicPr>
            <a:picLocks noChangeAspect="1" noChangeArrowheads="1"/>
          </p:cNvPicPr>
          <p:nvPr/>
        </p:nvPicPr>
        <p:blipFill>
          <a:blip r:embed="rId2" cstate="print"/>
          <a:srcRect/>
          <a:stretch>
            <a:fillRect/>
          </a:stretch>
        </p:blipFill>
        <p:spPr bwMode="auto">
          <a:xfrm>
            <a:off x="3581400" y="3459264"/>
            <a:ext cx="5562600" cy="3398737"/>
          </a:xfrm>
          <a:prstGeom prst="rect">
            <a:avLst/>
          </a:prstGeom>
          <a:noFill/>
        </p:spPr>
      </p:pic>
      <p:sp>
        <p:nvSpPr>
          <p:cNvPr id="3" name="Content Placeholder 2"/>
          <p:cNvSpPr>
            <a:spLocks noGrp="1"/>
          </p:cNvSpPr>
          <p:nvPr>
            <p:ph sz="quarter" idx="1"/>
          </p:nvPr>
        </p:nvSpPr>
        <p:spPr>
          <a:xfrm>
            <a:off x="0" y="838200"/>
            <a:ext cx="9144000" cy="3657600"/>
          </a:xfrm>
        </p:spPr>
        <p:txBody>
          <a:bodyPr>
            <a:normAutofit fontScale="92500" lnSpcReduction="20000"/>
          </a:bodyPr>
          <a:lstStyle/>
          <a:p>
            <a:r>
              <a:rPr lang="en-US" b="1" dirty="0" smtClean="0"/>
              <a:t>France</a:t>
            </a:r>
            <a:r>
              <a:rPr lang="en-US" dirty="0" smtClean="0"/>
              <a:t>, like Great Britain, settled colonies to gain valuable natural resources of North America and export them to Europe. </a:t>
            </a:r>
            <a:r>
              <a:rPr lang="en-US" b="1" dirty="0" smtClean="0"/>
              <a:t>Quebec</a:t>
            </a:r>
            <a:r>
              <a:rPr lang="en-US" dirty="0" smtClean="0"/>
              <a:t> was the first permanent </a:t>
            </a:r>
            <a:r>
              <a:rPr lang="en-US" b="1" dirty="0" smtClean="0"/>
              <a:t>French</a:t>
            </a:r>
            <a:r>
              <a:rPr lang="en-US" dirty="0" smtClean="0"/>
              <a:t> settlement in North America. </a:t>
            </a:r>
          </a:p>
          <a:p>
            <a:r>
              <a:rPr lang="en-US" dirty="0" smtClean="0"/>
              <a:t>The French instructed their colonists to spread the </a:t>
            </a:r>
            <a:r>
              <a:rPr lang="en-US" b="1" dirty="0" smtClean="0"/>
              <a:t>Catholic</a:t>
            </a:r>
            <a:r>
              <a:rPr lang="en-US" dirty="0" smtClean="0"/>
              <a:t> faith in the New World. The British encouraged their colonists to establish Protestantism.</a:t>
            </a:r>
          </a:p>
          <a:p>
            <a:r>
              <a:rPr lang="en-US" dirty="0" smtClean="0"/>
              <a:t>The first inhabitants in New France were mostly single men. They arrived as indentured laborers.</a:t>
            </a:r>
          </a:p>
          <a:p>
            <a:r>
              <a:rPr lang="en-US" dirty="0" smtClean="0"/>
              <a:t>Still has strong French culture.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96061" cy="838200"/>
          </a:xfrm>
        </p:spPr>
        <p:txBody>
          <a:bodyPr/>
          <a:lstStyle/>
          <a:p>
            <a:r>
              <a:rPr lang="en-US" dirty="0" smtClean="0"/>
              <a:t>Pennsylvania</a:t>
            </a:r>
            <a:endParaRPr lang="en-US" dirty="0"/>
          </a:p>
        </p:txBody>
      </p:sp>
      <p:pic>
        <p:nvPicPr>
          <p:cNvPr id="4098" name="Picture 2" descr="http://media-3.web.britannica.com/eb-media/38/91538-004-503731F9.jpg"/>
          <p:cNvPicPr>
            <a:picLocks noChangeAspect="1" noChangeArrowheads="1"/>
          </p:cNvPicPr>
          <p:nvPr/>
        </p:nvPicPr>
        <p:blipFill>
          <a:blip r:embed="rId2" cstate="print"/>
          <a:srcRect/>
          <a:stretch>
            <a:fillRect/>
          </a:stretch>
        </p:blipFill>
        <p:spPr bwMode="auto">
          <a:xfrm>
            <a:off x="6271136" y="3276600"/>
            <a:ext cx="2872863" cy="3571240"/>
          </a:xfrm>
          <a:prstGeom prst="rect">
            <a:avLst/>
          </a:prstGeom>
          <a:noFill/>
        </p:spPr>
      </p:pic>
      <p:sp>
        <p:nvSpPr>
          <p:cNvPr id="3" name="Content Placeholder 2"/>
          <p:cNvSpPr>
            <a:spLocks noGrp="1"/>
          </p:cNvSpPr>
          <p:nvPr>
            <p:ph sz="quarter" idx="1"/>
          </p:nvPr>
        </p:nvSpPr>
        <p:spPr>
          <a:xfrm>
            <a:off x="-1" y="1295400"/>
            <a:ext cx="6249153" cy="5562600"/>
          </a:xfrm>
        </p:spPr>
        <p:txBody>
          <a:bodyPr>
            <a:normAutofit/>
          </a:bodyPr>
          <a:lstStyle/>
          <a:p>
            <a:r>
              <a:rPr lang="en-US" dirty="0" smtClean="0"/>
              <a:t>Pennsylvania was founded in 1681 by </a:t>
            </a:r>
            <a:r>
              <a:rPr lang="en-US" b="1" dirty="0" smtClean="0"/>
              <a:t>William Penn</a:t>
            </a:r>
            <a:r>
              <a:rPr lang="en-US" dirty="0" smtClean="0"/>
              <a:t>. Penn was issued a land grant by King Charles II because of a significant debt owed to his father, Admiral Penn. It was named </a:t>
            </a:r>
            <a:r>
              <a:rPr lang="en-US" b="1" dirty="0" smtClean="0"/>
              <a:t>Pennsylvania</a:t>
            </a:r>
            <a:r>
              <a:rPr lang="en-US" dirty="0" smtClean="0"/>
              <a:t>, which means Penn’s Woods, after Admiral Penn.</a:t>
            </a:r>
          </a:p>
          <a:p>
            <a:r>
              <a:rPr lang="en-US" dirty="0" smtClean="0"/>
              <a:t>His goal was to create a colony that allowed for </a:t>
            </a:r>
            <a:r>
              <a:rPr lang="en-US" b="1" dirty="0" smtClean="0"/>
              <a:t>freedom of religion</a:t>
            </a:r>
            <a:r>
              <a:rPr lang="en-US" dirty="0" smtClean="0"/>
              <a:t> due to his desire to protect himself and fellow </a:t>
            </a:r>
            <a:r>
              <a:rPr lang="en-US" b="1" dirty="0" smtClean="0"/>
              <a:t>Quakers</a:t>
            </a:r>
            <a:r>
              <a:rPr lang="en-US" dirty="0" smtClean="0"/>
              <a:t> from persecution.</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86" t="10822" r="7570" b="10202"/>
          <a:stretch/>
        </p:blipFill>
        <p:spPr bwMode="auto">
          <a:xfrm>
            <a:off x="6249153" y="-76199"/>
            <a:ext cx="292532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1417</TotalTime>
  <Words>739</Words>
  <Application>Microsoft Office PowerPoint</Application>
  <PresentationFormat>On-screen Show (4:3)</PresentationFormat>
  <Paragraphs>52</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Unit 1</vt:lpstr>
      <vt:lpstr>Warm Up</vt:lpstr>
      <vt:lpstr>Warm Up- Course Pretest</vt:lpstr>
      <vt:lpstr>2nd Block New Groups</vt:lpstr>
      <vt:lpstr>New Amsterdam</vt:lpstr>
      <vt:lpstr>PowerPoint Presentation</vt:lpstr>
      <vt:lpstr>English Take Over</vt:lpstr>
      <vt:lpstr>Quebec</vt:lpstr>
      <vt:lpstr>Pennsylvania</vt:lpstr>
      <vt:lpstr>PowerPoint Presentation</vt:lpstr>
      <vt:lpstr>Performance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dc:title>
  <dc:creator>Owner</dc:creator>
  <cp:lastModifiedBy>Sara Wood</cp:lastModifiedBy>
  <cp:revision>27</cp:revision>
  <dcterms:created xsi:type="dcterms:W3CDTF">2014-07-15T20:45:48Z</dcterms:created>
  <dcterms:modified xsi:type="dcterms:W3CDTF">2016-01-11T20:30:15Z</dcterms:modified>
</cp:coreProperties>
</file>