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7" r:id="rId3"/>
    <p:sldId id="257" r:id="rId4"/>
    <p:sldId id="262" r:id="rId5"/>
    <p:sldId id="263" r:id="rId6"/>
    <p:sldId id="264" r:id="rId7"/>
    <p:sldId id="265" r:id="rId8"/>
    <p:sldId id="258" r:id="rId9"/>
    <p:sldId id="259" r:id="rId10"/>
    <p:sldId id="272" r:id="rId11"/>
    <p:sldId id="266" r:id="rId12"/>
    <p:sldId id="260" r:id="rId13"/>
    <p:sldId id="261"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701E21-4FD2-47DC-B81A-F75642A281D8}" type="datetimeFigureOut">
              <a:rPr lang="en-US" smtClean="0"/>
              <a:t>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6C3EA9-62F5-4912-B6FA-3ED1AA91BA87}" type="slidenum">
              <a:rPr lang="en-US" smtClean="0"/>
              <a:t>‹#›</a:t>
            </a:fld>
            <a:endParaRPr lang="en-US"/>
          </a:p>
        </p:txBody>
      </p:sp>
    </p:spTree>
    <p:extLst>
      <p:ext uri="{BB962C8B-B14F-4D97-AF65-F5344CB8AC3E}">
        <p14:creationId xmlns:p14="http://schemas.microsoft.com/office/powerpoint/2010/main" val="4098274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Education was a high priority in Puritan society because literacy was essential to Bible study. Laws were passed calling for the creation of grammar schools to teach reading and writing, and Harvard College was founded in 1636 to train the clergy. Disrespectful servants, errant husbands, and disobedient wives were subject to civil penalties, and rebellious children could even be put to death. The laws also provided a degree of protection for women by punishing abusive men and compelling fathers to support their children.</a:t>
            </a:r>
            <a:endParaRPr lang="en-US" dirty="0"/>
          </a:p>
        </p:txBody>
      </p:sp>
      <p:sp>
        <p:nvSpPr>
          <p:cNvPr id="4" name="Slide Number Placeholder 3"/>
          <p:cNvSpPr>
            <a:spLocks noGrp="1"/>
          </p:cNvSpPr>
          <p:nvPr>
            <p:ph type="sldNum" sz="quarter" idx="10"/>
          </p:nvPr>
        </p:nvSpPr>
        <p:spPr/>
        <p:txBody>
          <a:bodyPr/>
          <a:lstStyle/>
          <a:p>
            <a:fld id="{646C3EA9-62F5-4912-B6FA-3ED1AA91BA87}" type="slidenum">
              <a:rPr lang="en-US" smtClean="0"/>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CEFE8AE-4D76-4F9C-BC94-C48C7161DB81}" type="datetimeFigureOut">
              <a:rPr lang="en-US" smtClean="0"/>
              <a:t>1/7/2016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E1871055-FFE8-41AC-A513-15AE65B6DB66}"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EFE8AE-4D76-4F9C-BC94-C48C7161DB81}"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71055-FFE8-41AC-A513-15AE65B6DB6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EFE8AE-4D76-4F9C-BC94-C48C7161DB81}"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71055-FFE8-41AC-A513-15AE65B6DB6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CEFE8AE-4D76-4F9C-BC94-C48C7161DB81}"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71055-FFE8-41AC-A513-15AE65B6DB66}"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CEFE8AE-4D76-4F9C-BC94-C48C7161DB81}" type="datetimeFigureOut">
              <a:rPr lang="en-US" smtClean="0"/>
              <a:t>1/7/2016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E1871055-FFE8-41AC-A513-15AE65B6DB6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CEFE8AE-4D76-4F9C-BC94-C48C7161DB81}" type="datetimeFigureOut">
              <a:rPr lang="en-US" smtClean="0"/>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71055-FFE8-41AC-A513-15AE65B6DB66}"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CEFE8AE-4D76-4F9C-BC94-C48C7161DB81}" type="datetimeFigureOut">
              <a:rPr lang="en-US" smtClean="0"/>
              <a:t>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871055-FFE8-41AC-A513-15AE65B6DB66}"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CEFE8AE-4D76-4F9C-BC94-C48C7161DB81}" type="datetimeFigureOut">
              <a:rPr lang="en-US" smtClean="0"/>
              <a:t>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871055-FFE8-41AC-A513-15AE65B6DB6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E8AE-4D76-4F9C-BC94-C48C7161DB81}" type="datetimeFigureOut">
              <a:rPr lang="en-US" smtClean="0"/>
              <a:t>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871055-FFE8-41AC-A513-15AE65B6DB6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CEFE8AE-4D76-4F9C-BC94-C48C7161DB81}" type="datetimeFigureOut">
              <a:rPr lang="en-US" smtClean="0"/>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71055-FFE8-41AC-A513-15AE65B6DB66}"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CEFE8AE-4D76-4F9C-BC94-C48C7161DB81}" type="datetimeFigureOut">
              <a:rPr lang="en-US" smtClean="0"/>
              <a:t>1/7/2016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E1871055-FFE8-41AC-A513-15AE65B6DB66}"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CEFE8AE-4D76-4F9C-BC94-C48C7161DB81}" type="datetimeFigureOut">
              <a:rPr lang="en-US" smtClean="0"/>
              <a:t>1/7/2016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1871055-FFE8-41AC-A513-15AE65B6DB6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1524000"/>
          </a:xfrm>
        </p:spPr>
        <p:txBody>
          <a:bodyPr>
            <a:normAutofit fontScale="85000" lnSpcReduction="10000"/>
          </a:bodyPr>
          <a:lstStyle/>
          <a:p>
            <a:r>
              <a:rPr lang="en-US" sz="4000" b="1" dirty="0"/>
              <a:t>W</a:t>
            </a:r>
            <a:r>
              <a:rPr lang="en-US" sz="4000" b="1" dirty="0" smtClean="0"/>
              <a:t>rite your journal on a separate sheet of paper. This will stay in your interactive notebook and be checked at the end of the unit. </a:t>
            </a:r>
            <a:endParaRPr lang="en-US" sz="4000" b="1" dirty="0"/>
          </a:p>
        </p:txBody>
      </p:sp>
      <p:sp>
        <p:nvSpPr>
          <p:cNvPr id="2" name="Title 1"/>
          <p:cNvSpPr>
            <a:spLocks noGrp="1"/>
          </p:cNvSpPr>
          <p:nvPr>
            <p:ph type="ctrTitle"/>
          </p:nvPr>
        </p:nvSpPr>
        <p:spPr/>
        <p:txBody>
          <a:bodyPr>
            <a:normAutofit fontScale="90000"/>
          </a:bodyPr>
          <a:lstStyle/>
          <a:p>
            <a:r>
              <a:rPr lang="en-US" b="1" dirty="0"/>
              <a:t>Journal: If you took over Jamestown after John Smith, what 5 rules would you implement for the colony and why?</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958" t="4654" r="7293" b="3773"/>
          <a:stretch/>
        </p:blipFill>
        <p:spPr bwMode="auto">
          <a:xfrm>
            <a:off x="-25400" y="3048000"/>
            <a:ext cx="5262880" cy="3698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480" y="2971798"/>
            <a:ext cx="3928291" cy="2805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4800" y="1447800"/>
            <a:ext cx="8382000" cy="4572000"/>
          </a:xfrm>
        </p:spPr>
        <p:txBody>
          <a:bodyPr>
            <a:normAutofit/>
          </a:bodyPr>
          <a:lstStyle/>
          <a:p>
            <a:r>
              <a:rPr lang="en-US" sz="4000" dirty="0"/>
              <a:t>Answer the </a:t>
            </a:r>
            <a:r>
              <a:rPr lang="en-US" sz="4000" dirty="0" smtClean="0"/>
              <a:t>essential question on same sheet as journal from yesterday: </a:t>
            </a:r>
          </a:p>
          <a:p>
            <a:pPr marL="0" indent="0">
              <a:buNone/>
            </a:pPr>
            <a:r>
              <a:rPr lang="en-US" sz="4000" b="1" dirty="0" smtClean="0"/>
              <a:t>Why </a:t>
            </a:r>
            <a:r>
              <a:rPr lang="en-US" sz="4000" b="1" dirty="0"/>
              <a:t>did English settlers come to Virginia, and how did they survive once they arrived?</a:t>
            </a:r>
          </a:p>
        </p:txBody>
      </p:sp>
    </p:spTree>
    <p:extLst>
      <p:ext uri="{BB962C8B-B14F-4D97-AF65-F5344CB8AC3E}">
        <p14:creationId xmlns:p14="http://schemas.microsoft.com/office/powerpoint/2010/main" val="3905630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772400" cy="685800"/>
          </a:xfrm>
        </p:spPr>
        <p:txBody>
          <a:bodyPr>
            <a:normAutofit fontScale="90000"/>
          </a:bodyPr>
          <a:lstStyle/>
          <a:p>
            <a:r>
              <a:rPr lang="en-US" dirty="0" smtClean="0"/>
              <a:t>King Phillip’s War</a:t>
            </a:r>
            <a:endParaRPr lang="en-US" dirty="0"/>
          </a:p>
        </p:txBody>
      </p:sp>
      <p:sp>
        <p:nvSpPr>
          <p:cNvPr id="3" name="Content Placeholder 2"/>
          <p:cNvSpPr>
            <a:spLocks noGrp="1"/>
          </p:cNvSpPr>
          <p:nvPr>
            <p:ph sz="quarter" idx="1"/>
          </p:nvPr>
        </p:nvSpPr>
        <p:spPr>
          <a:xfrm>
            <a:off x="-1" y="685800"/>
            <a:ext cx="6781801" cy="4572000"/>
          </a:xfrm>
        </p:spPr>
        <p:txBody>
          <a:bodyPr/>
          <a:lstStyle/>
          <a:p>
            <a:r>
              <a:rPr lang="en-US" dirty="0"/>
              <a:t>King Phillip’s War (1675–1676) was an early and bloody conflict  between English colonists and Native Americans. It was named after the leader of the Native Americans.  King Phillip’s Native American name was </a:t>
            </a:r>
            <a:r>
              <a:rPr lang="en-US" dirty="0" err="1"/>
              <a:t>Metacom</a:t>
            </a:r>
            <a:r>
              <a:rPr lang="en-US" dirty="0"/>
              <a:t>. Many colonists died in the war, but it caused such a heavy loss of life among the Native American population that large areas of southern New England became English settlements.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1" y="0"/>
            <a:ext cx="2661920" cy="3134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29267"/>
            <a:ext cx="3505200" cy="2623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338" t="3568" r="3236" b="5170"/>
          <a:stretch/>
        </p:blipFill>
        <p:spPr bwMode="auto">
          <a:xfrm>
            <a:off x="3530600" y="3841641"/>
            <a:ext cx="5638800" cy="2985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2405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90600"/>
          </a:xfrm>
        </p:spPr>
        <p:txBody>
          <a:bodyPr>
            <a:normAutofit/>
          </a:bodyPr>
          <a:lstStyle/>
          <a:p>
            <a:r>
              <a:rPr lang="en-US" dirty="0" smtClean="0"/>
              <a:t>Colony of Rhode Island</a:t>
            </a:r>
            <a:endParaRPr lang="en-US" dirty="0"/>
          </a:p>
        </p:txBody>
      </p:sp>
      <p:sp>
        <p:nvSpPr>
          <p:cNvPr id="3" name="Content Placeholder 2"/>
          <p:cNvSpPr>
            <a:spLocks noGrp="1"/>
          </p:cNvSpPr>
          <p:nvPr>
            <p:ph sz="quarter" idx="1"/>
          </p:nvPr>
        </p:nvSpPr>
        <p:spPr>
          <a:xfrm>
            <a:off x="0" y="838200"/>
            <a:ext cx="5562600" cy="5867400"/>
          </a:xfrm>
        </p:spPr>
        <p:txBody>
          <a:bodyPr>
            <a:normAutofit/>
          </a:bodyPr>
          <a:lstStyle/>
          <a:p>
            <a:r>
              <a:rPr lang="en-US" dirty="0" smtClean="0"/>
              <a:t>Rhode Island was founded by </a:t>
            </a:r>
            <a:r>
              <a:rPr lang="en-US" b="1" dirty="0" smtClean="0"/>
              <a:t>Roger Williams</a:t>
            </a:r>
            <a:r>
              <a:rPr lang="en-US" dirty="0" smtClean="0"/>
              <a:t> in 1636, who had been banished from the Massachusetts colony for his advocacy of </a:t>
            </a:r>
            <a:r>
              <a:rPr lang="en-US" b="1" dirty="0" smtClean="0"/>
              <a:t>religious tolerance </a:t>
            </a:r>
            <a:r>
              <a:rPr lang="en-US" dirty="0" smtClean="0"/>
              <a:t>and the </a:t>
            </a:r>
            <a:r>
              <a:rPr lang="en-US" b="1" dirty="0" smtClean="0"/>
              <a:t>separation of church and state</a:t>
            </a:r>
          </a:p>
          <a:p>
            <a:r>
              <a:rPr lang="en-US" dirty="0" smtClean="0"/>
              <a:t>Williams purchased land from the Narragansett Indians and founded the first permanent white settlement in Providence in 1636. His firm belief in religious freedom, tolerance and the separation between church and state governed the colony of Rhode Island and inspired the future founders of the United States.</a:t>
            </a:r>
            <a:endParaRPr lang="en-US" dirty="0"/>
          </a:p>
        </p:txBody>
      </p:sp>
      <p:pic>
        <p:nvPicPr>
          <p:cNvPr id="17410" name="Picture 2" descr="http://thumbs.media.smithsonianmag.com/filer/Roger-Williams-1683-8.jpg__600x0_q85_subject_location-192,194_upscale.jpg"/>
          <p:cNvPicPr>
            <a:picLocks noChangeAspect="1" noChangeArrowheads="1"/>
          </p:cNvPicPr>
          <p:nvPr/>
        </p:nvPicPr>
        <p:blipFill>
          <a:blip r:embed="rId2" cstate="print"/>
          <a:srcRect/>
          <a:stretch>
            <a:fillRect/>
          </a:stretch>
        </p:blipFill>
        <p:spPr bwMode="auto">
          <a:xfrm>
            <a:off x="5515428" y="1295400"/>
            <a:ext cx="3628571" cy="4953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868362"/>
          </a:xfrm>
        </p:spPr>
        <p:txBody>
          <a:bodyPr/>
          <a:lstStyle/>
          <a:p>
            <a:r>
              <a:rPr lang="en-US" dirty="0" smtClean="0"/>
              <a:t>Town Meetings and Legislature in RI</a:t>
            </a:r>
            <a:endParaRPr lang="en-US" dirty="0"/>
          </a:p>
        </p:txBody>
      </p:sp>
      <p:sp>
        <p:nvSpPr>
          <p:cNvPr id="3" name="Content Placeholder 2"/>
          <p:cNvSpPr>
            <a:spLocks noGrp="1"/>
          </p:cNvSpPr>
          <p:nvPr>
            <p:ph sz="quarter" idx="1"/>
          </p:nvPr>
        </p:nvSpPr>
        <p:spPr>
          <a:xfrm>
            <a:off x="0" y="838200"/>
            <a:ext cx="5257800" cy="6096000"/>
          </a:xfrm>
        </p:spPr>
        <p:txBody>
          <a:bodyPr>
            <a:normAutofit fontScale="92500"/>
          </a:bodyPr>
          <a:lstStyle/>
          <a:p>
            <a:r>
              <a:rPr lang="en-US" dirty="0" smtClean="0"/>
              <a:t>In 1663, a royal charter was granted to them by Charles II. This charter required an assembly, consisting of a governor, deputy-governor, and ten assistants, with the representatives from the several towns, all to be chosen by the freemen.</a:t>
            </a:r>
          </a:p>
          <a:p>
            <a:r>
              <a:rPr lang="en-US" dirty="0" smtClean="0"/>
              <a:t>The government of Providence was in the hands of the inhabitants; with the legislative, judicial, and executive functions exercised for several years by its citizens, in </a:t>
            </a:r>
            <a:r>
              <a:rPr lang="en-US" b="1" dirty="0" smtClean="0"/>
              <a:t>town meetings</a:t>
            </a:r>
            <a:r>
              <a:rPr lang="en-US" dirty="0" smtClean="0"/>
              <a:t>. Two deputies were appointed, from time to time, whose duty it was to preserve order, to settle disputes, to call town meetings, to preside over them, and to see that their resolutions were executed.</a:t>
            </a:r>
            <a:endParaRPr lang="en-US" dirty="0"/>
          </a:p>
        </p:txBody>
      </p:sp>
      <p:pic>
        <p:nvPicPr>
          <p:cNvPr id="18434" name="Picture 2" descr="http://avoca37.org/12margaritac/files/2010/12/Screen-shot-2010-12-09-at-1.32.05-PM.png"/>
          <p:cNvPicPr>
            <a:picLocks noChangeAspect="1" noChangeArrowheads="1"/>
          </p:cNvPicPr>
          <p:nvPr/>
        </p:nvPicPr>
        <p:blipFill>
          <a:blip r:embed="rId2" cstate="print"/>
          <a:srcRect/>
          <a:stretch>
            <a:fillRect/>
          </a:stretch>
        </p:blipFill>
        <p:spPr bwMode="auto">
          <a:xfrm>
            <a:off x="5257800" y="838200"/>
            <a:ext cx="3886200" cy="436047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457960" y="2829560"/>
            <a:ext cx="1158240" cy="533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Rectangle 3"/>
          <p:cNvSpPr/>
          <p:nvPr/>
        </p:nvSpPr>
        <p:spPr>
          <a:xfrm>
            <a:off x="1447800" y="1600200"/>
            <a:ext cx="1676400"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Close reading and RACE</a:t>
            </a:r>
            <a:endParaRPr lang="en-US" dirty="0"/>
          </a:p>
        </p:txBody>
      </p:sp>
      <p:sp>
        <p:nvSpPr>
          <p:cNvPr id="3" name="Content Placeholder 2"/>
          <p:cNvSpPr>
            <a:spLocks noGrp="1"/>
          </p:cNvSpPr>
          <p:nvPr>
            <p:ph sz="quarter" idx="1"/>
          </p:nvPr>
        </p:nvSpPr>
        <p:spPr>
          <a:xfrm>
            <a:off x="1143000" y="1524000"/>
            <a:ext cx="7772400" cy="4572000"/>
          </a:xfrm>
        </p:spPr>
        <p:txBody>
          <a:bodyPr>
            <a:normAutofit/>
          </a:bodyPr>
          <a:lstStyle/>
          <a:p>
            <a:r>
              <a:rPr lang="en-US" sz="3600" dirty="0" smtClean="0"/>
              <a:t>Highlight key information</a:t>
            </a:r>
          </a:p>
          <a:p>
            <a:r>
              <a:rPr lang="en-US" sz="3600" u="sng" dirty="0" smtClean="0"/>
              <a:t>Underline</a:t>
            </a:r>
            <a:r>
              <a:rPr lang="en-US" sz="3600" dirty="0" smtClean="0"/>
              <a:t> key vocabulary</a:t>
            </a:r>
          </a:p>
          <a:p>
            <a:r>
              <a:rPr lang="en-US" sz="3600" dirty="0" smtClean="0"/>
              <a:t>Circle words or concepts you don’t understand</a:t>
            </a:r>
          </a:p>
          <a:p>
            <a:r>
              <a:rPr lang="en-US" sz="3600" dirty="0" smtClean="0"/>
              <a:t>Make notes in the margins</a:t>
            </a:r>
            <a:endParaRPr lang="en-US" sz="3600" dirty="0"/>
          </a:p>
        </p:txBody>
      </p:sp>
    </p:spTree>
    <p:extLst>
      <p:ext uri="{BB962C8B-B14F-4D97-AF65-F5344CB8AC3E}">
        <p14:creationId xmlns:p14="http://schemas.microsoft.com/office/powerpoint/2010/main" val="1950647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1788"/>
            <a:ext cx="9144000" cy="619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664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1" y="2532951"/>
            <a:ext cx="2743200" cy="3791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0"/>
            <a:ext cx="8458200" cy="868362"/>
          </a:xfrm>
        </p:spPr>
        <p:txBody>
          <a:bodyPr/>
          <a:lstStyle/>
          <a:p>
            <a:r>
              <a:rPr lang="en-US" dirty="0" smtClean="0"/>
              <a:t>Who were the Puritans?</a:t>
            </a:r>
            <a:endParaRPr lang="en-US" dirty="0"/>
          </a:p>
        </p:txBody>
      </p:sp>
      <p:sp>
        <p:nvSpPr>
          <p:cNvPr id="3" name="Content Placeholder 2"/>
          <p:cNvSpPr>
            <a:spLocks noGrp="1"/>
          </p:cNvSpPr>
          <p:nvPr>
            <p:ph sz="quarter" idx="1"/>
          </p:nvPr>
        </p:nvSpPr>
        <p:spPr>
          <a:xfrm>
            <a:off x="0" y="685800"/>
            <a:ext cx="6705600" cy="5943600"/>
          </a:xfrm>
        </p:spPr>
        <p:txBody>
          <a:bodyPr>
            <a:normAutofit fontScale="85000" lnSpcReduction="20000"/>
          </a:bodyPr>
          <a:lstStyle/>
          <a:p>
            <a:r>
              <a:rPr lang="en-US" sz="3000" dirty="0" smtClean="0"/>
              <a:t>The Puritans were a group of people who criticized the corruption and leadership in the Church of England. The Church of England was the official church in England that everyone automatically belonged to. </a:t>
            </a:r>
          </a:p>
          <a:p>
            <a:r>
              <a:rPr lang="en-US" sz="3000" dirty="0" smtClean="0"/>
              <a:t>Puritans believed that the final authority came from the Bible, not from church officials and every individual had direct access to the word of God. </a:t>
            </a:r>
          </a:p>
          <a:p>
            <a:r>
              <a:rPr lang="en-US" sz="3000" dirty="0" smtClean="0"/>
              <a:t>Some Puritans wanted to completely separate from the Church of England (they were called Separatists). The group of Pilgrims who came on the Mayflower in 1620 were Separatists. </a:t>
            </a:r>
          </a:p>
          <a:p>
            <a:r>
              <a:rPr lang="en-US" sz="3000" dirty="0" smtClean="0"/>
              <a:t>10 years after the Mayflower, a group of Puritans, led by </a:t>
            </a:r>
            <a:r>
              <a:rPr lang="en-US" sz="3000" b="1" dirty="0" smtClean="0"/>
              <a:t>John Winthrop </a:t>
            </a:r>
            <a:r>
              <a:rPr lang="en-US" sz="3000" dirty="0" smtClean="0"/>
              <a:t>landed in New England and established the </a:t>
            </a:r>
            <a:r>
              <a:rPr lang="en-US" sz="3000" b="1" dirty="0" smtClean="0"/>
              <a:t>Massachusetts Bay Colony</a:t>
            </a:r>
            <a:r>
              <a:rPr lang="en-US" sz="3000" dirty="0" smtClean="0"/>
              <a:t>. They were still loyal to the Church of England, but believed they could </a:t>
            </a:r>
            <a:r>
              <a:rPr lang="en-US" sz="3000" i="1" dirty="0" smtClean="0"/>
              <a:t>purify</a:t>
            </a:r>
            <a:r>
              <a:rPr lang="en-US" sz="3000" dirty="0" smtClean="0"/>
              <a:t> the behavior of individuals</a:t>
            </a:r>
          </a:p>
          <a:p>
            <a:endParaRPr lang="en-US" dirty="0" smtClean="0"/>
          </a:p>
          <a:p>
            <a:pPr>
              <a:buNone/>
            </a:pP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5857" y="0"/>
            <a:ext cx="2590800" cy="2298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09600"/>
          </a:xfrm>
        </p:spPr>
        <p:txBody>
          <a:bodyPr>
            <a:normAutofit fontScale="90000"/>
          </a:bodyPr>
          <a:lstStyle/>
          <a:p>
            <a:r>
              <a:rPr lang="en-US" sz="3800" dirty="0" smtClean="0"/>
              <a:t/>
            </a:r>
            <a:br>
              <a:rPr lang="en-US" sz="3800" dirty="0" smtClean="0"/>
            </a:br>
            <a:r>
              <a:rPr lang="en-US" sz="4400" dirty="0" smtClean="0"/>
              <a:t>Plymouth Colony</a:t>
            </a:r>
            <a:endParaRPr lang="en-US" sz="4400" dirty="0"/>
          </a:p>
        </p:txBody>
      </p:sp>
      <p:sp>
        <p:nvSpPr>
          <p:cNvPr id="3" name="Content Placeholder 2"/>
          <p:cNvSpPr>
            <a:spLocks noGrp="1"/>
          </p:cNvSpPr>
          <p:nvPr>
            <p:ph sz="quarter" idx="1"/>
          </p:nvPr>
        </p:nvSpPr>
        <p:spPr>
          <a:xfrm>
            <a:off x="4800600" y="0"/>
            <a:ext cx="4343400" cy="6858000"/>
          </a:xfrm>
        </p:spPr>
        <p:txBody>
          <a:bodyPr>
            <a:normAutofit lnSpcReduction="10000"/>
          </a:bodyPr>
          <a:lstStyle/>
          <a:p>
            <a:r>
              <a:rPr lang="en-US" sz="3200" dirty="0" smtClean="0"/>
              <a:t>Because they were outside the jurisdiction of the company and concerned that new Pilgrims (Separatists)  among them might cause problems, the leaders signed the </a:t>
            </a:r>
            <a:r>
              <a:rPr lang="en-US" sz="3200" b="1" dirty="0" smtClean="0"/>
              <a:t>Mayflower Compact</a:t>
            </a:r>
            <a:r>
              <a:rPr lang="en-US" sz="3200" dirty="0" smtClean="0"/>
              <a:t>, an agreement establishing a civil government under the sovereignty of King James I and creating the Plymouth Plantation colony.</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5029200" cy="3688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2" name="Picture 2" descr="http://upload.wikimedia.org/wikipedia/commons/thumb/a/a8/Plymouth_Colony_map.svg/609px-Plymouth_Colony_map.svg.png"/>
          <p:cNvPicPr>
            <a:picLocks noChangeAspect="1" noChangeArrowheads="1"/>
          </p:cNvPicPr>
          <p:nvPr/>
        </p:nvPicPr>
        <p:blipFill>
          <a:blip r:embed="rId3" cstate="print"/>
          <a:srcRect/>
          <a:stretch>
            <a:fillRect/>
          </a:stretch>
        </p:blipFill>
        <p:spPr bwMode="auto">
          <a:xfrm>
            <a:off x="0" y="3754821"/>
            <a:ext cx="3886200" cy="311406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762000"/>
          </a:xfrm>
        </p:spPr>
        <p:txBody>
          <a:bodyPr/>
          <a:lstStyle/>
          <a:p>
            <a:r>
              <a:rPr lang="en-US" dirty="0" smtClean="0"/>
              <a:t>Massachusetts Bay </a:t>
            </a:r>
            <a:endParaRPr lang="en-US" dirty="0"/>
          </a:p>
        </p:txBody>
      </p:sp>
      <p:sp>
        <p:nvSpPr>
          <p:cNvPr id="3" name="Content Placeholder 2"/>
          <p:cNvSpPr>
            <a:spLocks noGrp="1"/>
          </p:cNvSpPr>
          <p:nvPr>
            <p:ph sz="quarter" idx="1"/>
          </p:nvPr>
        </p:nvSpPr>
        <p:spPr>
          <a:xfrm>
            <a:off x="0" y="533400"/>
            <a:ext cx="9144000" cy="6096000"/>
          </a:xfrm>
        </p:spPr>
        <p:txBody>
          <a:bodyPr>
            <a:normAutofit/>
          </a:bodyPr>
          <a:lstStyle/>
          <a:p>
            <a:r>
              <a:rPr lang="en-US" sz="2800" dirty="0" smtClean="0"/>
              <a:t>Harassment by the Church of England, a hostile Charles I, and an economic recession led the Non‐Separatist Puritans to decide to settle in North America. Puritan merchants bought the declining Virginia Company of Plymouth's charter in 1628 and received permission to found a colony in the Massachusetts area north of Plymouth Plantation. Between 1630 &amp; 1640, more than </a:t>
            </a:r>
            <a:r>
              <a:rPr lang="en-US" sz="2800" i="1" dirty="0" smtClean="0"/>
              <a:t>twenty thousand </a:t>
            </a:r>
            <a:r>
              <a:rPr lang="en-US" sz="2800" dirty="0" smtClean="0"/>
              <a:t>Puritan men, women, and children came to the New World in the “</a:t>
            </a:r>
            <a:r>
              <a:rPr lang="en-US" sz="2800" b="1" dirty="0" smtClean="0"/>
              <a:t>Great Migration</a:t>
            </a:r>
            <a:r>
              <a:rPr lang="en-US" sz="2800" dirty="0" smtClean="0"/>
              <a:t>”. </a:t>
            </a:r>
            <a:endParaRPr lang="en-US" sz="2800" dirty="0"/>
          </a:p>
        </p:txBody>
      </p:sp>
      <p:pic>
        <p:nvPicPr>
          <p:cNvPr id="19458" name="Picture 2" descr="http://pgapworld.wikispaces.com/file/view/massbay.jpg/50385203/massbay.jpg"/>
          <p:cNvPicPr>
            <a:picLocks noChangeAspect="1" noChangeArrowheads="1"/>
          </p:cNvPicPr>
          <p:nvPr/>
        </p:nvPicPr>
        <p:blipFill rotWithShape="1">
          <a:blip r:embed="rId2" cstate="print"/>
          <a:srcRect l="9350"/>
          <a:stretch/>
        </p:blipFill>
        <p:spPr bwMode="auto">
          <a:xfrm>
            <a:off x="4612640" y="3733800"/>
            <a:ext cx="4531360" cy="3124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685800"/>
          </a:xfrm>
        </p:spPr>
        <p:txBody>
          <a:bodyPr>
            <a:normAutofit fontScale="90000"/>
          </a:bodyPr>
          <a:lstStyle/>
          <a:p>
            <a:r>
              <a:rPr lang="en-US" dirty="0" smtClean="0"/>
              <a:t>Half Way Covenant</a:t>
            </a:r>
            <a:endParaRPr lang="en-US" dirty="0"/>
          </a:p>
        </p:txBody>
      </p:sp>
      <p:sp>
        <p:nvSpPr>
          <p:cNvPr id="3" name="Content Placeholder 2"/>
          <p:cNvSpPr>
            <a:spLocks noGrp="1"/>
          </p:cNvSpPr>
          <p:nvPr>
            <p:ph sz="quarter" idx="1"/>
          </p:nvPr>
        </p:nvSpPr>
        <p:spPr>
          <a:xfrm>
            <a:off x="0" y="533400"/>
            <a:ext cx="9144000" cy="5105400"/>
          </a:xfrm>
        </p:spPr>
        <p:txBody>
          <a:bodyPr>
            <a:normAutofit fontScale="85000" lnSpcReduction="20000"/>
          </a:bodyPr>
          <a:lstStyle/>
          <a:p>
            <a:r>
              <a:rPr lang="en-US" dirty="0" smtClean="0"/>
              <a:t>Although church attendance was mandatory, not everyone was deemed worthy of membership. The </a:t>
            </a:r>
            <a:r>
              <a:rPr lang="en-US" b="1" dirty="0" smtClean="0"/>
              <a:t>New England Way</a:t>
            </a:r>
            <a:r>
              <a:rPr lang="en-US" dirty="0" smtClean="0"/>
              <a:t> </a:t>
            </a:r>
            <a:r>
              <a:rPr lang="en-US" u="sng" dirty="0" smtClean="0"/>
              <a:t>was a rigorous examination of a person's spiritual beliefs to identify “saints,” or those qualified to be a church member</a:t>
            </a:r>
            <a:r>
              <a:rPr lang="en-US" dirty="0" smtClean="0"/>
              <a:t>. This test served to limit church membership and forced the next generation to modify procedures. </a:t>
            </a:r>
          </a:p>
          <a:p>
            <a:r>
              <a:rPr lang="en-US" dirty="0" smtClean="0"/>
              <a:t>Massachusetts Bay was a </a:t>
            </a:r>
            <a:r>
              <a:rPr lang="en-US" b="1" dirty="0" smtClean="0"/>
              <a:t>theocratic</a:t>
            </a:r>
            <a:r>
              <a:rPr lang="en-US" dirty="0" smtClean="0"/>
              <a:t> society, or a society in which the lines between church and state were blurred. Church membership, for example, was required for men to vote for elected local officials. Many of the colony's laws were based on Puritan values. Single men and women could not live on their own. </a:t>
            </a:r>
          </a:p>
          <a:p>
            <a:r>
              <a:rPr lang="en-US" dirty="0" smtClean="0"/>
              <a:t>Their restrictive membership requirements made it difficult for the Puritan churches to maintain themselves. </a:t>
            </a:r>
          </a:p>
          <a:p>
            <a:r>
              <a:rPr lang="en-US" dirty="0" smtClean="0"/>
              <a:t>In 1662, the </a:t>
            </a:r>
            <a:r>
              <a:rPr lang="en-US" b="1" dirty="0" smtClean="0"/>
              <a:t>Half‐Way Covenant</a:t>
            </a:r>
            <a:r>
              <a:rPr lang="en-US" dirty="0" smtClean="0"/>
              <a:t> was adopted to address the problem. It </a:t>
            </a:r>
            <a:r>
              <a:rPr lang="en-US" u="sng" dirty="0" smtClean="0"/>
              <a:t>allowed the church members' baptized children who would not give testimony to achieve sainthood (and thereby church membership) a “half‐way” membership in the congregation. </a:t>
            </a:r>
            <a:r>
              <a:rPr lang="en-US" dirty="0" smtClean="0"/>
              <a:t>This change in the rules meant that the children's children could receive baptism after all. Without sainthood, however, they could neither vote on church matters nor take communion. </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4454"/>
          <a:stretch/>
        </p:blipFill>
        <p:spPr bwMode="auto">
          <a:xfrm>
            <a:off x="0" y="5062042"/>
            <a:ext cx="3657600" cy="1760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490" y="5105400"/>
            <a:ext cx="1691510" cy="1784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162"/>
          </a:xfrm>
        </p:spPr>
        <p:txBody>
          <a:bodyPr>
            <a:normAutofit fontScale="90000"/>
          </a:bodyPr>
          <a:lstStyle/>
          <a:p>
            <a:r>
              <a:rPr lang="en-US" dirty="0" smtClean="0"/>
              <a:t>Massachusetts Bay Colony Charter Changes</a:t>
            </a:r>
            <a:endParaRPr lang="en-US" dirty="0"/>
          </a:p>
        </p:txBody>
      </p:sp>
      <p:sp>
        <p:nvSpPr>
          <p:cNvPr id="3" name="Content Placeholder 2"/>
          <p:cNvSpPr>
            <a:spLocks noGrp="1"/>
          </p:cNvSpPr>
          <p:nvPr>
            <p:ph sz="quarter" idx="1"/>
          </p:nvPr>
        </p:nvSpPr>
        <p:spPr>
          <a:xfrm>
            <a:off x="0" y="685800"/>
            <a:ext cx="9144000" cy="3581398"/>
          </a:xfrm>
        </p:spPr>
        <p:txBody>
          <a:bodyPr>
            <a:normAutofit/>
          </a:bodyPr>
          <a:lstStyle/>
          <a:p>
            <a:r>
              <a:rPr lang="en-US" dirty="0" smtClean="0"/>
              <a:t>Growing problems between the colony and England resulted in the annulment of the company’s charter in 1684 &amp; the substitution of royal government under a new charter in 1691. The charter of 1691 merged the Plymouth colony &amp; Maine into the Massachusetts Bay Colony.</a:t>
            </a:r>
          </a:p>
          <a:p>
            <a:r>
              <a:rPr lang="en-US" dirty="0" smtClean="0"/>
              <a:t>Change also came from outside. Massachusetts's 1691 royal charter made property ownership rather than church membership the qualification for voting and provided for the toleration of religious dissenters. </a:t>
            </a:r>
            <a:endParaRPr lang="en-US" dirty="0"/>
          </a:p>
        </p:txBody>
      </p:sp>
      <p:pic>
        <p:nvPicPr>
          <p:cNvPr id="23554" name="Picture 2" descr="http://pgapworld.wikispaces.com/file/view/massbay.jpg/50385203/massbay.jpg"/>
          <p:cNvPicPr>
            <a:picLocks noChangeAspect="1" noChangeArrowheads="1"/>
          </p:cNvPicPr>
          <p:nvPr/>
        </p:nvPicPr>
        <p:blipFill>
          <a:blip r:embed="rId2" cstate="print"/>
          <a:srcRect/>
          <a:stretch>
            <a:fillRect/>
          </a:stretch>
        </p:blipFill>
        <p:spPr bwMode="auto">
          <a:xfrm>
            <a:off x="3810000" y="3524250"/>
            <a:ext cx="5334000" cy="33337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685800"/>
          </a:xfrm>
        </p:spPr>
        <p:txBody>
          <a:bodyPr>
            <a:normAutofit fontScale="90000"/>
          </a:bodyPr>
          <a:lstStyle/>
          <a:p>
            <a:r>
              <a:rPr lang="en-US" dirty="0" smtClean="0"/>
              <a:t>Salem Witch Trials </a:t>
            </a:r>
            <a:r>
              <a:rPr lang="en-US" sz="2000" dirty="0" smtClean="0"/>
              <a:t>1691-1692, in Salem Village, Massachusetts</a:t>
            </a:r>
          </a:p>
        </p:txBody>
      </p:sp>
      <p:sp>
        <p:nvSpPr>
          <p:cNvPr id="3" name="Content Placeholder 2"/>
          <p:cNvSpPr>
            <a:spLocks noGrp="1"/>
          </p:cNvSpPr>
          <p:nvPr>
            <p:ph sz="quarter" idx="1"/>
          </p:nvPr>
        </p:nvSpPr>
        <p:spPr>
          <a:xfrm>
            <a:off x="0" y="533400"/>
            <a:ext cx="5105400" cy="6324600"/>
          </a:xfrm>
        </p:spPr>
        <p:txBody>
          <a:bodyPr>
            <a:normAutofit fontScale="85000" lnSpcReduction="10000"/>
          </a:bodyPr>
          <a:lstStyle/>
          <a:p>
            <a:r>
              <a:rPr lang="en-US" dirty="0" smtClean="0"/>
              <a:t>Betty Parris, 9 year old daughter of the village’s minister, Samuel Parris, and his niece, Abigail Williams, fell ill. The girls complained of pinching, prickling, knifelike pains, and the feeling of being choked. 3 more girls showed similar symptoms. </a:t>
            </a:r>
          </a:p>
          <a:p>
            <a:r>
              <a:rPr lang="en-US" dirty="0" smtClean="0"/>
              <a:t>Rev Parris and several doctors began to suspect that witchcraft was responsible for the girls’ behavior. They pressed the girls to name the witches who were tormenting them. The girls named three women, who were then arrested. The third accused was Parris’s Indian slave, </a:t>
            </a:r>
            <a:r>
              <a:rPr lang="en-US" dirty="0" err="1" smtClean="0"/>
              <a:t>Tituba</a:t>
            </a:r>
            <a:r>
              <a:rPr lang="en-US" dirty="0" smtClean="0"/>
              <a:t>. </a:t>
            </a:r>
            <a:r>
              <a:rPr lang="en-US" dirty="0" err="1" smtClean="0"/>
              <a:t>Tituba</a:t>
            </a:r>
            <a:r>
              <a:rPr lang="en-US" dirty="0" smtClean="0"/>
              <a:t> confessed to being a witch, and testified that four women and a man were causing the girls’ illness. The girls continued to accuse people of witchcraft, including some respectable church members. The new accused witches joined </a:t>
            </a:r>
            <a:r>
              <a:rPr lang="en-US" dirty="0" err="1" smtClean="0"/>
              <a:t>Tituba</a:t>
            </a:r>
            <a:r>
              <a:rPr lang="en-US" dirty="0" smtClean="0"/>
              <a:t> and the other two women in jail. </a:t>
            </a:r>
          </a:p>
        </p:txBody>
      </p:sp>
      <p:pic>
        <p:nvPicPr>
          <p:cNvPr id="2052" name="Picture 4" descr="http://sheg.stanford.edu/upload/Lessons/Unit%202_Colonial/SalemWitchTrials2.jpg"/>
          <p:cNvPicPr>
            <a:picLocks noChangeAspect="1" noChangeArrowheads="1"/>
          </p:cNvPicPr>
          <p:nvPr/>
        </p:nvPicPr>
        <p:blipFill>
          <a:blip r:embed="rId2" cstate="print"/>
          <a:srcRect/>
          <a:stretch>
            <a:fillRect/>
          </a:stretch>
        </p:blipFill>
        <p:spPr bwMode="auto">
          <a:xfrm>
            <a:off x="5029200" y="1371600"/>
            <a:ext cx="4114800" cy="4114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914400"/>
          </a:xfrm>
        </p:spPr>
        <p:txBody>
          <a:bodyPr>
            <a:normAutofit/>
          </a:bodyPr>
          <a:lstStyle/>
          <a:p>
            <a:r>
              <a:rPr lang="en-US" dirty="0" smtClean="0"/>
              <a:t>Salem Witch Trials</a:t>
            </a:r>
            <a:endParaRPr lang="en-US" dirty="0"/>
          </a:p>
        </p:txBody>
      </p:sp>
      <p:sp>
        <p:nvSpPr>
          <p:cNvPr id="3" name="Content Placeholder 2"/>
          <p:cNvSpPr>
            <a:spLocks noGrp="1"/>
          </p:cNvSpPr>
          <p:nvPr>
            <p:ph sz="quarter" idx="1"/>
          </p:nvPr>
        </p:nvSpPr>
        <p:spPr>
          <a:xfrm>
            <a:off x="0" y="762000"/>
            <a:ext cx="4973052" cy="6096000"/>
          </a:xfrm>
        </p:spPr>
        <p:txBody>
          <a:bodyPr>
            <a:normAutofit fontScale="92500" lnSpcReduction="20000"/>
          </a:bodyPr>
          <a:lstStyle/>
          <a:p>
            <a:r>
              <a:rPr lang="en-US" dirty="0" smtClean="0"/>
              <a:t>If they confessed to witchcraft, they could escape death but would have to provide details of their crimes and the names of other participants. On the other hand, it was very difficult to prove one’s innocence. The Puritans believed that witches knew magic and could send spirits to torture people. However, the visions of torture could only be seen by the victims. If they screamed and claimed that the accused witch was torturing them, the judge would have to believe their visions, even if the accused witch was not doing anything visible to the girls. Between June and October, twenty people were convicted of witchcraft and killed and more than a  hundred suspected witches remained in jail.</a:t>
            </a:r>
          </a:p>
        </p:txBody>
      </p:sp>
      <p:pic>
        <p:nvPicPr>
          <p:cNvPr id="4" name="Picture 2" descr="http://www.eyewitnesstohistory.com/images/salem1.jpg"/>
          <p:cNvPicPr>
            <a:picLocks noChangeAspect="1" noChangeArrowheads="1"/>
          </p:cNvPicPr>
          <p:nvPr/>
        </p:nvPicPr>
        <p:blipFill>
          <a:blip r:embed="rId2" cstate="print"/>
          <a:srcRect l="2277" r="5330" b="8709"/>
          <a:stretch>
            <a:fillRect/>
          </a:stretch>
        </p:blipFill>
        <p:spPr bwMode="auto">
          <a:xfrm>
            <a:off x="4973052" y="609600"/>
            <a:ext cx="4170948" cy="3048000"/>
          </a:xfrm>
          <a:prstGeom prst="rect">
            <a:avLst/>
          </a:prstGeom>
          <a:noFill/>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3052" y="3716916"/>
            <a:ext cx="4170948" cy="3141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2390</TotalTime>
  <Words>1087</Words>
  <Application>Microsoft Office PowerPoint</Application>
  <PresentationFormat>On-screen Show (4:3)</PresentationFormat>
  <Paragraphs>41</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Equity</vt:lpstr>
      <vt:lpstr>Journal: If you took over Jamestown after John Smith, what 5 rules would you implement for the colony and why?</vt:lpstr>
      <vt:lpstr>PowerPoint Presentation</vt:lpstr>
      <vt:lpstr>Who were the Puritans?</vt:lpstr>
      <vt:lpstr> Plymouth Colony</vt:lpstr>
      <vt:lpstr>Massachusetts Bay </vt:lpstr>
      <vt:lpstr>Half Way Covenant</vt:lpstr>
      <vt:lpstr>Massachusetts Bay Colony Charter Changes</vt:lpstr>
      <vt:lpstr>Salem Witch Trials 1691-1692, in Salem Village, Massachusetts</vt:lpstr>
      <vt:lpstr>Salem Witch Trials</vt:lpstr>
      <vt:lpstr>PowerPoint Presentation</vt:lpstr>
      <vt:lpstr>King Phillip’s War</vt:lpstr>
      <vt:lpstr>Colony of Rhode Island</vt:lpstr>
      <vt:lpstr>Town Meetings and Legislature in RI</vt:lpstr>
      <vt:lpstr>Close reading and RACE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Colonial America</dc:title>
  <dc:creator>Owner</dc:creator>
  <cp:lastModifiedBy>Sara Wood</cp:lastModifiedBy>
  <cp:revision>40</cp:revision>
  <dcterms:created xsi:type="dcterms:W3CDTF">2014-07-15T14:23:05Z</dcterms:created>
  <dcterms:modified xsi:type="dcterms:W3CDTF">2016-01-07T21:08:06Z</dcterms:modified>
</cp:coreProperties>
</file>