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8"/>
  </p:notesMasterIdLst>
  <p:sldIdLst>
    <p:sldId id="256" r:id="rId2"/>
    <p:sldId id="269" r:id="rId3"/>
    <p:sldId id="257" r:id="rId4"/>
    <p:sldId id="259" r:id="rId5"/>
    <p:sldId id="260" r:id="rId6"/>
    <p:sldId id="262" r:id="rId7"/>
    <p:sldId id="270" r:id="rId8"/>
    <p:sldId id="261" r:id="rId9"/>
    <p:sldId id="258" r:id="rId10"/>
    <p:sldId id="263" r:id="rId11"/>
    <p:sldId id="264" r:id="rId12"/>
    <p:sldId id="265" r:id="rId13"/>
    <p:sldId id="266" r:id="rId14"/>
    <p:sldId id="267" r:id="rId15"/>
    <p:sldId id="268"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99" autoAdjust="0"/>
  </p:normalViewPr>
  <p:slideViewPr>
    <p:cSldViewPr>
      <p:cViewPr>
        <p:scale>
          <a:sx n="80" d="100"/>
          <a:sy n="80" d="100"/>
        </p:scale>
        <p:origin x="-1272"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EFFBE5-2EAF-46A8-B81C-ED3A94F4E0D6}" type="datetimeFigureOut">
              <a:rPr lang="en-US" smtClean="0"/>
              <a:t>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075F2-8543-4F3A-9D04-4F897050CF33}" type="slidenum">
              <a:rPr lang="en-US" smtClean="0"/>
              <a:t>‹#›</a:t>
            </a:fld>
            <a:endParaRPr lang="en-US"/>
          </a:p>
        </p:txBody>
      </p:sp>
    </p:spTree>
    <p:extLst>
      <p:ext uri="{BB962C8B-B14F-4D97-AF65-F5344CB8AC3E}">
        <p14:creationId xmlns:p14="http://schemas.microsoft.com/office/powerpoint/2010/main" val="17848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6075F2-8543-4F3A-9D04-4F897050CF33}" type="slidenum">
              <a:rPr lang="en-US" smtClean="0"/>
              <a:t>1</a:t>
            </a:fld>
            <a:endParaRPr lang="en-US"/>
          </a:p>
        </p:txBody>
      </p:sp>
    </p:spTree>
    <p:extLst>
      <p:ext uri="{BB962C8B-B14F-4D97-AF65-F5344CB8AC3E}">
        <p14:creationId xmlns:p14="http://schemas.microsoft.com/office/powerpoint/2010/main" val="4131183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6075F2-8543-4F3A-9D04-4F897050CF33}" type="slidenum">
              <a:rPr lang="en-US" smtClean="0"/>
              <a:t>12</a:t>
            </a:fld>
            <a:endParaRPr lang="en-US"/>
          </a:p>
        </p:txBody>
      </p:sp>
    </p:spTree>
    <p:extLst>
      <p:ext uri="{BB962C8B-B14F-4D97-AF65-F5344CB8AC3E}">
        <p14:creationId xmlns:p14="http://schemas.microsoft.com/office/powerpoint/2010/main" val="2828916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6075F2-8543-4F3A-9D04-4F897050CF33}" type="slidenum">
              <a:rPr lang="en-US" smtClean="0"/>
              <a:t>13</a:t>
            </a:fld>
            <a:endParaRPr lang="en-US"/>
          </a:p>
        </p:txBody>
      </p:sp>
    </p:spTree>
    <p:extLst>
      <p:ext uri="{BB962C8B-B14F-4D97-AF65-F5344CB8AC3E}">
        <p14:creationId xmlns:p14="http://schemas.microsoft.com/office/powerpoint/2010/main" val="2018588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6075F2-8543-4F3A-9D04-4F897050CF33}" type="slidenum">
              <a:rPr lang="en-US" smtClean="0"/>
              <a:t>14</a:t>
            </a:fld>
            <a:endParaRPr lang="en-US"/>
          </a:p>
        </p:txBody>
      </p:sp>
    </p:spTree>
    <p:extLst>
      <p:ext uri="{BB962C8B-B14F-4D97-AF65-F5344CB8AC3E}">
        <p14:creationId xmlns:p14="http://schemas.microsoft.com/office/powerpoint/2010/main" val="2652059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6075F2-8543-4F3A-9D04-4F897050CF33}" type="slidenum">
              <a:rPr lang="en-US" smtClean="0"/>
              <a:t>15</a:t>
            </a:fld>
            <a:endParaRPr lang="en-US"/>
          </a:p>
        </p:txBody>
      </p:sp>
    </p:spTree>
    <p:extLst>
      <p:ext uri="{BB962C8B-B14F-4D97-AF65-F5344CB8AC3E}">
        <p14:creationId xmlns:p14="http://schemas.microsoft.com/office/powerpoint/2010/main" val="216887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It was not until 1606 that the Virginia Company of London received a charter from the newly-crowned King James I. Following the precedent set by other companies such as the </a:t>
            </a:r>
            <a:r>
              <a:rPr lang="en-US" sz="1200" b="0" i="0" kern="1200" dirty="0" err="1" smtClean="0">
                <a:solidFill>
                  <a:schemeClr val="tx1"/>
                </a:solidFill>
                <a:latin typeface="+mn-lt"/>
                <a:ea typeface="+mn-ea"/>
                <a:cs typeface="+mn-cs"/>
              </a:rPr>
              <a:t>Moscovy</a:t>
            </a:r>
            <a:r>
              <a:rPr lang="en-US" sz="1200" b="0" i="0" kern="1200" dirty="0" smtClean="0">
                <a:solidFill>
                  <a:schemeClr val="tx1"/>
                </a:solidFill>
                <a:latin typeface="+mn-lt"/>
                <a:ea typeface="+mn-ea"/>
                <a:cs typeface="+mn-cs"/>
              </a:rPr>
              <a:t> Company and East India Company, the Virginia Company was a joint-stock company, which sold shares. All who purchased shares at a cost of £12 10s shared in the success or failure of the venture. The Virginia Company was formed both to bring profit to its shareholders and to establish an English colony in the New World. The Company, under the direction of its treasurer Sir Thomas Smith, was instructed to colonize land between the 34th and 41st northern parallel.</a:t>
            </a:r>
            <a:endParaRPr lang="en-US" dirty="0"/>
          </a:p>
        </p:txBody>
      </p:sp>
      <p:sp>
        <p:nvSpPr>
          <p:cNvPr id="4" name="Slide Number Placeholder 3"/>
          <p:cNvSpPr>
            <a:spLocks noGrp="1"/>
          </p:cNvSpPr>
          <p:nvPr>
            <p:ph type="sldNum" sz="quarter" idx="10"/>
          </p:nvPr>
        </p:nvSpPr>
        <p:spPr/>
        <p:txBody>
          <a:bodyPr/>
          <a:lstStyle/>
          <a:p>
            <a:fld id="{F26075F2-8543-4F3A-9D04-4F897050CF33}"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6075F2-8543-4F3A-9D04-4F897050CF33}" type="slidenum">
              <a:rPr lang="en-US" smtClean="0"/>
              <a:t>4</a:t>
            </a:fld>
            <a:endParaRPr lang="en-US"/>
          </a:p>
        </p:txBody>
      </p:sp>
    </p:spTree>
    <p:extLst>
      <p:ext uri="{BB962C8B-B14F-4D97-AF65-F5344CB8AC3E}">
        <p14:creationId xmlns:p14="http://schemas.microsoft.com/office/powerpoint/2010/main" val="206029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When Captain John Smith became Virginia's third president, he proved the strong leader that the colony needed. Industry flourished and relations with Chief Powhatan's people improved. In 1609, the Virginia Company received its Second Charter, which allowed the Company to choose its new governor from amongst its shareholders. Investment boomed as the Company launched an intensive recruitment campaign. Over 600 colonists set sail for Virginia between March 1608 and March 1609.</a:t>
            </a:r>
            <a:endParaRPr lang="en-US" dirty="0"/>
          </a:p>
        </p:txBody>
      </p:sp>
      <p:sp>
        <p:nvSpPr>
          <p:cNvPr id="4" name="Slide Number Placeholder 3"/>
          <p:cNvSpPr>
            <a:spLocks noGrp="1"/>
          </p:cNvSpPr>
          <p:nvPr>
            <p:ph type="sldNum" sz="quarter" idx="10"/>
          </p:nvPr>
        </p:nvSpPr>
        <p:spPr/>
        <p:txBody>
          <a:bodyPr/>
          <a:lstStyle/>
          <a:p>
            <a:fld id="{F26075F2-8543-4F3A-9D04-4F897050CF33}"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Early industries such as glass manufacture, pitch and tar production and beer and wine making took advantage of natural resources and the land's fertility. However, settlers could not devote as much time as the Virginia Company would have liked to their financial responsibilities. They were too busy trying to survive.  Because growing tobacco also required a lot of hard work and labor, more people were needed to work in the fields. </a:t>
            </a:r>
          </a:p>
          <a:p>
            <a:endParaRPr lang="en-US" dirty="0"/>
          </a:p>
        </p:txBody>
      </p:sp>
      <p:sp>
        <p:nvSpPr>
          <p:cNvPr id="4" name="Slide Number Placeholder 3"/>
          <p:cNvSpPr>
            <a:spLocks noGrp="1"/>
          </p:cNvSpPr>
          <p:nvPr>
            <p:ph type="sldNum" sz="quarter" idx="10"/>
          </p:nvPr>
        </p:nvSpPr>
        <p:spPr/>
        <p:txBody>
          <a:bodyPr/>
          <a:lstStyle/>
          <a:p>
            <a:fld id="{F26075F2-8543-4F3A-9D04-4F897050CF33}"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popular conception of a race-based slave system did not fully develop until the 1680s.</a:t>
            </a:r>
            <a:endParaRPr lang="en-US" dirty="0"/>
          </a:p>
        </p:txBody>
      </p:sp>
      <p:sp>
        <p:nvSpPr>
          <p:cNvPr id="4" name="Slide Number Placeholder 3"/>
          <p:cNvSpPr>
            <a:spLocks noGrp="1"/>
          </p:cNvSpPr>
          <p:nvPr>
            <p:ph type="sldNum" sz="quarter" idx="10"/>
          </p:nvPr>
        </p:nvSpPr>
        <p:spPr/>
        <p:txBody>
          <a:bodyPr/>
          <a:lstStyle/>
          <a:p>
            <a:fld id="{F26075F2-8543-4F3A-9D04-4F897050CF33}"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6075F2-8543-4F3A-9D04-4F897050CF33}" type="slidenum">
              <a:rPr lang="en-US" smtClean="0"/>
              <a:t>9</a:t>
            </a:fld>
            <a:endParaRPr lang="en-US"/>
          </a:p>
        </p:txBody>
      </p:sp>
    </p:spTree>
    <p:extLst>
      <p:ext uri="{BB962C8B-B14F-4D97-AF65-F5344CB8AC3E}">
        <p14:creationId xmlns:p14="http://schemas.microsoft.com/office/powerpoint/2010/main" val="1108539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6075F2-8543-4F3A-9D04-4F897050CF33}" type="slidenum">
              <a:rPr lang="en-US" smtClean="0"/>
              <a:t>10</a:t>
            </a:fld>
            <a:endParaRPr lang="en-US"/>
          </a:p>
        </p:txBody>
      </p:sp>
    </p:spTree>
    <p:extLst>
      <p:ext uri="{BB962C8B-B14F-4D97-AF65-F5344CB8AC3E}">
        <p14:creationId xmlns:p14="http://schemas.microsoft.com/office/powerpoint/2010/main" val="2315589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6075F2-8543-4F3A-9D04-4F897050CF33}" type="slidenum">
              <a:rPr lang="en-US" smtClean="0"/>
              <a:t>11</a:t>
            </a:fld>
            <a:endParaRPr lang="en-US"/>
          </a:p>
        </p:txBody>
      </p:sp>
    </p:spTree>
    <p:extLst>
      <p:ext uri="{BB962C8B-B14F-4D97-AF65-F5344CB8AC3E}">
        <p14:creationId xmlns:p14="http://schemas.microsoft.com/office/powerpoint/2010/main" val="199471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F861F7B1-CD3A-4A53-8626-DE0A388937DD}" type="datetimeFigureOut">
              <a:rPr lang="en-US" smtClean="0"/>
              <a:t>1/6/2016</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EB2E286-1BD6-44D0-B444-7BA8C262A25B}"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61F7B1-CD3A-4A53-8626-DE0A388937DD}" type="datetimeFigureOut">
              <a:rPr lang="en-US" smtClean="0"/>
              <a:t>1/6/2016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EB2E286-1BD6-44D0-B444-7BA8C262A2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61F7B1-CD3A-4A53-8626-DE0A388937DD}" type="datetimeFigureOut">
              <a:rPr lang="en-US" smtClean="0"/>
              <a:t>1/6/2016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EB2E286-1BD6-44D0-B444-7BA8C262A2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61F7B1-CD3A-4A53-8626-DE0A388937DD}" type="datetimeFigureOut">
              <a:rPr lang="en-US" smtClean="0"/>
              <a:t>1/6/2016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EB2E286-1BD6-44D0-B444-7BA8C262A2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F861F7B1-CD3A-4A53-8626-DE0A388937DD}" type="datetimeFigureOut">
              <a:rPr lang="en-US" smtClean="0"/>
              <a:t>1/6/2016</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EB2E286-1BD6-44D0-B444-7BA8C262A25B}"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61F7B1-CD3A-4A53-8626-DE0A388937DD}" type="datetimeFigureOut">
              <a:rPr lang="en-US" smtClean="0"/>
              <a:t>1/6/2016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CEB2E286-1BD6-44D0-B444-7BA8C262A25B}"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861F7B1-CD3A-4A53-8626-DE0A388937DD}" type="datetimeFigureOut">
              <a:rPr lang="en-US" smtClean="0"/>
              <a:t>1/6/2016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CEB2E286-1BD6-44D0-B444-7BA8C262A25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861F7B1-CD3A-4A53-8626-DE0A388937DD}" type="datetimeFigureOut">
              <a:rPr lang="en-US" smtClean="0"/>
              <a:t>1/6/2016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EB2E286-1BD6-44D0-B444-7BA8C262A25B}"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861F7B1-CD3A-4A53-8626-DE0A388937DD}" type="datetimeFigureOut">
              <a:rPr lang="en-US" smtClean="0"/>
              <a:t>1/6/2016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EB2E286-1BD6-44D0-B444-7BA8C262A2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F861F7B1-CD3A-4A53-8626-DE0A388937DD}" type="datetimeFigureOut">
              <a:rPr lang="en-US" smtClean="0"/>
              <a:t>1/6/2016</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EB2E286-1BD6-44D0-B444-7BA8C262A25B}"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F861F7B1-CD3A-4A53-8626-DE0A388937DD}" type="datetimeFigureOut">
              <a:rPr lang="en-US" smtClean="0"/>
              <a:t>1/6/2016</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EB2E286-1BD6-44D0-B444-7BA8C262A25B}"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F861F7B1-CD3A-4A53-8626-DE0A388937DD}" type="datetimeFigureOut">
              <a:rPr lang="en-US" smtClean="0"/>
              <a:t>1/6/2016</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CEB2E286-1BD6-44D0-B444-7BA8C262A25B}"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81000"/>
            <a:ext cx="8991600" cy="2743200"/>
          </a:xfrm>
        </p:spPr>
        <p:txBody>
          <a:bodyPr>
            <a:normAutofit/>
          </a:bodyPr>
          <a:lstStyle/>
          <a:p>
            <a:pPr algn="l"/>
            <a:r>
              <a:rPr lang="en-US" sz="2800" b="1" dirty="0" smtClean="0"/>
              <a:t>1. Be sure you are sitting with the right group. If you are new to this class, find an empty seat. </a:t>
            </a:r>
          </a:p>
          <a:p>
            <a:pPr algn="l"/>
            <a:endParaRPr lang="en-US" sz="2800" b="1" dirty="0" smtClean="0"/>
          </a:p>
        </p:txBody>
      </p:sp>
      <p:sp>
        <p:nvSpPr>
          <p:cNvPr id="4" name="TextBox 3"/>
          <p:cNvSpPr txBox="1"/>
          <p:nvPr/>
        </p:nvSpPr>
        <p:spPr>
          <a:xfrm>
            <a:off x="-24740" y="2667000"/>
            <a:ext cx="9144000" cy="2554545"/>
          </a:xfrm>
          <a:prstGeom prst="rect">
            <a:avLst/>
          </a:prstGeom>
          <a:noFill/>
        </p:spPr>
        <p:txBody>
          <a:bodyPr wrap="square" rtlCol="0">
            <a:spAutoFit/>
          </a:bodyPr>
          <a:lstStyle/>
          <a:p>
            <a:r>
              <a:rPr lang="en-US" sz="3200" dirty="0"/>
              <a:t>2</a:t>
            </a:r>
            <a:r>
              <a:rPr lang="en-US" sz="3200" dirty="0" smtClean="0"/>
              <a:t>. Answer these questions on a sheet of paper.</a:t>
            </a:r>
          </a:p>
          <a:p>
            <a:r>
              <a:rPr lang="en-US" sz="3200" i="1" dirty="0"/>
              <a:t>	</a:t>
            </a:r>
            <a:r>
              <a:rPr lang="en-US" sz="3200" i="1" dirty="0" smtClean="0"/>
              <a:t>1. What </a:t>
            </a:r>
            <a:r>
              <a:rPr lang="en-US" sz="3200" i="1" dirty="0"/>
              <a:t>states surround Virginia today</a:t>
            </a:r>
            <a:r>
              <a:rPr lang="en-US" sz="3200" i="1" dirty="0" smtClean="0"/>
              <a:t>?</a:t>
            </a:r>
            <a:endParaRPr lang="en-US" sz="3200" i="1" dirty="0"/>
          </a:p>
          <a:p>
            <a:r>
              <a:rPr lang="en-US" sz="3200" i="1" dirty="0" smtClean="0"/>
              <a:t>	2</a:t>
            </a:r>
            <a:r>
              <a:rPr lang="en-US" sz="3200" i="1" dirty="0"/>
              <a:t>. </a:t>
            </a:r>
            <a:r>
              <a:rPr lang="en-US" sz="3200" i="1" dirty="0" smtClean="0"/>
              <a:t>What </a:t>
            </a:r>
            <a:r>
              <a:rPr lang="en-US" sz="3200" i="1" dirty="0"/>
              <a:t>do you think a cash crop is? </a:t>
            </a:r>
            <a:r>
              <a:rPr lang="en-US" sz="3200" i="1" dirty="0" smtClean="0"/>
              <a:t>	(</a:t>
            </a:r>
            <a:r>
              <a:rPr lang="en-US" sz="3200" i="1" dirty="0"/>
              <a:t>definition or example</a:t>
            </a:r>
            <a:r>
              <a:rPr lang="en-US" sz="3200" i="1" dirty="0" smtClean="0"/>
              <a:t>)</a:t>
            </a:r>
            <a:endParaRPr lang="en-US" sz="3200" i="1" dirty="0"/>
          </a:p>
          <a:p>
            <a:r>
              <a:rPr lang="en-US" sz="3200" i="1" dirty="0" smtClean="0"/>
              <a:t>	3. </a:t>
            </a:r>
            <a:r>
              <a:rPr lang="en-US" sz="3200" i="1" dirty="0"/>
              <a:t>What is </a:t>
            </a:r>
            <a:r>
              <a:rPr lang="en-US" sz="3200" b="1" i="1" u="sng" dirty="0"/>
              <a:t>your</a:t>
            </a:r>
            <a:r>
              <a:rPr lang="en-US" sz="3200" i="1" dirty="0"/>
              <a:t> definition of slavery?</a:t>
            </a:r>
            <a:endParaRPr lang="en-US" sz="320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r>
              <a:rPr lang="en-US" dirty="0" smtClean="0"/>
              <a:t>So who was in charge?</a:t>
            </a:r>
            <a:endParaRPr lang="en-US" dirty="0"/>
          </a:p>
        </p:txBody>
      </p:sp>
      <p:sp>
        <p:nvSpPr>
          <p:cNvPr id="3" name="Content Placeholder 2"/>
          <p:cNvSpPr>
            <a:spLocks noGrp="1"/>
          </p:cNvSpPr>
          <p:nvPr>
            <p:ph idx="1"/>
          </p:nvPr>
        </p:nvSpPr>
        <p:spPr>
          <a:xfrm>
            <a:off x="0" y="1143000"/>
            <a:ext cx="8915400" cy="5715000"/>
          </a:xfrm>
        </p:spPr>
        <p:txBody>
          <a:bodyPr>
            <a:normAutofit fontScale="92500"/>
          </a:bodyPr>
          <a:lstStyle/>
          <a:p>
            <a:r>
              <a:rPr lang="en-US" dirty="0" smtClean="0"/>
              <a:t>The English kings who ruled the 13 original colonies reserved the right to decide the fate of their colonies, but not alone. The colonists drew upon their claims to traditional English rights and electing their own representatives.  </a:t>
            </a:r>
          </a:p>
          <a:p>
            <a:r>
              <a:rPr lang="en-US" dirty="0" smtClean="0"/>
              <a:t>In April, 1619, Governor George Yeardley announced that the Virginia Company had voted to abolish martial law and create a legislative assembly. </a:t>
            </a:r>
          </a:p>
          <a:p>
            <a:r>
              <a:rPr lang="en-US" dirty="0" smtClean="0"/>
              <a:t>The Virginia House of Burgesses was the first popularly elected legislature in the New World.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13264"/>
          </a:xfrm>
        </p:spPr>
        <p:txBody>
          <a:bodyPr>
            <a:normAutofit fontScale="90000"/>
          </a:bodyPr>
          <a:lstStyle/>
          <a:p>
            <a:r>
              <a:rPr lang="en-US" dirty="0" smtClean="0"/>
              <a:t>Who were the House of Burgesses?</a:t>
            </a:r>
            <a:endParaRPr lang="en-US" dirty="0"/>
          </a:p>
        </p:txBody>
      </p:sp>
      <p:sp>
        <p:nvSpPr>
          <p:cNvPr id="3" name="Content Placeholder 2"/>
          <p:cNvSpPr>
            <a:spLocks noGrp="1"/>
          </p:cNvSpPr>
          <p:nvPr>
            <p:ph idx="1"/>
          </p:nvPr>
        </p:nvSpPr>
        <p:spPr>
          <a:xfrm>
            <a:off x="0" y="762000"/>
            <a:ext cx="5562600" cy="6096000"/>
          </a:xfrm>
        </p:spPr>
        <p:txBody>
          <a:bodyPr>
            <a:normAutofit fontScale="85000" lnSpcReduction="10000"/>
          </a:bodyPr>
          <a:lstStyle/>
          <a:p>
            <a:r>
              <a:rPr lang="en-US" dirty="0" smtClean="0"/>
              <a:t>The first assembly met on July 30, 1619</a:t>
            </a:r>
          </a:p>
          <a:p>
            <a:r>
              <a:rPr lang="en-US" dirty="0" smtClean="0"/>
              <a:t>22 burgesses representing 11 plantations were elected representatives.</a:t>
            </a:r>
          </a:p>
          <a:p>
            <a:r>
              <a:rPr lang="en-US" dirty="0" smtClean="0"/>
              <a:t> Only white men who owned a specific amount of property were eligible to vote for Burgesses.</a:t>
            </a:r>
          </a:p>
          <a:p>
            <a:r>
              <a:rPr lang="en-US" dirty="0" smtClean="0"/>
              <a:t>King James I was a believer in the divine right of monarchs &amp; tried to dissolve the assembly, but the Virginians would not agree. They continued to meet on a yearly basis to decide local matters.</a:t>
            </a:r>
          </a:p>
        </p:txBody>
      </p:sp>
      <p:pic>
        <p:nvPicPr>
          <p:cNvPr id="111618" name="Picture 2" descr="http://www.socialstudiesforkids.com/graphics/houseofburgesses2.jpg"/>
          <p:cNvPicPr>
            <a:picLocks noChangeAspect="1" noChangeArrowheads="1"/>
          </p:cNvPicPr>
          <p:nvPr/>
        </p:nvPicPr>
        <p:blipFill>
          <a:blip r:embed="rId3" cstate="print"/>
          <a:srcRect r="30560"/>
          <a:stretch>
            <a:fillRect/>
          </a:stretch>
        </p:blipFill>
        <p:spPr bwMode="auto">
          <a:xfrm>
            <a:off x="5293895" y="1371600"/>
            <a:ext cx="3850105" cy="3886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13264"/>
          </a:xfrm>
        </p:spPr>
        <p:txBody>
          <a:bodyPr/>
          <a:lstStyle/>
          <a:p>
            <a:r>
              <a:rPr lang="en-US" dirty="0" smtClean="0"/>
              <a:t>Famous Burgesses</a:t>
            </a:r>
            <a:endParaRPr lang="en-US" dirty="0"/>
          </a:p>
        </p:txBody>
      </p:sp>
      <p:sp>
        <p:nvSpPr>
          <p:cNvPr id="3" name="Content Placeholder 2"/>
          <p:cNvSpPr>
            <a:spLocks noGrp="1"/>
          </p:cNvSpPr>
          <p:nvPr>
            <p:ph idx="1"/>
          </p:nvPr>
        </p:nvSpPr>
        <p:spPr>
          <a:xfrm>
            <a:off x="228600" y="1143000"/>
            <a:ext cx="8686800" cy="5029517"/>
          </a:xfrm>
        </p:spPr>
        <p:txBody>
          <a:bodyPr/>
          <a:lstStyle/>
          <a:p>
            <a:r>
              <a:rPr lang="en-US" dirty="0" smtClean="0"/>
              <a:t>Anyone know who these famous Burgesses were?</a:t>
            </a:r>
            <a:endParaRPr lang="en-US" dirty="0"/>
          </a:p>
        </p:txBody>
      </p:sp>
      <p:pic>
        <p:nvPicPr>
          <p:cNvPr id="113666" name="Picture 2" descr="http://upload.wikimedia.org/wikipedia/commons/1/1e/Thomas_Jefferson_by_Rembrandt_Peale,_1800.jpg"/>
          <p:cNvPicPr>
            <a:picLocks noChangeAspect="1" noChangeArrowheads="1"/>
          </p:cNvPicPr>
          <p:nvPr/>
        </p:nvPicPr>
        <p:blipFill>
          <a:blip r:embed="rId3" cstate="print"/>
          <a:srcRect/>
          <a:stretch>
            <a:fillRect/>
          </a:stretch>
        </p:blipFill>
        <p:spPr bwMode="auto">
          <a:xfrm>
            <a:off x="914400" y="2362200"/>
            <a:ext cx="3258389" cy="3886200"/>
          </a:xfrm>
          <a:prstGeom prst="rect">
            <a:avLst/>
          </a:prstGeom>
          <a:noFill/>
        </p:spPr>
      </p:pic>
      <p:pic>
        <p:nvPicPr>
          <p:cNvPr id="113668" name="Picture 4" descr="http://upload.wikimedia.org/wikipedia/commons/b/b6/Gilbert_Stuart_Williamstown_Portrait_of_George_Washington.jpg"/>
          <p:cNvPicPr>
            <a:picLocks noChangeAspect="1" noChangeArrowheads="1"/>
          </p:cNvPicPr>
          <p:nvPr/>
        </p:nvPicPr>
        <p:blipFill>
          <a:blip r:embed="rId4" cstate="print"/>
          <a:srcRect/>
          <a:stretch>
            <a:fillRect/>
          </a:stretch>
        </p:blipFill>
        <p:spPr bwMode="auto">
          <a:xfrm>
            <a:off x="4876800" y="2362200"/>
            <a:ext cx="3247324" cy="3886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6" name="Picture 8" descr="http://b86a38.medialib.glogster.com/media/f52405f37099693a9810455d141d288158ed4f0602c4a86be61273657749fc92/bacon-nathaniel.jpg"/>
          <p:cNvPicPr>
            <a:picLocks noChangeAspect="1" noChangeArrowheads="1"/>
          </p:cNvPicPr>
          <p:nvPr/>
        </p:nvPicPr>
        <p:blipFill>
          <a:blip r:embed="rId3" cstate="print"/>
          <a:srcRect t="5225" r="32358"/>
          <a:stretch>
            <a:fillRect/>
          </a:stretch>
        </p:blipFill>
        <p:spPr bwMode="auto">
          <a:xfrm>
            <a:off x="7822640" y="1"/>
            <a:ext cx="1321359" cy="2286000"/>
          </a:xfrm>
          <a:prstGeom prst="rect">
            <a:avLst/>
          </a:prstGeom>
          <a:noFill/>
        </p:spPr>
      </p:pic>
      <p:pic>
        <p:nvPicPr>
          <p:cNvPr id="114694" name="Picture 6" descr="http://sevamarkers.umwblogs.org/files/2012/04/Sir-William-Berkeley3.jpg"/>
          <p:cNvPicPr>
            <a:picLocks noChangeAspect="1" noChangeArrowheads="1"/>
          </p:cNvPicPr>
          <p:nvPr/>
        </p:nvPicPr>
        <p:blipFill>
          <a:blip r:embed="rId4" cstate="print"/>
          <a:srcRect l="12485" r="12602" b="12485"/>
          <a:stretch>
            <a:fillRect/>
          </a:stretch>
        </p:blipFill>
        <p:spPr bwMode="auto">
          <a:xfrm>
            <a:off x="0" y="0"/>
            <a:ext cx="1371600" cy="2057400"/>
          </a:xfrm>
          <a:prstGeom prst="rect">
            <a:avLst/>
          </a:prstGeom>
          <a:noFill/>
        </p:spPr>
      </p:pic>
      <p:sp>
        <p:nvSpPr>
          <p:cNvPr id="2" name="Title 1"/>
          <p:cNvSpPr>
            <a:spLocks noGrp="1"/>
          </p:cNvSpPr>
          <p:nvPr>
            <p:ph type="title"/>
          </p:nvPr>
        </p:nvSpPr>
        <p:spPr>
          <a:xfrm>
            <a:off x="457200" y="152400"/>
            <a:ext cx="6553200" cy="685800"/>
          </a:xfrm>
        </p:spPr>
        <p:txBody>
          <a:bodyPr>
            <a:normAutofit fontScale="90000"/>
          </a:bodyPr>
          <a:lstStyle/>
          <a:p>
            <a:r>
              <a:rPr lang="en-US" dirty="0" smtClean="0"/>
              <a:t>Bacon’s Rebellion</a:t>
            </a:r>
            <a:endParaRPr lang="en-US" dirty="0"/>
          </a:p>
        </p:txBody>
      </p:sp>
      <p:sp>
        <p:nvSpPr>
          <p:cNvPr id="3" name="Content Placeholder 2"/>
          <p:cNvSpPr>
            <a:spLocks noGrp="1"/>
          </p:cNvSpPr>
          <p:nvPr>
            <p:ph idx="1"/>
          </p:nvPr>
        </p:nvSpPr>
        <p:spPr>
          <a:xfrm>
            <a:off x="0" y="762000"/>
            <a:ext cx="9144000" cy="6096000"/>
          </a:xfrm>
        </p:spPr>
        <p:txBody>
          <a:bodyPr>
            <a:normAutofit fontScale="77500" lnSpcReduction="20000"/>
          </a:bodyPr>
          <a:lstStyle/>
          <a:p>
            <a:pPr>
              <a:buNone/>
            </a:pPr>
            <a:r>
              <a:rPr lang="en-US" sz="2800" dirty="0" smtClean="0"/>
              <a:t>                     Gov William Berkeley vs. Nathaniel Bacon</a:t>
            </a:r>
          </a:p>
          <a:p>
            <a:pPr>
              <a:buNone/>
            </a:pPr>
            <a:r>
              <a:rPr lang="en-US" sz="2800" dirty="0" smtClean="0"/>
              <a:t>                                   </a:t>
            </a:r>
          </a:p>
          <a:p>
            <a:r>
              <a:rPr lang="en-US" sz="2800" dirty="0" smtClean="0"/>
              <a:t>Began with dispute with the </a:t>
            </a:r>
            <a:r>
              <a:rPr lang="en-US" sz="2800" dirty="0" err="1" smtClean="0"/>
              <a:t>Doeg</a:t>
            </a:r>
            <a:r>
              <a:rPr lang="en-US" sz="2800" dirty="0" smtClean="0"/>
              <a:t> Indians &amp; Virginia militiamen, who also attacked the uninvolved </a:t>
            </a:r>
            <a:r>
              <a:rPr lang="en-US" sz="2800" dirty="0" err="1" smtClean="0"/>
              <a:t>Susquehannocks</a:t>
            </a:r>
            <a:r>
              <a:rPr lang="en-US" sz="2800" dirty="0" smtClean="0"/>
              <a:t>. The Natives began raiding the Virginia frontier.</a:t>
            </a:r>
          </a:p>
          <a:p>
            <a:r>
              <a:rPr lang="en-US" sz="2800" dirty="0" smtClean="0"/>
              <a:t>All </a:t>
            </a:r>
            <a:r>
              <a:rPr lang="en-US" sz="2800" dirty="0"/>
              <a:t>the colonists did not own land. Poor English and slave colonists staged an uprising against the governor and his landowning supporters. In what is called Bacon’s Rebellion, </a:t>
            </a:r>
            <a:r>
              <a:rPr lang="en-US" sz="2800" dirty="0" smtClean="0"/>
              <a:t>the landless </a:t>
            </a:r>
            <a:r>
              <a:rPr lang="en-US" sz="2800" dirty="0"/>
              <a:t>rebels wanted harsher action against the Native Americans so more land would be available to the colonists. </a:t>
            </a:r>
            <a:endParaRPr lang="en-US" sz="2800" dirty="0" smtClean="0"/>
          </a:p>
          <a:p>
            <a:r>
              <a:rPr lang="en-US" sz="2800" dirty="0" smtClean="0"/>
              <a:t>Berkeley asked the General Assembly to adopt a plan that isolated the </a:t>
            </a:r>
            <a:r>
              <a:rPr lang="en-US" sz="2800" dirty="0" err="1" smtClean="0"/>
              <a:t>Susquehannocks</a:t>
            </a:r>
            <a:r>
              <a:rPr lang="en-US" sz="2800" dirty="0" smtClean="0"/>
              <a:t> while bringing in Indian allies on Virginia's side. Others, led by Bacon saw in the </a:t>
            </a:r>
            <a:r>
              <a:rPr lang="en-US" sz="2800" dirty="0" err="1" smtClean="0"/>
              <a:t>Susquehannock</a:t>
            </a:r>
            <a:r>
              <a:rPr lang="en-US" sz="2800" dirty="0" smtClean="0"/>
              <a:t> War an opportunity for an Indian war that would get Indian slaves and lands. Bacon led volunteers against some of Virginia's closest Indian allies. This led to a civil war -Bacon's followers against Berkeley loyalists. </a:t>
            </a:r>
          </a:p>
          <a:p>
            <a:r>
              <a:rPr lang="en-US" sz="2800" dirty="0" smtClean="0"/>
              <a:t>Bacon died at the end of 1676 and England sent troops to stop the conflict</a:t>
            </a:r>
            <a:r>
              <a:rPr lang="en-US" sz="2800" dirty="0"/>
              <a:t>. The rebellion was put down, and the Virginia House of Burgesses passed laws to regulate slavery so poor white colonists would no longer side with slaves against rich white colonists</a:t>
            </a:r>
            <a:r>
              <a:rPr lang="en-US" sz="2800" dirty="0" smtClean="0"/>
              <a:t>.</a:t>
            </a:r>
          </a:p>
          <a:p>
            <a:pPr>
              <a:buNone/>
            </a:pPr>
            <a:endParaRPr lang="en-US" sz="2800" dirty="0"/>
          </a:p>
        </p:txBody>
      </p:sp>
      <p:sp>
        <p:nvSpPr>
          <p:cNvPr id="114690" name="AutoShape 2" descr="data:image/jpeg;base64,/9j/4AAQSkZJRgABAQAAAQABAAD/2wCEAAkGBhQSERUUExQWFBQWFxgWFxgYFxQVFxUYFhcYFRYXFRcXHCYeFxojGRQVHy8gJCcpLCwsFR4xNTAqNSYrLCkBCQoKDgwOGg8PGikkHyQqLCwuLCwpKSwsLCwsLCwsLCwsLCwsLCkpLCwpLCwsKSwsLCwsLCwpLCwpLCwsLCwsLP/AABEIAPoAyAMBIgACEQEDEQH/xAAcAAABBQEBAQAAAAAAAAAAAAAEAAECAwUGBwj/xAA7EAABAwIDBQUFBgcBAQEAAAABAAIRAyEEEjEFQVFhgSIycZGhBhOxwfAHFCNCUtEVM2JyguHxsqIk/8QAGgEAAgMBAQAAAAAAAAAAAAAAAgMAAQQGBf/EADIRAAIBAgIIBAYCAwEAAAAAAAABAgMRBSEEEjEyNFFxgRMVQVIiQmGRofCxwRYz4RT/2gAMAwEAAhEDEQA/APOcTiS0qj7+VPHaoWFsp04uKbR6um6bXp15xjN2uX/f3Jffyhikj8KHIyeY6T72FDHlI48oURCRVeFDkV5jpPvYT/EDzSG0Cg4SCrw4ci/MdJ97C/4iU42iUKClmU8OHInmOk+9hX8RKb+In6KHcQq843qvDhyJ5jpPvYZ/ESnG0CgyrGtU8OPInmOk+9hX34pvvx5odMQq8OPInmOk+9hBx5SGPKGhRi6nhx5E8x0n3sOxGNIcQNxhUjaRUdo/zX+I+AVDQp4ceRXmOk+9hJ2kU38Sd9FD5QmLQp4ceRPMdJ97CTtNycbRchC1OFXhx5F+Y6T72aWFxBcbpKnZxunWSqkpZHX4NVnV0fWm7u5PHaoWUXjBdDli9CluI5DEeJn1KynCchRRmAaExF06YqiDQlCUJISx8lvq6UJblZhqWZwGiq5CeFwOeZOWJ3STG4eKJxGyIaCBoYOnSN+iMweBGbJ3mkiCO9fhPitVuRrTTdRL6psHNeS4f2MHxPNIlVsw1EyNk7PpS5tQFxI7JDsuWdCbX3qX3cloEg5SexoR529UdgMMxjXCuHMeYIIBkEExM7iHegTOwtOIpVS9xe0QG3IcYIbJu7fHIpbnmFYxcdhIuBCBlbWMLgSzUidRETuI8Fj1dSnQbazAkiKjKdMUdwQnaH81x45f/IQzUdtlkVj4M/8AIQStgiSyqUKdHXTzVXLKITQiKzL6z0VTmqrkCNnd5JS2ewhySyVt47rAuF7sIxJuhnmURijdUOK30txHJ4jxM+pW4KLlc4yqijMJXCYp5TFCQQCYlPKgShbLJsOqfDBxdaSQCfLVUl0K3Z9T8QXyzYngDqfJA3kWjqKlL3IzsOZhjIdDJ3EciCF7j7Bex9LD4dlRzWvr1Gh76hAJvfK2dAJXgdWqC6ATlLmtAMaBwva3/V63sj7QX03sw4FF4ptOem0VffANMHK4nI46W4lYqjs8xyV1kei43ZdKs0tqU2PaREOaDb5Lwf2v9n2YTF1KTADTcOzmAcRNyASNV6H7We0eLOIfRw+dlOlTa55Y0OqPLwXRLrU4aCANSd+gXmu2MQ+sXVXCq3shx964OdfSf0mNWoNbPIKMeZnVcKwsLnOytBgC+Z0zcbgRF77wucx9MA7jBLSeMaLWqhzoYDZpLgLXmLN6bli4mkTmcO6DHPRaaYqRRmScmiyTinNiw7aI7YIvLWH0hUgDgiMe2Hgf0NjylCOKFsonnG8BO2oRwUcspOHRS5CypeJieN/JVOKTyogqXIE4A9pJPgj2vJJZqu8d1gXDdyeN1Q7ndUTjDdCuBBIO6y3UtxHKYjxM+oxdooFym5ygUbMAxKi5ycqLkNyCUSUxTnzQlkHKeHdleDAN9DodxBTOKnQ7wQMI2atYZSGtAILXE2OWDIDY3QvpfBNpOpMrBjZe2nLoAJzZe8eF18x06fZJkSTBF7WkHmDfyXu3sP7RGps2m1gY+qG5MtR2VkDsnMYNo3RdefXdmh8VdGrgcdh3Y3EUTkdUce0JaSA1oIlvDXwIXIfaxWbTY2kxjWjWRYmBboL2RuxnPwzs7MNh6AMl720qhLhMkMeXXk9AAJlcd9oXtA3E1ewbNB8fArNFRk01zuP1dX7czjKp7Ac0md55m1jyHxQ20KdpAAaABDdBx6oujimmGw05RIkmOo4qGNxPZLbwTMRA4/tZeim0zIzGlIlIpk64o2MbTzNY6b5AI8N/johX0By+asxlQtyc6bHekfJRc05ZO6FTKB2ndM+CiXqNWycNVFlgaoK1xgfFVA6KEC8H3klLApLPU2nc4Fw3dixfeQr9UVjDdUft5L0KW4jlMR4mfUqc5MDZScFWrMI5KYhIpZUJCJaolTKpcULLHlGYXD2JtMab7qmjRAF7aLSFDJcuDbjjmjgBvSpSDirkqbMozGBpvAtyC2vZCtiHPihd13tYHQ55bGcU2mzyAZLDqJi65jF4ppgNaAGzc3c7x4DkFu+w3tC/CYim4OaKb3Q9r+7bfIHZOkOHWyVKCkviCu47p0PtB9oVfEMNFwFJoABaGvaQRYkgiZKwsNsetVEhjmUgCczwRmgE9kG7pPRex7crtxrxhpqUXlrHumnTfDDUyE0X3h02JBtIkLh/abDvwuVrReXNc5xJDCwntxr2gJhDGkogePrbDz0VAAJ3/wDyBxVFXEAgyJO7lxKtrYcAwbm8jQAnQeExfmEJVdrHgeUcESCeYO+pKipBNIThYZinz7okGPdNHjBcLKupiJSxTpFMjT3YHkTKplUyhnOU21FCFIKiE8ykD4KICmwqFBWFPaTKWEZf90lnntO6wLhu7Gxg7QQjtUfihdBuC9CnuI5TEeJn1K3FRCseNFBWzCNKTnpSokISESUTgdnOqHsgwO87c0fM8lQykXEACXOIAHEmwXUY1ow9IUmxI754uOp+uCz1amrktrNFGmpXb2Izqrms7kE73OvPDKB3UHVgky253gn4FWZ5BVLDuQRDlbYDFWUnbibazrB3GN/gpOZMiByUabdPr1RtgWsztPYX2tqYfEUWvJLAXMBLi4NbUgdknRuZrDG6F3/2jU2voVqoEw0PI3R2mH1An+5eSYEdkEmA4kRrecs8rr07Zm0RicAXPMzSqUXg7nAfMAOnmgVRWaF1qOo1Jep4/XriRGjQOpHHxshmGTzP/U+KEGOFj4hKgLi6jyVzRHbZBLQxxhzTPFlj1bo5C4qhki4c091wsDxsdDxClVN7HrvV2bM1wdv3/wBQ0d47jxBQptdC5xjJfUD95YCAUvfnTKBzv6qwU4udQYj4qqE0yDiryHkpe9PLyVZcnhQoIbiDbTyU21zuAnwQzBdWgwQQqKDsJVJMH4JJYJwJ56JJM9p3OBcN3ZbXF9EE/VGYwIJzbjovQp7iOTxHiZ9SD1FSc5V51GYiWVO5M0qLnIWQ0tjH3f4ur7hnBu7N48FHF1S51/8AqdvZa0fpHaM7zJVGa6yNXlc1p2iojAXjoVMUoE8HQR/ap4Zt8x0F/HgPOEYMN3W/ne5z/AZTHmULlYKMNYFxFHtujxHW4VFWnlcR9XRgMuB3QCelkBVd2p4lRXeQUrJ3CcM4B7d9/I8V6N7CMFTDmkdKzq1GOFVgFSmT4seR/gvOtntBOhLhBaBNz8OGq6v2P2maNdw/K2tTqu/pg+7c4f41r8ggutawFeL8O/1OL2tT/EdNjN/EWI81SGW+C6L2/wBn+6x1dsWLs4H93aPxcsGkLBE3kHSSlFMrdTMSpUzb0VlUdg+I+KeiN/D47lTeQVruwPiXaHfoefA/Loqw+ArMQIbPOD5IdpTYvIyVFaQ5KeUxKkNEQsebKTQoKxjVRQfgW38iko4I9rySSp7TuMC4buy3FOuhnCd/BEYrvfXCfkhHlb6e6jlMR4qfUrcExaplQcRuUZhIonA4A1HHc1t3H4DxKGK1cZ+ExtFp0GaoR+Zzrx00Spt7F6jaaV7vYgbG1wTAiAZJ3E8uSH94oOTRdLtbIJu7uG4atIe08AR/iZ+atweJJqvdPcpnKfQfFZjKsAnhI+uhROEBbTJ3vM84Gg+aXJbQ4N5fQPpN/CceLg30zH5eaCe261sdRyU6VPeG5neL9yz2UsziUqM8mzTKnsRobEw35iQOB9EdhaGbE1mg2LHNHMlk6/4+itwFAe7jS26OO6RY21WfsKvNfNIA9+G7+7/L+ZWeMrzlIfXhq0VHv9jU+0ao11XD1rH3lFhdz0Ovg/0XH0m+Y+Onmus9p6OfB4UyLMDPj87Llh3jNpv1OvrK0NmLRl8NiVbunwnyM/JCnFNAFx6onEDsu5NI9FhSihHWQVaTg8jQfj2kRGv0IVDagVDSptjyKcopGSUnJ3ZeSnlVKUqAk2u0VrHqlrVNqoho4NwzW5eiZQ2f3vJJLltO4wLhu7Lsb3h9ckK8aIvHOv0+fqg8y3U91HJ4jxM+ontVYNkiVPBUs9RjP1OA8zf0UbtmYkruyNLY2zh/OqGGgEtB/MQLRylZ+IqEkl2pMnqtrbLg0hvIw39DZhvU3PksSpG8rLBuT1maqkdW0EVEqltXdvGqsqVAELUqCQeh3I0rim7Ce6THF3pouiosBewRYETwgXPoFzLndoHnPqunpWa49Op/1KVV2IbR2kMViC95cdTdKgUPKvoggcPr4rPJWVjbF3eYfUx5psGsAEuEa65RO45oGu8qrBYctpcwMzo1LswcPLTohKlU1Xtb+Vl3cC8bulupWnTa6YAPaadBII3yd0JW5Zdxn+zWfpay+xpbZafu2UiMlSr0glwHkVyFWRHJzm+F8w8NT5Ld2ntl9am8OYGwG1rS7MHw25PKZPFZOLaA+szg/M23MiPJ4PRPasjz9H9URaJb4j4yueGq3cPUv1lZGIZFRw4OPxR0nm0HpKyTIJ6b4PRM9RJTzGXkqWZVT9QpISF4dKk1yoa5WNVAmhs49pJR2YO0kgltO5wLhu4Rju8gi9GY+JWe7Vbae6jlMR4mfUYvRuwv59M7mnMTwAmUA7VHbHBl7QJc5oaOrroaj+FmWkrzRfiO25zr9okjebmwH7KGI2YR3zl0kCHOHJxFmHlqtTEP9y4Um9+Ic/TLa7W/M75Qja2UyNxnrG9YlN+hunBXswCvgmASGg+ZN9+usLJqUYggyPrVboEW3WWbjG3PApkJZ2E1aeV0ANaSQBquqqUy1rWk3A7X9xFwsn2doTUdUIn3YkcMxs2Z8+i2HgQBM8TuJN7JdafxW5B0IWjrcwRtKUSXvP4VK7nXBi7RvJ9OqRqZWCNTIi/aO63DSSVfgMOWAvBl0guPjPpuSJyyuzVFZ2XfoVYagGNAHr81qYAmSS4gDlmmx3DXQDqqX08wzDf3hwP7H5q+i6GmLOBv4LPN6yNNNauQTgcEKtDIB+L93x1EjXtUTSxNMDnlqH1XJY3EzWDibODCerQ09d67f2KaHbTpTJZLieBJaKJd1BA6LgseyCBOgLfJzh8lqi9Y8pLw5yjyZMmARvBWViLvd/cVqVnFxkmZa3yAiPRZmLs93iT5ptMvSNhXKgRdSAVjaJyl24anxT72Mlhk8qOayZUUWBTCgFKVRRobKPaSUdld/wAkkDO4wPhu4Tj+8gXI3aA7SBetsN1HKYjxM+pA3WpgqYYyB33QXH9O8NHE7yVk5oKOwtcRyn66pVXYJotJm5j2iqPe8QGu5OGkHj+yz/H/AKtPD5cjqdoLcwPEtNutyggO0OCwxdlY3VFrNSAc0Ez9dFViaII5rRr4cTP5dTyA1Pkthns8GgOrj3cw73TRL6dNwBZUqEzJdmAa0ambiCi1/UTNqKtI4/A4zJLHWaTM8DEX5LWZimtEkA6QJ1M2iNbrVpbEw7g57zVDQ2Q0ZGFwP53GHZWxEAazOgv0/sd9nmGxIzVKLqYBzFoeXHujKwPLQWn8xPCNJlBVqQSvIXTqSTtE4WjSJdJEvO4SSAdzQLrRrYKvRAc6jWYOLqb2jqSIhexUtm0aIazDe5wlY/yy6mHNJFsrye0485lcB7de0W1qTjRxjmGm7dTaW06g1EOF92/gsUK3jfv7Y2KTjsOUo7XZmyvAbuMaHnHzR1el7kZ2y6m8a6kEXF1i4mvSe2DTcHRYh4seOkkcksDtp9FuRwz0jqN48OPgnSp5Xj9hkK1t77nS7A24KGIp1nnMGsd3NZMOaByLm5eUzuXEYl0u8LcfrVadfF0y0ik6C6LGZaP38FiOpw4t4WTqMbIzV7azks7hFN3Zb4fMoXHt7QPEA9dPkr6IsPA/Eyq8QJjyTo7wmpufYpo0C4wBJ18IutDD0RZp00PXVPgWhviQlm+vBDOV3YqEUszMqUoJAvcjysohXYxkOPPtDrdVAhOTujM9ogVMFRhSBUBD9k9/ySTbIPb6pIGdxgfDd2FY/vIBxRu0j2kCYstsN1HKYjxM+pXUT4WvkdJGZhs4fMcCNyi5QJso0nkY07Zo3C8wwtMtvB47/wBvJO6sczeZAjxMWQmzassy/pdI8HC/qAp4vEikQTd4uG8OBd+yxuOdjbGeVzbZTLqjWtaXQQXAAEmDoAbGNb24qWN2vVqHtvc/KD3rwAHEeFnOtzKxdn7bqhpiJIJJi8aEmNOHNFsx5o+4quAcS6pULSOyS4e7aHDhDBI4IVT1cjPUm5yudFtGmKFama595Vrlr+72WNdGeo4HvFlw1uhLeAhexYLaeAoU4p12taR+tsmdSSbkk3J3r5w21tQ1Xue95qVXGSQIDT+kbmgDRo0QL2A6gnxk/FJqUNdLP8f9QdLZn+/g9W9udu+/qGiH5qEj3dRoykOi4JG+RY8lymI9ocRWY3CYl/vBSJ905wANx3HnUyAIPFc5Qxz2NLWu7LtQbjxHBQ94Tckk8d9kuGjqCsate7Vgl9OCQZQ9c2Kk7EufBcBN8xnU+G4quo6yclzI2miNKlnIAi8b4A4kncE1TDZXEcDEgyDvBB3yEqROjZkxEa8U73XMzO+dUd3cTZWBcM7tO5GfkfkrnG4HiqWNiqRvM+oJHyRmABNRoa0ucbNaNSToinkLi7qzJU1F5uurwfsa04f3tasymSXNaCHuaXNGYgubbQ6hY79h5mtdTqBxP5HD3bhFiO1Ya74SyeJHYjHxg7IdGkg+cj5oSAj2AFrmk9OBB5LPcE2PIVNeopTtKrJUmlGLNLZHe8kk2yD2+qSBnb4Hw3dlu1e8ghu8UftM9rqs927xW2G6jlsQ4mfUYi6gQpyq3FUzCXYTFmm6fq1wfNKnTMl7xmcbgG8nieKWFoyZOjbn5DxK0dn4fM4vd3W35TuHRInJRux9OLlZEalNwApg/i1Bmef0NEmOQVmMxjn02ZWNaGtIDycziGkuiO625NwJ0up0G9irVdq9pI5N0aOp+CBqVfw2idxH/wBgn0y+SSm/yOnGLzfLL9+omUwGVBqQKfnnk/FF4zDhrG8SR8JKopNBB/qeweV/2Rm2T2R4pcn8SX1/odGK1G+S/tmc4KwU4APNUMbJjiiamkIp8gIcygvguHB3+wnrFLFU8rxOlRjXDxEt+RVYrOpuDhrHoeBGiiV9hTe1MfB1iHAjdJ33tEHzHmrHPJmYucxjjy5IcmXHxE+Jlx9QESxSS9QU3awNWZDg8biJ8ERs7GOoVKdVhyupuDgbHQ2MG2ikBJPCB8Sg8sWO4kelvRRO4Mkj232P9mHbTb94rYgQ1xYaTGhgYIkFjWw1smDpdYXtj7BYmg8tFOpWae5UpsLhGsPy3a6J1twUfsk9uKODbWFYnM/3LKbQ0n3jszwL6N7wEkjVdttrDVK7f/0Yt7alUkDDsfkpgXhtrvPjrfwSqk4wV3tM0acta3oeDVcGxgkuEmewCCfE8As+o6SvQ/ar2a9w4giWjiCDJsQCLA26rla2ymOcG3Y51mzoTExMa2Ig3RU66krhyptGFlUm6wrauFglpkEG4Kj7kTAcFoumLasG7I7/AJJKeyacO6hJCzt8D4buWbU7yByrR2ie0s940W2G6jlcR4mfUrKi5TcmIUZhCmuBa1rTP6t0u4dAtCu+GCm2Zd2fEnvHyWY1nZJ3nTpdEYeoe8TOUQ3xdYLNOJphK2XP+A7Eu/BqEaZmsH9rf+LIOoHAT5n9gtCq78Et/qb80HTb23colKhkn+8htR3a6CzvIGUCBu5pquNnsvbkvq2/mCb+KvoiARvBUK1MOspdFK6QN96a3uyXeEAdN6kNqA99nVtj1BlV/d4HOfRO1gm4RNRBU53shsVizWyNgAN7I43MmTvUtoumoWi0Brfl80qLJrNA0zCPimqn8Zx4OJ8rocrq3IvOzb5/wNPbqRpmt0P7K9tQfmlsidJHjZBUZ7XQ+v8AtE1ndzwgqNegKlfP92kvvLQT2iZ4Ax6wmc4OIgiXCOou35jqoOoiOoHQz8wo5Ddv5hpxDm7vJVZehd29pLD1oM+e76IXfYr2gdj8IG+8DMRQhwJIGcaSDxm8HiRwXntOpJnjr4q2nXLCHD8pm+huJaeIPBLnT1n9S9bI7XCe3riHUMZ+JcNl7Ye2LZS5vebwm43LG26QC5sEtiRcyImL7yLQsPbu0BXrGo1uUHdw5Dlu6I/beIz0qTv1NAPQX+CkaSi01lcS53TRnV8Z7zKXkkgRcC/idSo52cPRUkpgtGqhLZp7JLc9uSShsjv9UkLO4wPhu4ZtHvIByP2iO0glthuo5TEeJn1K3BM1smOKk4KzCt1dOipuxjSuWVRY8AAB80Rh2hoA5F3WLIbWBxN0a6IPjAWafI0Q23KK/cHMj0lQosu7n/xW4wRkHh6qFId3+oGfVL9BnzDOsQeNj0/0liLFPUbIP1cKDbt5i6r6kbK6ugVbQp1ToosF0XoLTzHwB/GnhJ8hCFJs48T8UTQs93gfVVNZ2DyI+KnrfoXf4bdSqjr0Pwn5InEtsw8kNTdBB+o0KPqtmn4D4WUm7NAwzTLsJQzteOMel0Lj2XDhvAP+QsfgEVsh3y+anj6EgxqO0Pms+tadjTa9Mxndkgjf9EIiozMAJ3jwvvSNOWkcLj5hQw7reFui0X9TKwp7aNNrYk1AZcSAWEfpHMH8wsg6tcu1M3J6lQrWP1omBVpCmxk7QnB+vmnBRAhuyD2+qSfZI7fVJAzuMD4buHYylLtEIcKeC24ShMVWysKr4JGtUdRy2mE7CO4K4YYhoELXhKFHUuKWAQXzsysPQOaSNFfUpm3Uo6EoS3K+YawOC+Yz8WzM4Qq/cHK2Bdq1MqUKvQJ4JFu+sZXujdUjDkHRbeVLKFLleRx9zMKphidycYU2kLcLUsqlyvIoe5mEMM6TbcoMwrshEbwugypZQpcnkUfezmXYN3BGUqJyGRuK2so4JZQo3ckcCivmZk7LpETI4I59K48iiMqUJUoXdxscHjFW1jFdhiHacQhTg3B2i6QtSyjgmLIVLAoP5mc7iMISBa6pbg3cF1GUcEso4Ik7AvAIP52cz9zdwTfc3cF0+QcAlkHAKawP+Pw97MPZlIteJCS3Mo4JKmz2dC0T/wAtPw07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4692" name="AutoShape 4" descr="data:image/jpeg;base64,/9j/4AAQSkZJRgABAQAAAQABAAD/2wCEAAkGBhQSERUUExQWFBQWFxgWFxgYFxQVFxUYFhcYFRYXFRcXHCYeFxojGRQVHy8gJCcpLCwsFR4xNTAqNSYrLCkBCQoKDgwOGg8PGikkHyQqLCwuLCwpKSwsLCwsLCwsLCwsLCwsLCkpLCwpLCwsKSwsLCwsLCwpLCwpLCwsLCwsLP/AABEIAPoAyAMBIgACEQEDEQH/xAAcAAABBQEBAQAAAAAAAAAAAAAEAAECAwUGBwj/xAA7EAABAwIDBQUFBgcBAQEAAAABAAIRAyEEEjEFQVFhgSIycZGhBhOxwfAHFCNCUtEVM2JyguHxsqIk/8QAGgEAAgMBAQAAAAAAAAAAAAAAAgMAAQQGBf/EADIRAAIBAgIIBAYCAwEAAAAAAAABAgMRBSEEEjEyNFFxgRMVQVIiQmGRofCxwRYz4RT/2gAMAwEAAhEDEQA/APOcTiS0qj7+VPHaoWFsp04uKbR6um6bXp15xjN2uX/f3Jffyhikj8KHIyeY6T72FDHlI48oURCRVeFDkV5jpPvYT/EDzSG0Cg4SCrw4ci/MdJ97C/4iU42iUKClmU8OHInmOk+9hX8RKb+In6KHcQq843qvDhyJ5jpPvYZ/ESnG0CgyrGtU8OPInmOk+9hX34pvvx5odMQq8OPInmOk+9hBx5SGPKGhRi6nhx5E8x0n3sOxGNIcQNxhUjaRUdo/zX+I+AVDQp4ceRXmOk+9hJ2kU38Sd9FD5QmLQp4ceRPMdJ97CTtNycbRchC1OFXhx5F+Y6T72aWFxBcbpKnZxunWSqkpZHX4NVnV0fWm7u5PHaoWUXjBdDli9CluI5DEeJn1KynCchRRmAaExF06YqiDQlCUJISx8lvq6UJblZhqWZwGiq5CeFwOeZOWJ3STG4eKJxGyIaCBoYOnSN+iMweBGbJ3mkiCO9fhPitVuRrTTdRL6psHNeS4f2MHxPNIlVsw1EyNk7PpS5tQFxI7JDsuWdCbX3qX3cloEg5SexoR529UdgMMxjXCuHMeYIIBkEExM7iHegTOwtOIpVS9xe0QG3IcYIbJu7fHIpbnmFYxcdhIuBCBlbWMLgSzUidRETuI8Fj1dSnQbazAkiKjKdMUdwQnaH81x45f/IQzUdtlkVj4M/8AIQStgiSyqUKdHXTzVXLKITQiKzL6z0VTmqrkCNnd5JS2ewhySyVt47rAuF7sIxJuhnmURijdUOK30txHJ4jxM+pW4KLlc4yqijMJXCYp5TFCQQCYlPKgShbLJsOqfDBxdaSQCfLVUl0K3Z9T8QXyzYngDqfJA3kWjqKlL3IzsOZhjIdDJ3EciCF7j7Bex9LD4dlRzWvr1Gh76hAJvfK2dAJXgdWqC6ATlLmtAMaBwva3/V63sj7QX03sw4FF4ptOem0VffANMHK4nI46W4lYqjs8xyV1kei43ZdKs0tqU2PaREOaDb5Lwf2v9n2YTF1KTADTcOzmAcRNyASNV6H7We0eLOIfRw+dlOlTa55Y0OqPLwXRLrU4aCANSd+gXmu2MQ+sXVXCq3shx964OdfSf0mNWoNbPIKMeZnVcKwsLnOytBgC+Z0zcbgRF77wucx9MA7jBLSeMaLWqhzoYDZpLgLXmLN6bli4mkTmcO6DHPRaaYqRRmScmiyTinNiw7aI7YIvLWH0hUgDgiMe2Hgf0NjylCOKFsonnG8BO2oRwUcspOHRS5CypeJieN/JVOKTyogqXIE4A9pJPgj2vJJZqu8d1gXDdyeN1Q7ndUTjDdCuBBIO6y3UtxHKYjxM+oxdooFym5ygUbMAxKi5ycqLkNyCUSUxTnzQlkHKeHdleDAN9DodxBTOKnQ7wQMI2atYZSGtAILXE2OWDIDY3QvpfBNpOpMrBjZe2nLoAJzZe8eF18x06fZJkSTBF7WkHmDfyXu3sP7RGps2m1gY+qG5MtR2VkDsnMYNo3RdefXdmh8VdGrgcdh3Y3EUTkdUce0JaSA1oIlvDXwIXIfaxWbTY2kxjWjWRYmBboL2RuxnPwzs7MNh6AMl720qhLhMkMeXXk9AAJlcd9oXtA3E1ewbNB8fArNFRk01zuP1dX7czjKp7Ac0md55m1jyHxQ20KdpAAaABDdBx6oujimmGw05RIkmOo4qGNxPZLbwTMRA4/tZeim0zIzGlIlIpk64o2MbTzNY6b5AI8N/johX0By+asxlQtyc6bHekfJRc05ZO6FTKB2ndM+CiXqNWycNVFlgaoK1xgfFVA6KEC8H3klLApLPU2nc4Fw3dixfeQr9UVjDdUft5L0KW4jlMR4mfUqc5MDZScFWrMI5KYhIpZUJCJaolTKpcULLHlGYXD2JtMab7qmjRAF7aLSFDJcuDbjjmjgBvSpSDirkqbMozGBpvAtyC2vZCtiHPihd13tYHQ55bGcU2mzyAZLDqJi65jF4ppgNaAGzc3c7x4DkFu+w3tC/CYim4OaKb3Q9r+7bfIHZOkOHWyVKCkviCu47p0PtB9oVfEMNFwFJoABaGvaQRYkgiZKwsNsetVEhjmUgCczwRmgE9kG7pPRex7crtxrxhpqUXlrHumnTfDDUyE0X3h02JBtIkLh/abDvwuVrReXNc5xJDCwntxr2gJhDGkogePrbDz0VAAJ3/wDyBxVFXEAgyJO7lxKtrYcAwbm8jQAnQeExfmEJVdrHgeUcESCeYO+pKipBNIThYZinz7okGPdNHjBcLKupiJSxTpFMjT3YHkTKplUyhnOU21FCFIKiE8ykD4KICmwqFBWFPaTKWEZf90lnntO6wLhu7Gxg7QQjtUfihdBuC9CnuI5TEeJn1K3FRCseNFBWzCNKTnpSokISESUTgdnOqHsgwO87c0fM8lQykXEACXOIAHEmwXUY1ow9IUmxI754uOp+uCz1amrktrNFGmpXb2Izqrms7kE73OvPDKB3UHVgky253gn4FWZ5BVLDuQRDlbYDFWUnbibazrB3GN/gpOZMiByUabdPr1RtgWsztPYX2tqYfEUWvJLAXMBLi4NbUgdknRuZrDG6F3/2jU2voVqoEw0PI3R2mH1An+5eSYEdkEmA4kRrecs8rr07Zm0RicAXPMzSqUXg7nAfMAOnmgVRWaF1qOo1Jep4/XriRGjQOpHHxshmGTzP/U+KEGOFj4hKgLi6jyVzRHbZBLQxxhzTPFlj1bo5C4qhki4c091wsDxsdDxClVN7HrvV2bM1wdv3/wBQ0d47jxBQptdC5xjJfUD95YCAUvfnTKBzv6qwU4udQYj4qqE0yDiryHkpe9PLyVZcnhQoIbiDbTyU21zuAnwQzBdWgwQQqKDsJVJMH4JJYJwJ56JJM9p3OBcN3ZbXF9EE/VGYwIJzbjovQp7iOTxHiZ9SD1FSc5V51GYiWVO5M0qLnIWQ0tjH3f4ur7hnBu7N48FHF1S51/8AqdvZa0fpHaM7zJVGa6yNXlc1p2iojAXjoVMUoE8HQR/ap4Zt8x0F/HgPOEYMN3W/ne5z/AZTHmULlYKMNYFxFHtujxHW4VFWnlcR9XRgMuB3QCelkBVd2p4lRXeQUrJ3CcM4B7d9/I8V6N7CMFTDmkdKzq1GOFVgFSmT4seR/gvOtntBOhLhBaBNz8OGq6v2P2maNdw/K2tTqu/pg+7c4f41r8ggutawFeL8O/1OL2tT/EdNjN/EWI81SGW+C6L2/wBn+6x1dsWLs4H93aPxcsGkLBE3kHSSlFMrdTMSpUzb0VlUdg+I+KeiN/D47lTeQVruwPiXaHfoefA/Loqw+ArMQIbPOD5IdpTYvIyVFaQ5KeUxKkNEQsebKTQoKxjVRQfgW38iko4I9rySSp7TuMC4buy3FOuhnCd/BEYrvfXCfkhHlb6e6jlMR4qfUrcExaplQcRuUZhIonA4A1HHc1t3H4DxKGK1cZ+ExtFp0GaoR+Zzrx00Spt7F6jaaV7vYgbG1wTAiAZJ3E8uSH94oOTRdLtbIJu7uG4atIe08AR/iZ+atweJJqvdPcpnKfQfFZjKsAnhI+uhROEBbTJ3vM84Gg+aXJbQ4N5fQPpN/CceLg30zH5eaCe261sdRyU6VPeG5neL9yz2UsziUqM8mzTKnsRobEw35iQOB9EdhaGbE1mg2LHNHMlk6/4+itwFAe7jS26OO6RY21WfsKvNfNIA9+G7+7/L+ZWeMrzlIfXhq0VHv9jU+0ao11XD1rH3lFhdz0Ovg/0XH0m+Y+Onmus9p6OfB4UyLMDPj87Llh3jNpv1OvrK0NmLRl8NiVbunwnyM/JCnFNAFx6onEDsu5NI9FhSihHWQVaTg8jQfj2kRGv0IVDagVDSptjyKcopGSUnJ3ZeSnlVKUqAk2u0VrHqlrVNqoho4NwzW5eiZQ2f3vJJLltO4wLhu7Lsb3h9ckK8aIvHOv0+fqg8y3U91HJ4jxM+ontVYNkiVPBUs9RjP1OA8zf0UbtmYkruyNLY2zh/OqGGgEtB/MQLRylZ+IqEkl2pMnqtrbLg0hvIw39DZhvU3PksSpG8rLBuT1maqkdW0EVEqltXdvGqsqVAELUqCQeh3I0rim7Ce6THF3pouiosBewRYETwgXPoFzLndoHnPqunpWa49Op/1KVV2IbR2kMViC95cdTdKgUPKvoggcPr4rPJWVjbF3eYfUx5psGsAEuEa65RO45oGu8qrBYctpcwMzo1LswcPLTohKlU1Xtb+Vl3cC8bulupWnTa6YAPaadBII3yd0JW5Zdxn+zWfpay+xpbZafu2UiMlSr0glwHkVyFWRHJzm+F8w8NT5Ld2ntl9am8OYGwG1rS7MHw25PKZPFZOLaA+szg/M23MiPJ4PRPasjz9H9URaJb4j4yueGq3cPUv1lZGIZFRw4OPxR0nm0HpKyTIJ6b4PRM9RJTzGXkqWZVT9QpISF4dKk1yoa5WNVAmhs49pJR2YO0kgltO5wLhu4Rju8gi9GY+JWe7Vbae6jlMR4mfUYvRuwv59M7mnMTwAmUA7VHbHBl7QJc5oaOrroaj+FmWkrzRfiO25zr9okjebmwH7KGI2YR3zl0kCHOHJxFmHlqtTEP9y4Um9+Ic/TLa7W/M75Qja2UyNxnrG9YlN+hunBXswCvgmASGg+ZN9+usLJqUYggyPrVboEW3WWbjG3PApkJZ2E1aeV0ANaSQBquqqUy1rWk3A7X9xFwsn2doTUdUIn3YkcMxs2Z8+i2HgQBM8TuJN7JdafxW5B0IWjrcwRtKUSXvP4VK7nXBi7RvJ9OqRqZWCNTIi/aO63DSSVfgMOWAvBl0guPjPpuSJyyuzVFZ2XfoVYagGNAHr81qYAmSS4gDlmmx3DXQDqqX08wzDf3hwP7H5q+i6GmLOBv4LPN6yNNNauQTgcEKtDIB+L93x1EjXtUTSxNMDnlqH1XJY3EzWDibODCerQ09d67f2KaHbTpTJZLieBJaKJd1BA6LgseyCBOgLfJzh8lqi9Y8pLw5yjyZMmARvBWViLvd/cVqVnFxkmZa3yAiPRZmLs93iT5ptMvSNhXKgRdSAVjaJyl24anxT72Mlhk8qOayZUUWBTCgFKVRRobKPaSUdld/wAkkDO4wPhu4Tj+8gXI3aA7SBetsN1HKYjxM+pA3WpgqYYyB33QXH9O8NHE7yVk5oKOwtcRyn66pVXYJotJm5j2iqPe8QGu5OGkHj+yz/H/AKtPD5cjqdoLcwPEtNutyggO0OCwxdlY3VFrNSAc0Ez9dFViaII5rRr4cTP5dTyA1Pkthns8GgOrj3cw73TRL6dNwBZUqEzJdmAa0ambiCi1/UTNqKtI4/A4zJLHWaTM8DEX5LWZimtEkA6QJ1M2iNbrVpbEw7g57zVDQ2Q0ZGFwP53GHZWxEAazOgv0/sd9nmGxIzVKLqYBzFoeXHujKwPLQWn8xPCNJlBVqQSvIXTqSTtE4WjSJdJEvO4SSAdzQLrRrYKvRAc6jWYOLqb2jqSIhexUtm0aIazDe5wlY/yy6mHNJFsrye0485lcB7de0W1qTjRxjmGm7dTaW06g1EOF92/gsUK3jfv7Y2KTjsOUo7XZmyvAbuMaHnHzR1el7kZ2y6m8a6kEXF1i4mvSe2DTcHRYh4seOkkcksDtp9FuRwz0jqN48OPgnSp5Xj9hkK1t77nS7A24KGIp1nnMGsd3NZMOaByLm5eUzuXEYl0u8LcfrVadfF0y0ik6C6LGZaP38FiOpw4t4WTqMbIzV7azks7hFN3Zb4fMoXHt7QPEA9dPkr6IsPA/Eyq8QJjyTo7wmpufYpo0C4wBJ18IutDD0RZp00PXVPgWhviQlm+vBDOV3YqEUszMqUoJAvcjysohXYxkOPPtDrdVAhOTujM9ogVMFRhSBUBD9k9/ySTbIPb6pIGdxgfDd2FY/vIBxRu0j2kCYstsN1HKYjxM+pXUT4WvkdJGZhs4fMcCNyi5QJso0nkY07Zo3C8wwtMtvB47/wBvJO6sczeZAjxMWQmzassy/pdI8HC/qAp4vEikQTd4uG8OBd+yxuOdjbGeVzbZTLqjWtaXQQXAAEmDoAbGNb24qWN2vVqHtvc/KD3rwAHEeFnOtzKxdn7bqhpiJIJJi8aEmNOHNFsx5o+4quAcS6pULSOyS4e7aHDhDBI4IVT1cjPUm5yudFtGmKFama595Vrlr+72WNdGeo4HvFlw1uhLeAhexYLaeAoU4p12taR+tsmdSSbkk3J3r5w21tQ1Xue95qVXGSQIDT+kbmgDRo0QL2A6gnxk/FJqUNdLP8f9QdLZn+/g9W9udu+/qGiH5qEj3dRoykOi4JG+RY8lymI9ocRWY3CYl/vBSJ905wANx3HnUyAIPFc5Qxz2NLWu7LtQbjxHBQ94Tckk8d9kuGjqCsate7Vgl9OCQZQ9c2Kk7EufBcBN8xnU+G4quo6yclzI2miNKlnIAi8b4A4kncE1TDZXEcDEgyDvBB3yEqROjZkxEa8U73XMzO+dUd3cTZWBcM7tO5GfkfkrnG4HiqWNiqRvM+oJHyRmABNRoa0ucbNaNSToinkLi7qzJU1F5uurwfsa04f3tasymSXNaCHuaXNGYgubbQ6hY79h5mtdTqBxP5HD3bhFiO1Ya74SyeJHYjHxg7IdGkg+cj5oSAj2AFrmk9OBB5LPcE2PIVNeopTtKrJUmlGLNLZHe8kk2yD2+qSBnb4Hw3dlu1e8ghu8UftM9rqs927xW2G6jlsQ4mfUYi6gQpyq3FUzCXYTFmm6fq1wfNKnTMl7xmcbgG8nieKWFoyZOjbn5DxK0dn4fM4vd3W35TuHRInJRux9OLlZEalNwApg/i1Bmef0NEmOQVmMxjn02ZWNaGtIDycziGkuiO625NwJ0up0G9irVdq9pI5N0aOp+CBqVfw2idxH/wBgn0y+SSm/yOnGLzfLL9+omUwGVBqQKfnnk/FF4zDhrG8SR8JKopNBB/qeweV/2Rm2T2R4pcn8SX1/odGK1G+S/tmc4KwU4APNUMbJjiiamkIp8gIcygvguHB3+wnrFLFU8rxOlRjXDxEt+RVYrOpuDhrHoeBGiiV9hTe1MfB1iHAjdJ33tEHzHmrHPJmYucxjjy5IcmXHxE+Jlx9QESxSS9QU3awNWZDg8biJ8ERs7GOoVKdVhyupuDgbHQ2MG2ikBJPCB8Sg8sWO4kelvRRO4Mkj232P9mHbTb94rYgQ1xYaTGhgYIkFjWw1smDpdYXtj7BYmg8tFOpWae5UpsLhGsPy3a6J1twUfsk9uKODbWFYnM/3LKbQ0n3jszwL6N7wEkjVdttrDVK7f/0Yt7alUkDDsfkpgXhtrvPjrfwSqk4wV3tM0acta3oeDVcGxgkuEmewCCfE8As+o6SvQ/ar2a9w4giWjiCDJsQCLA26rla2ymOcG3Y51mzoTExMa2Ig3RU66krhyptGFlUm6wrauFglpkEG4Kj7kTAcFoumLasG7I7/AJJKeyacO6hJCzt8D4buWbU7yByrR2ie0s940W2G6jlcR4mfUrKi5TcmIUZhCmuBa1rTP6t0u4dAtCu+GCm2Zd2fEnvHyWY1nZJ3nTpdEYeoe8TOUQ3xdYLNOJphK2XP+A7Eu/BqEaZmsH9rf+LIOoHAT5n9gtCq78Et/qb80HTb23colKhkn+8htR3a6CzvIGUCBu5pquNnsvbkvq2/mCb+KvoiARvBUK1MOspdFK6QN96a3uyXeEAdN6kNqA99nVtj1BlV/d4HOfRO1gm4RNRBU53shsVizWyNgAN7I43MmTvUtoumoWi0Brfl80qLJrNA0zCPimqn8Zx4OJ8rocrq3IvOzb5/wNPbqRpmt0P7K9tQfmlsidJHjZBUZ7XQ+v8AtE1ndzwgqNegKlfP92kvvLQT2iZ4Ax6wmc4OIgiXCOou35jqoOoiOoHQz8wo5Ddv5hpxDm7vJVZehd29pLD1oM+e76IXfYr2gdj8IG+8DMRQhwJIGcaSDxm8HiRwXntOpJnjr4q2nXLCHD8pm+huJaeIPBLnT1n9S9bI7XCe3riHUMZ+JcNl7Ye2LZS5vebwm43LG26QC5sEtiRcyImL7yLQsPbu0BXrGo1uUHdw5Dlu6I/beIz0qTv1NAPQX+CkaSi01lcS53TRnV8Z7zKXkkgRcC/idSo52cPRUkpgtGqhLZp7JLc9uSShsjv9UkLO4wPhu4ZtHvIByP2iO0glthuo5TEeJn1K3BM1smOKk4KzCt1dOipuxjSuWVRY8AAB80Rh2hoA5F3WLIbWBxN0a6IPjAWafI0Q23KK/cHMj0lQosu7n/xW4wRkHh6qFId3+oGfVL9BnzDOsQeNj0/0liLFPUbIP1cKDbt5i6r6kbK6ugVbQp1ToosF0XoLTzHwB/GnhJ8hCFJs48T8UTQs93gfVVNZ2DyI+KnrfoXf4bdSqjr0Pwn5InEtsw8kNTdBB+o0KPqtmn4D4WUm7NAwzTLsJQzteOMel0Lj2XDhvAP+QsfgEVsh3y+anj6EgxqO0Pms+tadjTa9Mxndkgjf9EIiozMAJ3jwvvSNOWkcLj5hQw7reFui0X9TKwp7aNNrYk1AZcSAWEfpHMH8wsg6tcu1M3J6lQrWP1omBVpCmxk7QnB+vmnBRAhuyD2+qSfZI7fVJAzuMD4buHYylLtEIcKeC24ShMVWysKr4JGtUdRy2mE7CO4K4YYhoELXhKFHUuKWAQXzsysPQOaSNFfUpm3Uo6EoS3K+YawOC+Yz8WzM4Qq/cHK2Bdq1MqUKvQJ4JFu+sZXujdUjDkHRbeVLKFLleRx9zMKphidycYU2kLcLUsqlyvIoe5mEMM6TbcoMwrshEbwugypZQpcnkUfezmXYN3BGUqJyGRuK2so4JZQo3ckcCivmZk7LpETI4I59K48iiMqUJUoXdxscHjFW1jFdhiHacQhTg3B2i6QtSyjgmLIVLAoP5mc7iMISBa6pbg3cF1GUcEso4Ik7AvAIP52cz9zdwTfc3cF0+QcAlkHAKawP+Pw97MPZlIteJCS3Mo4JKmz2dC0T/wAtPw07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Pair- Share</a:t>
            </a:r>
            <a:endParaRPr lang="en-US" dirty="0"/>
          </a:p>
        </p:txBody>
      </p:sp>
      <p:sp>
        <p:nvSpPr>
          <p:cNvPr id="3" name="Content Placeholder 2"/>
          <p:cNvSpPr>
            <a:spLocks noGrp="1"/>
          </p:cNvSpPr>
          <p:nvPr>
            <p:ph idx="1"/>
          </p:nvPr>
        </p:nvSpPr>
        <p:spPr>
          <a:xfrm>
            <a:off x="0" y="1447800"/>
            <a:ext cx="9144000" cy="4526280"/>
          </a:xfrm>
        </p:spPr>
        <p:txBody>
          <a:bodyPr>
            <a:normAutofit fontScale="92500" lnSpcReduction="10000"/>
          </a:bodyPr>
          <a:lstStyle/>
          <a:p>
            <a:r>
              <a:rPr lang="en-US" dirty="0" smtClean="0"/>
              <a:t>Read the short article on Bacon’s Rebellion and complete the cause/ affect flow chart on the back.</a:t>
            </a:r>
          </a:p>
          <a:p>
            <a:r>
              <a:rPr lang="en-US" dirty="0" smtClean="0"/>
              <a:t>Then, In pairs write down answers to the following questions:</a:t>
            </a:r>
          </a:p>
          <a:p>
            <a:pPr lvl="1"/>
            <a:r>
              <a:rPr lang="en-US" sz="3600" dirty="0" smtClean="0"/>
              <a:t>Why would the House of Burgesses be so significant to the creation of the United States?</a:t>
            </a:r>
          </a:p>
          <a:p>
            <a:pPr lvl="1"/>
            <a:r>
              <a:rPr lang="en-US" sz="3600" dirty="0" smtClean="0"/>
              <a:t>Why is Bacon’s Rebellion significant to the creation of the United States?</a:t>
            </a:r>
            <a:endParaRPr lang="en-US" sz="3600" dirty="0"/>
          </a:p>
        </p:txBody>
      </p:sp>
    </p:spTree>
    <p:extLst>
      <p:ext uri="{BB962C8B-B14F-4D97-AF65-F5344CB8AC3E}">
        <p14:creationId xmlns:p14="http://schemas.microsoft.com/office/powerpoint/2010/main" val="1839750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Ticket Out the Door</a:t>
            </a:r>
            <a:endParaRPr lang="en-US" dirty="0"/>
          </a:p>
        </p:txBody>
      </p:sp>
      <p:sp>
        <p:nvSpPr>
          <p:cNvPr id="3" name="Content Placeholder 2"/>
          <p:cNvSpPr>
            <a:spLocks noGrp="1"/>
          </p:cNvSpPr>
          <p:nvPr>
            <p:ph idx="1"/>
          </p:nvPr>
        </p:nvSpPr>
        <p:spPr>
          <a:xfrm>
            <a:off x="0" y="1447800"/>
            <a:ext cx="9144000" cy="5410200"/>
          </a:xfrm>
        </p:spPr>
        <p:txBody>
          <a:bodyPr>
            <a:normAutofit fontScale="92500"/>
          </a:bodyPr>
          <a:lstStyle/>
          <a:p>
            <a:r>
              <a:rPr lang="en-US" dirty="0" smtClean="0"/>
              <a:t>Answer the following questions on a sheet of paper to turn in:</a:t>
            </a:r>
          </a:p>
          <a:p>
            <a:pPr lvl="1"/>
            <a:r>
              <a:rPr lang="en-US" sz="4000" dirty="0" smtClean="0"/>
              <a:t>Why did the Virginia Company come to America to colonize?</a:t>
            </a:r>
          </a:p>
          <a:p>
            <a:pPr lvl="1"/>
            <a:r>
              <a:rPr lang="en-US" sz="4000" dirty="0" smtClean="0"/>
              <a:t>Who helped the settlers survive? How?</a:t>
            </a:r>
          </a:p>
          <a:p>
            <a:pPr lvl="1"/>
            <a:r>
              <a:rPr lang="en-US" sz="4000" dirty="0" smtClean="0"/>
              <a:t>What is the most profitable cash crop?</a:t>
            </a:r>
            <a:endParaRPr lang="en-US" sz="4000" dirty="0"/>
          </a:p>
          <a:p>
            <a:pPr lvl="1"/>
            <a:endParaRPr lang="en-US" dirty="0" smtClean="0"/>
          </a:p>
          <a:p>
            <a:pPr marL="411480" lvl="1" indent="0">
              <a:buNone/>
            </a:pPr>
            <a:r>
              <a:rPr lang="en-US" dirty="0" smtClean="0"/>
              <a:t>DON’T FORGET TO BRING BACK  YOUR PARENT CONTACT SHEET BY FRIDAY!	</a:t>
            </a:r>
            <a:endParaRPr lang="en-US" dirty="0"/>
          </a:p>
        </p:txBody>
      </p:sp>
    </p:spTree>
    <p:extLst>
      <p:ext uri="{BB962C8B-B14F-4D97-AF65-F5344CB8AC3E}">
        <p14:creationId xmlns:p14="http://schemas.microsoft.com/office/powerpoint/2010/main" val="4155708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2209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FF0000"/>
                </a:solidFill>
              </a:rPr>
              <a:t>Cause</a:t>
            </a:r>
            <a:endParaRPr lang="en-US" sz="2400" dirty="0"/>
          </a:p>
        </p:txBody>
      </p:sp>
      <p:sp>
        <p:nvSpPr>
          <p:cNvPr id="7" name="Rectangle 6"/>
          <p:cNvSpPr/>
          <p:nvPr/>
        </p:nvSpPr>
        <p:spPr>
          <a:xfrm>
            <a:off x="0" y="3898074"/>
            <a:ext cx="9144000" cy="29599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FF0000"/>
                </a:solidFill>
              </a:rPr>
              <a:t>Effect</a:t>
            </a:r>
            <a:endParaRPr lang="en-US" sz="2400" dirty="0"/>
          </a:p>
        </p:txBody>
      </p:sp>
      <p:sp>
        <p:nvSpPr>
          <p:cNvPr id="5" name="Down Arrow 4"/>
          <p:cNvSpPr/>
          <p:nvPr/>
        </p:nvSpPr>
        <p:spPr>
          <a:xfrm>
            <a:off x="152400" y="2590800"/>
            <a:ext cx="10668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976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398"/>
          <a:stretch/>
        </p:blipFill>
        <p:spPr bwMode="auto">
          <a:xfrm>
            <a:off x="2438400" y="32592"/>
            <a:ext cx="5410200" cy="679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562600" y="2624447"/>
            <a:ext cx="609600" cy="3048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60725"/>
            <a:ext cx="798513"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431381"/>
            <a:ext cx="99060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33400"/>
            <a:ext cx="746742" cy="437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942" y="2624448"/>
            <a:ext cx="24385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048" y="3602038"/>
            <a:ext cx="850324" cy="51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621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dirty="0" smtClean="0"/>
              <a:t>What was the Virginia Company?</a:t>
            </a:r>
            <a:endParaRPr lang="en-US" dirty="0"/>
          </a:p>
        </p:txBody>
      </p:sp>
      <p:sp>
        <p:nvSpPr>
          <p:cNvPr id="3" name="Content Placeholder 2"/>
          <p:cNvSpPr>
            <a:spLocks noGrp="1"/>
          </p:cNvSpPr>
          <p:nvPr>
            <p:ph idx="1"/>
          </p:nvPr>
        </p:nvSpPr>
        <p:spPr>
          <a:xfrm>
            <a:off x="76200" y="990600"/>
            <a:ext cx="9067800" cy="5562600"/>
          </a:xfrm>
        </p:spPr>
        <p:txBody>
          <a:bodyPr>
            <a:normAutofit/>
          </a:bodyPr>
          <a:lstStyle/>
          <a:p>
            <a:r>
              <a:rPr lang="en-US" dirty="0" smtClean="0"/>
              <a:t>Formed with </a:t>
            </a:r>
            <a:r>
              <a:rPr lang="en-US" dirty="0"/>
              <a:t>charter from King James </a:t>
            </a:r>
            <a:r>
              <a:rPr lang="en-US" dirty="0" smtClean="0"/>
              <a:t>I (1606) </a:t>
            </a:r>
          </a:p>
          <a:p>
            <a:r>
              <a:rPr lang="en-US" dirty="0" smtClean="0"/>
              <a:t>Was </a:t>
            </a:r>
            <a:r>
              <a:rPr lang="en-US" dirty="0"/>
              <a:t>a joint stock corporation charged with the settlement of Virginia. </a:t>
            </a:r>
            <a:endParaRPr lang="en-US" dirty="0" smtClean="0"/>
          </a:p>
          <a:p>
            <a:r>
              <a:rPr lang="en-US" dirty="0" smtClean="0"/>
              <a:t>Had </a:t>
            </a:r>
            <a:r>
              <a:rPr lang="en-US" dirty="0"/>
              <a:t>the power to appoint the Council of Virginia, the Governor and other </a:t>
            </a:r>
            <a:r>
              <a:rPr lang="en-US" dirty="0" smtClean="0"/>
              <a:t>officials &amp; </a:t>
            </a:r>
            <a:r>
              <a:rPr lang="en-US" dirty="0"/>
              <a:t>the responsibility to provide settlers, supplies, and </a:t>
            </a:r>
            <a:r>
              <a:rPr lang="en-US" dirty="0" smtClean="0"/>
              <a:t>ships</a:t>
            </a:r>
            <a:r>
              <a:rPr lang="en-US" dirty="0"/>
              <a:t> </a:t>
            </a:r>
          </a:p>
        </p:txBody>
      </p:sp>
      <p:pic>
        <p:nvPicPr>
          <p:cNvPr id="99330" name="Picture 2" descr="Virginia Company Seal"/>
          <p:cNvPicPr>
            <a:picLocks noChangeAspect="1" noChangeArrowheads="1"/>
          </p:cNvPicPr>
          <p:nvPr/>
        </p:nvPicPr>
        <p:blipFill>
          <a:blip r:embed="rId3" cstate="print"/>
          <a:srcRect l="1253" t="3227" b="5093"/>
          <a:stretch>
            <a:fillRect/>
          </a:stretch>
        </p:blipFill>
        <p:spPr bwMode="auto">
          <a:xfrm>
            <a:off x="4157133" y="3962400"/>
            <a:ext cx="4986867" cy="2895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685800"/>
          </a:xfrm>
        </p:spPr>
        <p:txBody>
          <a:bodyPr>
            <a:normAutofit fontScale="90000"/>
          </a:bodyPr>
          <a:lstStyle/>
          <a:p>
            <a:r>
              <a:rPr lang="en-US" dirty="0" smtClean="0"/>
              <a:t>What about the Native Americans?</a:t>
            </a:r>
            <a:endParaRPr lang="en-US" dirty="0"/>
          </a:p>
        </p:txBody>
      </p:sp>
      <p:sp>
        <p:nvSpPr>
          <p:cNvPr id="3" name="Content Placeholder 2"/>
          <p:cNvSpPr>
            <a:spLocks noGrp="1"/>
          </p:cNvSpPr>
          <p:nvPr>
            <p:ph idx="1"/>
          </p:nvPr>
        </p:nvSpPr>
        <p:spPr>
          <a:xfrm>
            <a:off x="0" y="838200"/>
            <a:ext cx="6172200" cy="5334000"/>
          </a:xfrm>
        </p:spPr>
        <p:txBody>
          <a:bodyPr>
            <a:normAutofit fontScale="92500" lnSpcReduction="10000"/>
          </a:bodyPr>
          <a:lstStyle/>
          <a:p>
            <a:r>
              <a:rPr lang="en-US" dirty="0" smtClean="0"/>
              <a:t>Disease, famine, and continuing attacks of neighboring Algonquians took a tremendous toll on the population.</a:t>
            </a:r>
          </a:p>
          <a:p>
            <a:r>
              <a:rPr lang="en-US" dirty="0" smtClean="0"/>
              <a:t>There were times when the Powhatan Indian trade revived the colony with food in exchange for glass beads, copper, and iron tools.</a:t>
            </a:r>
          </a:p>
          <a:p>
            <a:r>
              <a:rPr lang="en-US" dirty="0" smtClean="0"/>
              <a:t>The Algonquians (1622) attacked the plantations killing over 300 of the settlers.</a:t>
            </a:r>
          </a:p>
          <a:p>
            <a:pPr>
              <a:buNone/>
            </a:pPr>
            <a:endParaRPr lang="en-US" dirty="0"/>
          </a:p>
        </p:txBody>
      </p:sp>
      <p:pic>
        <p:nvPicPr>
          <p:cNvPr id="102402" name="Picture 2" descr="powhatan - Google Search"/>
          <p:cNvPicPr>
            <a:picLocks noChangeAspect="1" noChangeArrowheads="1"/>
          </p:cNvPicPr>
          <p:nvPr/>
        </p:nvPicPr>
        <p:blipFill>
          <a:blip r:embed="rId3" cstate="print"/>
          <a:srcRect l="7059" t="1538" r="6337" b="6154"/>
          <a:stretch>
            <a:fillRect/>
          </a:stretch>
        </p:blipFill>
        <p:spPr bwMode="auto">
          <a:xfrm>
            <a:off x="6019800" y="914400"/>
            <a:ext cx="3124200" cy="4572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8229600" cy="889464"/>
          </a:xfrm>
        </p:spPr>
        <p:txBody>
          <a:bodyPr/>
          <a:lstStyle/>
          <a:p>
            <a:r>
              <a:rPr lang="en-US" dirty="0" smtClean="0"/>
              <a:t>Captain John Smith</a:t>
            </a:r>
            <a:endParaRPr lang="en-US" dirty="0"/>
          </a:p>
        </p:txBody>
      </p:sp>
      <p:sp>
        <p:nvSpPr>
          <p:cNvPr id="3" name="Content Placeholder 2"/>
          <p:cNvSpPr>
            <a:spLocks noGrp="1"/>
          </p:cNvSpPr>
          <p:nvPr>
            <p:ph idx="1"/>
          </p:nvPr>
        </p:nvSpPr>
        <p:spPr>
          <a:xfrm>
            <a:off x="152400" y="914400"/>
            <a:ext cx="5029200" cy="5258117"/>
          </a:xfrm>
        </p:spPr>
        <p:txBody>
          <a:bodyPr>
            <a:normAutofit lnSpcReduction="10000"/>
          </a:bodyPr>
          <a:lstStyle/>
          <a:p>
            <a:r>
              <a:rPr lang="en-US" dirty="0" smtClean="0"/>
              <a:t>It appears that eventual structured leadership of Captain John Smith kept the colony from dissolving. </a:t>
            </a:r>
          </a:p>
          <a:p>
            <a:r>
              <a:rPr lang="en-US" dirty="0" smtClean="0"/>
              <a:t>The "Starving Time" winter followed Smith's departure in 1609 during which only 60 of the original 214 settlers at Jamestown survived.</a:t>
            </a:r>
            <a:endParaRPr lang="en-US" dirty="0"/>
          </a:p>
        </p:txBody>
      </p:sp>
      <p:pic>
        <p:nvPicPr>
          <p:cNvPr id="101378" name="Picture 2" descr="Pocahontas and John Smith"/>
          <p:cNvPicPr>
            <a:picLocks noChangeAspect="1" noChangeArrowheads="1"/>
          </p:cNvPicPr>
          <p:nvPr/>
        </p:nvPicPr>
        <p:blipFill>
          <a:blip r:embed="rId3" cstate="print"/>
          <a:srcRect/>
          <a:stretch>
            <a:fillRect/>
          </a:stretch>
        </p:blipFill>
        <p:spPr bwMode="auto">
          <a:xfrm>
            <a:off x="5014512" y="1447800"/>
            <a:ext cx="3826468" cy="5410200"/>
          </a:xfrm>
          <a:prstGeom prst="rect">
            <a:avLst/>
          </a:prstGeom>
          <a:noFill/>
        </p:spPr>
      </p:pic>
      <p:sp>
        <p:nvSpPr>
          <p:cNvPr id="5" name="Oval Callout 4"/>
          <p:cNvSpPr/>
          <p:nvPr/>
        </p:nvSpPr>
        <p:spPr>
          <a:xfrm rot="614460">
            <a:off x="6853052" y="647700"/>
            <a:ext cx="2286000" cy="1600200"/>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dirty="0" smtClean="0">
                <a:solidFill>
                  <a:schemeClr val="bg1"/>
                </a:solidFill>
              </a:rPr>
              <a:t>If you don’t work, you don’t eat. </a:t>
            </a:r>
            <a:endParaRPr lang="en-US" sz="22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www.rootsweb.ancestry.com/~ncccha/images/tobacco/tobaccofieldcolor.jpg"/>
          <p:cNvPicPr>
            <a:picLocks noChangeAspect="1" noChangeArrowheads="1"/>
          </p:cNvPicPr>
          <p:nvPr/>
        </p:nvPicPr>
        <p:blipFill rotWithShape="1">
          <a:blip r:embed="rId3" cstate="print"/>
          <a:srcRect t="26753"/>
          <a:stretch/>
        </p:blipFill>
        <p:spPr bwMode="auto">
          <a:xfrm>
            <a:off x="14844" y="0"/>
            <a:ext cx="4572000" cy="2511631"/>
          </a:xfrm>
          <a:prstGeom prst="rect">
            <a:avLst/>
          </a:prstGeom>
          <a:noFill/>
        </p:spPr>
      </p:pic>
      <p:sp>
        <p:nvSpPr>
          <p:cNvPr id="2" name="Title 1"/>
          <p:cNvSpPr>
            <a:spLocks noGrp="1"/>
          </p:cNvSpPr>
          <p:nvPr>
            <p:ph type="title"/>
          </p:nvPr>
        </p:nvSpPr>
        <p:spPr>
          <a:xfrm>
            <a:off x="914400" y="0"/>
            <a:ext cx="8229600" cy="737064"/>
          </a:xfrm>
        </p:spPr>
        <p:txBody>
          <a:bodyPr>
            <a:normAutofit fontScale="90000"/>
          </a:bodyPr>
          <a:lstStyle/>
          <a:p>
            <a:r>
              <a:rPr lang="en-US" dirty="0" smtClean="0"/>
              <a:t>Tobacco</a:t>
            </a:r>
            <a:endParaRPr lang="en-US" dirty="0"/>
          </a:p>
        </p:txBody>
      </p:sp>
      <p:sp>
        <p:nvSpPr>
          <p:cNvPr id="3" name="Content Placeholder 2"/>
          <p:cNvSpPr>
            <a:spLocks noGrp="1"/>
          </p:cNvSpPr>
          <p:nvPr>
            <p:ph idx="1"/>
          </p:nvPr>
        </p:nvSpPr>
        <p:spPr>
          <a:xfrm>
            <a:off x="14844" y="1905000"/>
            <a:ext cx="9129156" cy="4953000"/>
          </a:xfrm>
        </p:spPr>
        <p:txBody>
          <a:bodyPr>
            <a:normAutofit fontScale="85000" lnSpcReduction="20000"/>
          </a:bodyPr>
          <a:lstStyle/>
          <a:p>
            <a:r>
              <a:rPr lang="en-US" dirty="0" smtClean="0"/>
              <a:t>No gold had been found in Virginia. Attempts at producing glass, pitch &amp; tar had been barely profitable could be made more cheaply in Europe.</a:t>
            </a:r>
          </a:p>
          <a:p>
            <a:r>
              <a:rPr lang="en-US" dirty="0" smtClean="0"/>
              <a:t>John Rolfe succeeded by growing a sweet variety of tobacco which was all the rage in England. </a:t>
            </a:r>
          </a:p>
          <a:p>
            <a:r>
              <a:rPr lang="en-US" dirty="0"/>
              <a:t>Virginia’s rich soil, temperate climate, coastal harbors, and river systems aided the colony’s growth, especially the Jamestown settlement. </a:t>
            </a:r>
            <a:endParaRPr lang="en-US" dirty="0" smtClean="0"/>
          </a:p>
          <a:p>
            <a:r>
              <a:rPr lang="en-US" dirty="0" smtClean="0"/>
              <a:t>Easy </a:t>
            </a:r>
            <a:r>
              <a:rPr lang="en-US" dirty="0"/>
              <a:t>access to commercial waterways allowed colonists to export tobacco and other natural resources to England, as well as to import much-needed manufactured goods from English markets. The trans- Atlantic trade made it possible for the colony to prosper and expand.</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2400"/>
            <a:ext cx="8686799" cy="924944"/>
          </a:xfrm>
        </p:spPr>
        <p:txBody>
          <a:bodyPr/>
          <a:lstStyle/>
          <a:p>
            <a:r>
              <a:rPr lang="en-US" dirty="0" smtClean="0"/>
              <a:t>Trans-Atlantic Trade</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42381"/>
            <a:ext cx="9143999" cy="6190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088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37064"/>
          </a:xfrm>
        </p:spPr>
        <p:txBody>
          <a:bodyPr>
            <a:normAutofit fontScale="90000"/>
          </a:bodyPr>
          <a:lstStyle/>
          <a:p>
            <a:r>
              <a:rPr lang="en-US" dirty="0" smtClean="0"/>
              <a:t>Slavery</a:t>
            </a:r>
            <a:endParaRPr lang="en-US" dirty="0"/>
          </a:p>
        </p:txBody>
      </p:sp>
      <p:sp>
        <p:nvSpPr>
          <p:cNvPr id="3" name="Content Placeholder 2"/>
          <p:cNvSpPr>
            <a:spLocks noGrp="1"/>
          </p:cNvSpPr>
          <p:nvPr>
            <p:ph idx="1"/>
          </p:nvPr>
        </p:nvSpPr>
        <p:spPr>
          <a:xfrm>
            <a:off x="0" y="0"/>
            <a:ext cx="5257800" cy="6858000"/>
          </a:xfrm>
        </p:spPr>
        <p:txBody>
          <a:bodyPr>
            <a:normAutofit fontScale="85000" lnSpcReduction="10000"/>
          </a:bodyPr>
          <a:lstStyle/>
          <a:p>
            <a:r>
              <a:rPr lang="en-US" dirty="0" smtClean="0"/>
              <a:t>A Dutch slave trader exchanged his cargo of Africans for food in 1619. The Africans became indentured servants, similar in legal position to many poor Englishmen who traded several years of labor in exchange for passage to America. </a:t>
            </a:r>
          </a:p>
          <a:p>
            <a:r>
              <a:rPr lang="en-US" dirty="0" smtClean="0"/>
              <a:t>The more workers, the more tobacco they could grow and the greater the </a:t>
            </a:r>
            <a:r>
              <a:rPr lang="en-US" i="1" dirty="0" smtClean="0"/>
              <a:t>profit </a:t>
            </a:r>
            <a:r>
              <a:rPr lang="en-US" dirty="0" smtClean="0"/>
              <a:t>they could make.  Indentured servitude met this need at first, but later slavery became an institution in Virginia </a:t>
            </a:r>
          </a:p>
        </p:txBody>
      </p:sp>
      <p:pic>
        <p:nvPicPr>
          <p:cNvPr id="110596" name="Picture 4" descr="http://images.fineartamerica.com/images-medium-large/2-tobacco-plantation-granger.jpg"/>
          <p:cNvPicPr>
            <a:picLocks noChangeAspect="1" noChangeArrowheads="1"/>
          </p:cNvPicPr>
          <p:nvPr/>
        </p:nvPicPr>
        <p:blipFill>
          <a:blip r:embed="rId3" cstate="print"/>
          <a:srcRect/>
          <a:stretch>
            <a:fillRect/>
          </a:stretch>
        </p:blipFill>
        <p:spPr bwMode="auto">
          <a:xfrm>
            <a:off x="4947314" y="1752600"/>
            <a:ext cx="4196686" cy="3124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3536"/>
            <a:ext cx="8534400" cy="660864"/>
          </a:xfrm>
        </p:spPr>
        <p:txBody>
          <a:bodyPr>
            <a:normAutofit fontScale="90000"/>
          </a:bodyPr>
          <a:lstStyle/>
          <a:p>
            <a:r>
              <a:rPr lang="en-US" dirty="0" smtClean="0"/>
              <a:t>What Happened to the Company?</a:t>
            </a:r>
            <a:endParaRPr lang="en-US" dirty="0"/>
          </a:p>
        </p:txBody>
      </p:sp>
      <p:sp>
        <p:nvSpPr>
          <p:cNvPr id="3" name="Content Placeholder 2"/>
          <p:cNvSpPr>
            <a:spLocks noGrp="1"/>
          </p:cNvSpPr>
          <p:nvPr>
            <p:ph idx="1"/>
          </p:nvPr>
        </p:nvSpPr>
        <p:spPr>
          <a:xfrm>
            <a:off x="0" y="914400"/>
            <a:ext cx="8991600" cy="5105717"/>
          </a:xfrm>
        </p:spPr>
        <p:txBody>
          <a:bodyPr/>
          <a:lstStyle/>
          <a:p>
            <a:r>
              <a:rPr lang="en-US" dirty="0" smtClean="0"/>
              <a:t>The charter was revoked in 1624 and Virginia became a Crown colony, largely as a result of the Indian Massacre of 1622. </a:t>
            </a:r>
            <a:endParaRPr lang="en-US" dirty="0"/>
          </a:p>
        </p:txBody>
      </p:sp>
      <p:pic>
        <p:nvPicPr>
          <p:cNvPr id="103426" name="Picture 2" descr="http://upload.wikimedia.org/wikipedia/commons/f/f7/King's_College_royal_charter_1827_leaf1.jpg"/>
          <p:cNvPicPr>
            <a:picLocks noChangeAspect="1" noChangeArrowheads="1"/>
          </p:cNvPicPr>
          <p:nvPr/>
        </p:nvPicPr>
        <p:blipFill>
          <a:blip r:embed="rId3" cstate="print"/>
          <a:srcRect/>
          <a:stretch>
            <a:fillRect/>
          </a:stretch>
        </p:blipFill>
        <p:spPr bwMode="auto">
          <a:xfrm>
            <a:off x="0" y="2667000"/>
            <a:ext cx="4451914" cy="3657600"/>
          </a:xfrm>
          <a:prstGeom prst="rect">
            <a:avLst/>
          </a:prstGeom>
          <a:noFill/>
        </p:spPr>
      </p:pic>
      <p:pic>
        <p:nvPicPr>
          <p:cNvPr id="103428" name="Picture 4" descr="http://www.northcarolinahistory.org/images/uploaded/posts/screen_46d58258e92b9.jpg"/>
          <p:cNvPicPr>
            <a:picLocks noChangeAspect="1" noChangeArrowheads="1"/>
          </p:cNvPicPr>
          <p:nvPr/>
        </p:nvPicPr>
        <p:blipFill>
          <a:blip r:embed="rId4" cstate="print"/>
          <a:srcRect/>
          <a:stretch>
            <a:fillRect/>
          </a:stretch>
        </p:blipFill>
        <p:spPr bwMode="auto">
          <a:xfrm>
            <a:off x="4437528" y="2667000"/>
            <a:ext cx="4706472" cy="365760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2257</TotalTime>
  <Words>871</Words>
  <Application>Microsoft Office PowerPoint</Application>
  <PresentationFormat>On-screen Show (4:3)</PresentationFormat>
  <Paragraphs>77</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Foundry</vt:lpstr>
      <vt:lpstr>PowerPoint Presentation</vt:lpstr>
      <vt:lpstr>PowerPoint Presentation</vt:lpstr>
      <vt:lpstr>What was the Virginia Company?</vt:lpstr>
      <vt:lpstr>What about the Native Americans?</vt:lpstr>
      <vt:lpstr>Captain John Smith</vt:lpstr>
      <vt:lpstr>Tobacco</vt:lpstr>
      <vt:lpstr>Trans-Atlantic Trade</vt:lpstr>
      <vt:lpstr>Slavery</vt:lpstr>
      <vt:lpstr>What Happened to the Company?</vt:lpstr>
      <vt:lpstr>So who was in charge?</vt:lpstr>
      <vt:lpstr>Who were the House of Burgesses?</vt:lpstr>
      <vt:lpstr>Famous Burgesses</vt:lpstr>
      <vt:lpstr>Bacon’s Rebellion</vt:lpstr>
      <vt:lpstr>Think- Pair- Share</vt:lpstr>
      <vt:lpstr>Ticket Out the Door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Sara Wood</cp:lastModifiedBy>
  <cp:revision>38</cp:revision>
  <dcterms:created xsi:type="dcterms:W3CDTF">2014-07-14T17:18:35Z</dcterms:created>
  <dcterms:modified xsi:type="dcterms:W3CDTF">2016-01-06T20:30:55Z</dcterms:modified>
</cp:coreProperties>
</file>