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58" r:id="rId5"/>
    <p:sldId id="259" r:id="rId6"/>
    <p:sldId id="266" r:id="rId7"/>
    <p:sldId id="267" r:id="rId8"/>
    <p:sldId id="277" r:id="rId9"/>
    <p:sldId id="278" r:id="rId10"/>
    <p:sldId id="274" r:id="rId11"/>
    <p:sldId id="268" r:id="rId12"/>
    <p:sldId id="269" r:id="rId13"/>
    <p:sldId id="260" r:id="rId14"/>
    <p:sldId id="279" r:id="rId15"/>
    <p:sldId id="265" r:id="rId16"/>
    <p:sldId id="261" r:id="rId17"/>
    <p:sldId id="263" r:id="rId18"/>
    <p:sldId id="262" r:id="rId19"/>
    <p:sldId id="264" r:id="rId20"/>
    <p:sldId id="275" r:id="rId21"/>
    <p:sldId id="276" r:id="rId22"/>
    <p:sldId id="271" r:id="rId23"/>
    <p:sldId id="270" r:id="rId24"/>
    <p:sldId id="280"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4" d="100"/>
          <a:sy n="94" d="100"/>
        </p:scale>
        <p:origin x="-882" y="1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t>3/30/2016</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Footer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3/30/2016</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3/30/2016</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11D738E-8962-435F-8C43-147B8DD7E819}" type="datetime1">
              <a:rPr lang="en-US" smtClean="0"/>
              <a:t>3/30/2016</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3/30/2016</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34CF3C7-6809-4F39-BD67-A75817BDDE0A}" type="datetime1">
              <a:rPr lang="en-US" smtClean="0"/>
              <a:t>3/30/2016</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t>3/30/2016</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t>3/30/2016</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3/30/2016</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3/30/2016</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3/30/2016</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t>3/30/2016</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8829040" cy="4917440"/>
          </a:xfrm>
        </p:spPr>
        <p:txBody>
          <a:bodyPr/>
          <a:lstStyle/>
          <a:p>
            <a:pPr algn="l"/>
            <a:r>
              <a:rPr lang="en-US" sz="4000" dirty="0" smtClean="0"/>
              <a:t/>
            </a:r>
            <a:br>
              <a:rPr lang="en-US" sz="4000" dirty="0" smtClean="0"/>
            </a:br>
            <a:r>
              <a:rPr lang="en-US" sz="4000" dirty="0" smtClean="0"/>
              <a:t>Use a textbook to define: </a:t>
            </a:r>
            <a:br>
              <a:rPr lang="en-US" sz="4000" dirty="0" smtClean="0"/>
            </a:br>
            <a:r>
              <a:rPr lang="en-US" sz="4000" dirty="0" smtClean="0"/>
              <a:t/>
            </a:r>
            <a:br>
              <a:rPr lang="en-US" sz="4000" dirty="0" smtClean="0"/>
            </a:br>
            <a:r>
              <a:rPr lang="en-US" sz="4000" dirty="0" smtClean="0"/>
              <a:t>neutral-</a:t>
            </a:r>
            <a:br>
              <a:rPr lang="en-US" sz="4000" dirty="0" smtClean="0"/>
            </a:br>
            <a:r>
              <a:rPr lang="en-US" sz="4000" dirty="0" smtClean="0"/>
              <a:t/>
            </a:r>
            <a:br>
              <a:rPr lang="en-US" sz="4000" dirty="0" smtClean="0"/>
            </a:br>
            <a:r>
              <a:rPr lang="en-US" sz="4000" dirty="0" smtClean="0"/>
              <a:t>Espionage Act (in index)-</a:t>
            </a:r>
            <a:br>
              <a:rPr lang="en-US" sz="4000" dirty="0" smtClean="0"/>
            </a:br>
            <a:r>
              <a:rPr lang="en-US" sz="4000" dirty="0" smtClean="0"/>
              <a:t/>
            </a:r>
            <a:br>
              <a:rPr lang="en-US" sz="4000" dirty="0" smtClean="0"/>
            </a:br>
            <a:r>
              <a:rPr lang="en-US" sz="4000" dirty="0" smtClean="0"/>
              <a:t>Eugene V. Debs-</a:t>
            </a:r>
            <a:endParaRPr lang="en-US" sz="4000" dirty="0"/>
          </a:p>
        </p:txBody>
      </p:sp>
    </p:spTree>
    <p:extLst>
      <p:ext uri="{BB962C8B-B14F-4D97-AF65-F5344CB8AC3E}">
        <p14:creationId xmlns:p14="http://schemas.microsoft.com/office/powerpoint/2010/main" val="3691023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5840"/>
          </a:xfrm>
        </p:spPr>
        <p:txBody>
          <a:bodyPr/>
          <a:lstStyle/>
          <a:p>
            <a:r>
              <a:rPr lang="en-US" dirty="0" smtClean="0"/>
              <a:t>Performance Task</a:t>
            </a:r>
            <a:endParaRPr lang="en-US" dirty="0"/>
          </a:p>
        </p:txBody>
      </p:sp>
      <p:sp>
        <p:nvSpPr>
          <p:cNvPr id="3" name="Content Placeholder 2"/>
          <p:cNvSpPr>
            <a:spLocks noGrp="1"/>
          </p:cNvSpPr>
          <p:nvPr>
            <p:ph idx="1"/>
          </p:nvPr>
        </p:nvSpPr>
        <p:spPr>
          <a:xfrm>
            <a:off x="111760" y="782320"/>
            <a:ext cx="9032240" cy="5811520"/>
          </a:xfrm>
        </p:spPr>
        <p:txBody>
          <a:bodyPr>
            <a:normAutofit/>
          </a:bodyPr>
          <a:lstStyle/>
          <a:p>
            <a:r>
              <a:rPr lang="en-US" b="1" dirty="0"/>
              <a:t>Students will be given a conflict from this period of study. </a:t>
            </a:r>
            <a:r>
              <a:rPr lang="en-US" b="1" i="1" dirty="0"/>
              <a:t>These conflicts include: World War I, World War II, Korean War, Bay of Pigs/ Cuban Missile Crisis, Vietnam War, Iranian Hostage Crisis/ Iran Contra Scandal, Persian Gulf War, and the War on Terrorism</a:t>
            </a:r>
            <a:r>
              <a:rPr lang="en-US" b="1" dirty="0"/>
              <a:t>. </a:t>
            </a:r>
            <a:endParaRPr lang="en-US" b="1" dirty="0" smtClean="0"/>
          </a:p>
          <a:p>
            <a:r>
              <a:rPr lang="en-US" b="1" dirty="0" smtClean="0"/>
              <a:t>Each </a:t>
            </a:r>
            <a:r>
              <a:rPr lang="en-US" b="1" dirty="0"/>
              <a:t>student's job is to create an exhibit on your assigned conflict that will be part of a museum on Isolation versus Globalization. The owners of the museum are looking for exhibits that explain isolation and pages that explain globalization. </a:t>
            </a:r>
            <a:endParaRPr lang="en-US" b="1" dirty="0" smtClean="0"/>
          </a:p>
          <a:p>
            <a:r>
              <a:rPr lang="en-US" b="1" dirty="0" smtClean="0"/>
              <a:t>The  </a:t>
            </a:r>
            <a:r>
              <a:rPr lang="en-US" b="1" dirty="0"/>
              <a:t>exhibit will be drawn on poster board or bulletin board paper. Once the whole class has completed their exhibit, we will arrange them in the hall in chronological order to create our museum. </a:t>
            </a:r>
          </a:p>
        </p:txBody>
      </p:sp>
    </p:spTree>
    <p:extLst>
      <p:ext uri="{BB962C8B-B14F-4D97-AF65-F5344CB8AC3E}">
        <p14:creationId xmlns:p14="http://schemas.microsoft.com/office/powerpoint/2010/main" val="1926712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a:t>
            </a:r>
            <a:endParaRPr lang="en-US" dirty="0"/>
          </a:p>
        </p:txBody>
      </p:sp>
      <p:sp>
        <p:nvSpPr>
          <p:cNvPr id="3" name="Content Placeholder 2"/>
          <p:cNvSpPr>
            <a:spLocks noGrp="1"/>
          </p:cNvSpPr>
          <p:nvPr>
            <p:ph idx="1"/>
          </p:nvPr>
        </p:nvSpPr>
        <p:spPr/>
        <p:txBody>
          <a:bodyPr>
            <a:normAutofit/>
          </a:bodyPr>
          <a:lstStyle/>
          <a:p>
            <a:r>
              <a:rPr lang="en-US" sz="3600" b="1" dirty="0"/>
              <a:t>Make a prediction: how do you think WWI will end? What do you think will be in the peace treaty?</a:t>
            </a:r>
          </a:p>
        </p:txBody>
      </p:sp>
    </p:spTree>
    <p:extLst>
      <p:ext uri="{BB962C8B-B14F-4D97-AF65-F5344CB8AC3E}">
        <p14:creationId xmlns:p14="http://schemas.microsoft.com/office/powerpoint/2010/main" val="3782525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a:xfrm>
            <a:off x="142240" y="1600200"/>
            <a:ext cx="8829040" cy="4525963"/>
          </a:xfrm>
        </p:spPr>
        <p:txBody>
          <a:bodyPr>
            <a:normAutofit/>
          </a:bodyPr>
          <a:lstStyle/>
          <a:p>
            <a:r>
              <a:rPr lang="en-US" sz="4800" b="1" dirty="0" smtClean="0"/>
              <a:t>Answer</a:t>
            </a:r>
            <a:r>
              <a:rPr lang="en-US" sz="4800" b="1" dirty="0"/>
              <a:t>: What do you remember about the </a:t>
            </a:r>
            <a:r>
              <a:rPr lang="en-US" sz="4800" b="1" u="sng" dirty="0"/>
              <a:t>temperance</a:t>
            </a:r>
            <a:r>
              <a:rPr lang="en-US" sz="4800" b="1" dirty="0"/>
              <a:t> and </a:t>
            </a:r>
            <a:r>
              <a:rPr lang="en-US" sz="4800" b="1" u="sng" dirty="0"/>
              <a:t>women's suffrage movements</a:t>
            </a:r>
            <a:r>
              <a:rPr lang="en-US" sz="4800" b="1" dirty="0"/>
              <a:t>? Make a list.</a:t>
            </a:r>
          </a:p>
        </p:txBody>
      </p:sp>
    </p:spTree>
    <p:extLst>
      <p:ext uri="{BB962C8B-B14F-4D97-AF65-F5344CB8AC3E}">
        <p14:creationId xmlns:p14="http://schemas.microsoft.com/office/powerpoint/2010/main" val="158991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8934"/>
          </a:xfrm>
        </p:spPr>
        <p:txBody>
          <a:bodyPr/>
          <a:lstStyle/>
          <a:p>
            <a:r>
              <a:rPr lang="en-US" dirty="0" smtClean="0"/>
              <a:t>Wilson’s 14 Points</a:t>
            </a:r>
            <a:endParaRPr lang="en-US" dirty="0"/>
          </a:p>
        </p:txBody>
      </p:sp>
      <p:sp>
        <p:nvSpPr>
          <p:cNvPr id="3" name="Content Placeholder 2"/>
          <p:cNvSpPr>
            <a:spLocks noGrp="1"/>
          </p:cNvSpPr>
          <p:nvPr>
            <p:ph idx="1"/>
          </p:nvPr>
        </p:nvSpPr>
        <p:spPr>
          <a:xfrm>
            <a:off x="0" y="739356"/>
            <a:ext cx="6274504" cy="6118644"/>
          </a:xfrm>
        </p:spPr>
        <p:txBody>
          <a:bodyPr>
            <a:normAutofit/>
          </a:bodyPr>
          <a:lstStyle/>
          <a:p>
            <a:r>
              <a:rPr lang="en-US" b="1" dirty="0"/>
              <a:t>Before the United States entered the war, Wilson gave a speech in which he described Fourteen Points he felt were key to avoiding future wars. </a:t>
            </a:r>
            <a:endParaRPr lang="en-US" b="1" dirty="0" smtClean="0"/>
          </a:p>
          <a:p>
            <a:r>
              <a:rPr lang="en-US" b="1" dirty="0" smtClean="0"/>
              <a:t>One </a:t>
            </a:r>
            <a:r>
              <a:rPr lang="en-US" b="1" dirty="0"/>
              <a:t>point called for the creation of an international peacekeeping organization called the League of Nations. During the postwar treaty negotiations, Wilson worked hard to get as many as possible of his Fourteen Points included in the treaty and succeeded in securing the creation of the League of Nations. However, American opposition to the League of Nations ultimately led the Senate to refuse to ratify the treaty. </a:t>
            </a:r>
            <a:endParaRPr lang="en-US" b="1" dirty="0" smtClean="0"/>
          </a:p>
        </p:txBody>
      </p:sp>
      <p:pic>
        <p:nvPicPr>
          <p:cNvPr id="4" name="Picture 3"/>
          <p:cNvPicPr>
            <a:picLocks noChangeAspect="1"/>
          </p:cNvPicPr>
          <p:nvPr/>
        </p:nvPicPr>
        <p:blipFill>
          <a:blip r:embed="rId2"/>
          <a:stretch>
            <a:fillRect/>
          </a:stretch>
        </p:blipFill>
        <p:spPr>
          <a:xfrm>
            <a:off x="6107322" y="739356"/>
            <a:ext cx="3036678" cy="3860702"/>
          </a:xfrm>
          <a:prstGeom prst="rect">
            <a:avLst/>
          </a:prstGeom>
        </p:spPr>
      </p:pic>
    </p:spTree>
    <p:extLst>
      <p:ext uri="{BB962C8B-B14F-4D97-AF65-F5344CB8AC3E}">
        <p14:creationId xmlns:p14="http://schemas.microsoft.com/office/powerpoint/2010/main" val="2934575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9005" y="1706880"/>
            <a:ext cx="6884670" cy="4236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1097280"/>
          </a:xfrm>
        </p:spPr>
        <p:txBody>
          <a:bodyPr/>
          <a:lstStyle/>
          <a:p>
            <a:r>
              <a:rPr lang="en-US" dirty="0" smtClean="0"/>
              <a:t>League Of Nations</a:t>
            </a:r>
            <a:endParaRPr lang="en-US" dirty="0"/>
          </a:p>
        </p:txBody>
      </p:sp>
      <p:sp>
        <p:nvSpPr>
          <p:cNvPr id="3" name="Content Placeholder 2"/>
          <p:cNvSpPr>
            <a:spLocks noGrp="1"/>
          </p:cNvSpPr>
          <p:nvPr>
            <p:ph idx="1"/>
          </p:nvPr>
        </p:nvSpPr>
        <p:spPr>
          <a:xfrm>
            <a:off x="0" y="995680"/>
            <a:ext cx="5303520" cy="5862320"/>
          </a:xfrm>
        </p:spPr>
        <p:txBody>
          <a:bodyPr>
            <a:normAutofit lnSpcReduction="10000"/>
          </a:bodyPr>
          <a:lstStyle/>
          <a:p>
            <a:r>
              <a:rPr lang="en-US" sz="2800" b="1" dirty="0"/>
              <a:t>Isolationists in the Senate believed that by joining the League the United States would become involved in future conflicts in Europe and elsewhere. Though Wilson traveled across America to create public support for the treaty’s ratification, the Senate eventually rejected it. </a:t>
            </a:r>
            <a:endParaRPr lang="en-US" sz="2800" b="1" dirty="0" smtClean="0"/>
          </a:p>
          <a:p>
            <a:r>
              <a:rPr lang="en-US" sz="2800" b="1" dirty="0" smtClean="0"/>
              <a:t>The </a:t>
            </a:r>
            <a:r>
              <a:rPr lang="en-US" sz="2800" b="1" dirty="0"/>
              <a:t>United States never joined the League of Nations.</a:t>
            </a:r>
          </a:p>
          <a:p>
            <a:endParaRPr lang="en-US" b="1" dirty="0"/>
          </a:p>
        </p:txBody>
      </p:sp>
    </p:spTree>
    <p:extLst>
      <p:ext uri="{BB962C8B-B14F-4D97-AF65-F5344CB8AC3E}">
        <p14:creationId xmlns:p14="http://schemas.microsoft.com/office/powerpoint/2010/main" val="2373033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rcRect l="-16919" r="-16919"/>
          <a:stretch>
            <a:fillRect/>
          </a:stretch>
        </p:blipFill>
        <p:spPr>
          <a:xfrm>
            <a:off x="-1550837" y="1"/>
            <a:ext cx="12285223" cy="6756400"/>
          </a:xfrm>
        </p:spPr>
      </p:pic>
    </p:spTree>
    <p:extLst>
      <p:ext uri="{BB962C8B-B14F-4D97-AF65-F5344CB8AC3E}">
        <p14:creationId xmlns:p14="http://schemas.microsoft.com/office/powerpoint/2010/main" val="876488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50391" y="3260748"/>
            <a:ext cx="3693607" cy="3597251"/>
          </a:xfrm>
          <a:prstGeom prst="rect">
            <a:avLst/>
          </a:prstGeom>
        </p:spPr>
      </p:pic>
      <p:sp>
        <p:nvSpPr>
          <p:cNvPr id="2" name="Title 1"/>
          <p:cNvSpPr>
            <a:spLocks noGrp="1"/>
          </p:cNvSpPr>
          <p:nvPr>
            <p:ph type="title"/>
          </p:nvPr>
        </p:nvSpPr>
        <p:spPr>
          <a:xfrm>
            <a:off x="457200" y="0"/>
            <a:ext cx="8229600" cy="815187"/>
          </a:xfrm>
        </p:spPr>
        <p:txBody>
          <a:bodyPr/>
          <a:lstStyle/>
          <a:p>
            <a:r>
              <a:rPr lang="en-US" dirty="0" smtClean="0"/>
              <a:t>18</a:t>
            </a:r>
            <a:r>
              <a:rPr lang="en-US" baseline="30000" dirty="0" smtClean="0"/>
              <a:t>th</a:t>
            </a:r>
            <a:r>
              <a:rPr lang="en-US" dirty="0" smtClean="0"/>
              <a:t> Amendment</a:t>
            </a:r>
            <a:endParaRPr lang="en-US" dirty="0"/>
          </a:p>
        </p:txBody>
      </p:sp>
      <p:sp>
        <p:nvSpPr>
          <p:cNvPr id="3" name="Content Placeholder 2"/>
          <p:cNvSpPr>
            <a:spLocks noGrp="1"/>
          </p:cNvSpPr>
          <p:nvPr>
            <p:ph idx="1"/>
          </p:nvPr>
        </p:nvSpPr>
        <p:spPr>
          <a:xfrm>
            <a:off x="0" y="530820"/>
            <a:ext cx="9143999" cy="6327180"/>
          </a:xfrm>
        </p:spPr>
        <p:txBody>
          <a:bodyPr/>
          <a:lstStyle/>
          <a:p>
            <a:r>
              <a:rPr lang="en-US" b="1" dirty="0"/>
              <a:t>Social changes seen during the war led to two constitutional amendments. Americans’ anti-German feelings led to a campaign to outlaw beer and other alcoholic beverages. </a:t>
            </a:r>
            <a:endParaRPr lang="en-US" b="1" dirty="0" smtClean="0"/>
          </a:p>
          <a:p>
            <a:r>
              <a:rPr lang="en-US" b="1" dirty="0" smtClean="0"/>
              <a:t>This </a:t>
            </a:r>
            <a:r>
              <a:rPr lang="en-US" b="1" dirty="0"/>
              <a:t>campaign well suited the Progressive Era’s opposition to saloons. Congress passed the Eighteenth Amendment, which prohibited “the manufacture, sale, or transportation of intoxicating liquors.”</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596639"/>
            <a:ext cx="4348480" cy="3261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4842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37932" r="-37932"/>
          <a:stretch>
            <a:fillRect/>
          </a:stretch>
        </p:blipFill>
        <p:spPr>
          <a:xfrm>
            <a:off x="-1457378" y="0"/>
            <a:ext cx="7445781" cy="4094893"/>
          </a:xfrm>
        </p:spPr>
      </p:pic>
      <p:pic>
        <p:nvPicPr>
          <p:cNvPr id="5" name="Picture 4"/>
          <p:cNvPicPr>
            <a:picLocks noChangeAspect="1"/>
          </p:cNvPicPr>
          <p:nvPr/>
        </p:nvPicPr>
        <p:blipFill>
          <a:blip r:embed="rId3"/>
          <a:stretch>
            <a:fillRect/>
          </a:stretch>
        </p:blipFill>
        <p:spPr>
          <a:xfrm>
            <a:off x="1" y="4094894"/>
            <a:ext cx="4623024" cy="2895811"/>
          </a:xfrm>
          <a:prstGeom prst="rect">
            <a:avLst/>
          </a:prstGeom>
        </p:spPr>
      </p:pic>
      <p:pic>
        <p:nvPicPr>
          <p:cNvPr id="6" name="Picture 5"/>
          <p:cNvPicPr>
            <a:picLocks noChangeAspect="1"/>
          </p:cNvPicPr>
          <p:nvPr/>
        </p:nvPicPr>
        <p:blipFill>
          <a:blip r:embed="rId4"/>
          <a:stretch>
            <a:fillRect/>
          </a:stretch>
        </p:blipFill>
        <p:spPr>
          <a:xfrm>
            <a:off x="4506216" y="0"/>
            <a:ext cx="4637784" cy="6858000"/>
          </a:xfrm>
          <a:prstGeom prst="rect">
            <a:avLst/>
          </a:prstGeom>
        </p:spPr>
      </p:pic>
    </p:spTree>
    <p:extLst>
      <p:ext uri="{BB962C8B-B14F-4D97-AF65-F5344CB8AC3E}">
        <p14:creationId xmlns:p14="http://schemas.microsoft.com/office/powerpoint/2010/main" val="202444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4766"/>
          </a:xfrm>
        </p:spPr>
        <p:txBody>
          <a:bodyPr/>
          <a:lstStyle/>
          <a:p>
            <a:r>
              <a:rPr lang="en-US" dirty="0" smtClean="0"/>
              <a:t>19</a:t>
            </a:r>
            <a:r>
              <a:rPr lang="en-US" baseline="30000" dirty="0" smtClean="0"/>
              <a:t>th</a:t>
            </a:r>
            <a:r>
              <a:rPr lang="en-US" dirty="0" smtClean="0"/>
              <a:t> Amendment</a:t>
            </a:r>
            <a:endParaRPr lang="en-US" dirty="0"/>
          </a:p>
        </p:txBody>
      </p:sp>
      <p:sp>
        <p:nvSpPr>
          <p:cNvPr id="3" name="Content Placeholder 2"/>
          <p:cNvSpPr>
            <a:spLocks noGrp="1"/>
          </p:cNvSpPr>
          <p:nvPr>
            <p:ph idx="1"/>
          </p:nvPr>
        </p:nvSpPr>
        <p:spPr>
          <a:xfrm>
            <a:off x="1" y="1004766"/>
            <a:ext cx="4454708" cy="5853234"/>
          </a:xfrm>
        </p:spPr>
        <p:txBody>
          <a:bodyPr/>
          <a:lstStyle/>
          <a:p>
            <a:r>
              <a:rPr lang="en-US" b="1" dirty="0"/>
              <a:t>Ratification of the Nineteenth Amendment, which </a:t>
            </a:r>
            <a:r>
              <a:rPr lang="en-US" b="1" u="sng" dirty="0"/>
              <a:t>gave women the right to vote</a:t>
            </a:r>
            <a:r>
              <a:rPr lang="en-US" b="1" dirty="0"/>
              <a:t>, was helped by the country’s gratitude for women’s economic contributions during the war. </a:t>
            </a:r>
            <a:endParaRPr lang="en-US" b="1" dirty="0" smtClean="0"/>
          </a:p>
          <a:p>
            <a:r>
              <a:rPr lang="en-US" b="1" dirty="0" smtClean="0"/>
              <a:t>The </a:t>
            </a:r>
            <a:r>
              <a:rPr lang="en-US" b="1" dirty="0"/>
              <a:t>women had filled jobs in factories after men volunteered and were drafted into military service.</a:t>
            </a:r>
          </a:p>
        </p:txBody>
      </p:sp>
      <p:pic>
        <p:nvPicPr>
          <p:cNvPr id="5" name="Picture 4"/>
          <p:cNvPicPr>
            <a:picLocks noChangeAspect="1"/>
          </p:cNvPicPr>
          <p:nvPr/>
        </p:nvPicPr>
        <p:blipFill>
          <a:blip r:embed="rId2"/>
          <a:stretch>
            <a:fillRect/>
          </a:stretch>
        </p:blipFill>
        <p:spPr>
          <a:xfrm>
            <a:off x="4470841" y="1178896"/>
            <a:ext cx="4673159" cy="4489499"/>
          </a:xfrm>
          <a:prstGeom prst="rect">
            <a:avLst/>
          </a:prstGeom>
        </p:spPr>
      </p:pic>
    </p:spTree>
    <p:extLst>
      <p:ext uri="{BB962C8B-B14F-4D97-AF65-F5344CB8AC3E}">
        <p14:creationId xmlns:p14="http://schemas.microsoft.com/office/powerpoint/2010/main" val="3475704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rcRect l="-35083" r="-35083"/>
          <a:stretch>
            <a:fillRect/>
          </a:stretch>
        </p:blipFill>
        <p:spPr>
          <a:xfrm>
            <a:off x="-1396691" y="0"/>
            <a:ext cx="7342188" cy="4038600"/>
          </a:xfrm>
        </p:spPr>
      </p:pic>
      <p:pic>
        <p:nvPicPr>
          <p:cNvPr id="4" name="Picture 3"/>
          <p:cNvPicPr>
            <a:picLocks noChangeAspect="1"/>
          </p:cNvPicPr>
          <p:nvPr/>
        </p:nvPicPr>
        <p:blipFill>
          <a:blip r:embed="rId3"/>
          <a:stretch>
            <a:fillRect/>
          </a:stretch>
        </p:blipFill>
        <p:spPr>
          <a:xfrm>
            <a:off x="4064000" y="3048000"/>
            <a:ext cx="5080000" cy="3810000"/>
          </a:xfrm>
          <a:prstGeom prst="rect">
            <a:avLst/>
          </a:prstGeom>
        </p:spPr>
      </p:pic>
      <p:pic>
        <p:nvPicPr>
          <p:cNvPr id="6" name="Picture 5"/>
          <p:cNvPicPr>
            <a:picLocks noChangeAspect="1"/>
          </p:cNvPicPr>
          <p:nvPr/>
        </p:nvPicPr>
        <p:blipFill>
          <a:blip r:embed="rId4"/>
          <a:stretch>
            <a:fillRect/>
          </a:stretch>
        </p:blipFill>
        <p:spPr>
          <a:xfrm>
            <a:off x="0" y="3955143"/>
            <a:ext cx="4064000" cy="2902857"/>
          </a:xfrm>
          <a:prstGeom prst="rect">
            <a:avLst/>
          </a:prstGeom>
        </p:spPr>
      </p:pic>
      <p:pic>
        <p:nvPicPr>
          <p:cNvPr id="7" name="Picture 6"/>
          <p:cNvPicPr>
            <a:picLocks noChangeAspect="1"/>
          </p:cNvPicPr>
          <p:nvPr/>
        </p:nvPicPr>
        <p:blipFill>
          <a:blip r:embed="rId5"/>
          <a:stretch>
            <a:fillRect/>
          </a:stretch>
        </p:blipFill>
        <p:spPr>
          <a:xfrm>
            <a:off x="4389638" y="60312"/>
            <a:ext cx="4754362" cy="3546392"/>
          </a:xfrm>
          <a:prstGeom prst="rect">
            <a:avLst/>
          </a:prstGeom>
        </p:spPr>
      </p:pic>
    </p:spTree>
    <p:extLst>
      <p:ext uri="{BB962C8B-B14F-4D97-AF65-F5344CB8AC3E}">
        <p14:creationId xmlns:p14="http://schemas.microsoft.com/office/powerpoint/2010/main" val="666673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632960" y="3872511"/>
            <a:ext cx="4511041" cy="2985489"/>
          </a:xfrm>
          <a:prstGeom prst="rect">
            <a:avLst/>
          </a:prstGeom>
        </p:spPr>
      </p:pic>
      <p:sp>
        <p:nvSpPr>
          <p:cNvPr id="2" name="Title 1"/>
          <p:cNvSpPr>
            <a:spLocks noGrp="1"/>
          </p:cNvSpPr>
          <p:nvPr>
            <p:ph type="title"/>
          </p:nvPr>
        </p:nvSpPr>
        <p:spPr>
          <a:xfrm>
            <a:off x="457200" y="-170621"/>
            <a:ext cx="8229600" cy="985808"/>
          </a:xfrm>
        </p:spPr>
        <p:txBody>
          <a:bodyPr/>
          <a:lstStyle/>
          <a:p>
            <a:r>
              <a:rPr lang="en-US" dirty="0" smtClean="0"/>
              <a:t>Origins of WWI</a:t>
            </a:r>
            <a:endParaRPr lang="en-US" dirty="0"/>
          </a:p>
        </p:txBody>
      </p:sp>
      <p:sp>
        <p:nvSpPr>
          <p:cNvPr id="3" name="Content Placeholder 2"/>
          <p:cNvSpPr>
            <a:spLocks noGrp="1"/>
          </p:cNvSpPr>
          <p:nvPr>
            <p:ph idx="1"/>
          </p:nvPr>
        </p:nvSpPr>
        <p:spPr>
          <a:xfrm>
            <a:off x="0" y="558801"/>
            <a:ext cx="9144000" cy="4294408"/>
          </a:xfrm>
        </p:spPr>
        <p:txBody>
          <a:bodyPr>
            <a:normAutofit/>
          </a:bodyPr>
          <a:lstStyle/>
          <a:p>
            <a:r>
              <a:rPr lang="en-US" b="1" dirty="0"/>
              <a:t>When World War I began in Europe in 1914, President Woodrow Wilson was determined to guarantee U.S. neutrality and to keep the United States out of the war. </a:t>
            </a:r>
            <a:endParaRPr lang="en-US" b="1" dirty="0" smtClean="0"/>
          </a:p>
          <a:p>
            <a:r>
              <a:rPr lang="en-US" b="1" dirty="0" smtClean="0"/>
              <a:t>But </a:t>
            </a:r>
            <a:r>
              <a:rPr lang="en-US" b="1" dirty="0"/>
              <a:t>in 1915, the luxury liner </a:t>
            </a:r>
            <a:r>
              <a:rPr lang="en-US" b="1" i="1" dirty="0"/>
              <a:t>Lusitania</a:t>
            </a:r>
            <a:r>
              <a:rPr lang="en-US" b="1" dirty="0"/>
              <a:t> was sunk by a German submarine, killing most of the people onboard, including more than 100 U.S. citizens. This led to a crisis between the United States and Germany that was only resolved when Germany agreed to abandon unrestricted submarine warfare that endangered U.S. trade and American lives. </a:t>
            </a:r>
          </a:p>
        </p:txBody>
      </p:sp>
      <p:pic>
        <p:nvPicPr>
          <p:cNvPr id="4" name="Picture 3"/>
          <p:cNvPicPr>
            <a:picLocks noChangeAspect="1"/>
          </p:cNvPicPr>
          <p:nvPr/>
        </p:nvPicPr>
        <p:blipFill>
          <a:blip r:embed="rId3"/>
          <a:stretch>
            <a:fillRect/>
          </a:stretch>
        </p:blipFill>
        <p:spPr>
          <a:xfrm>
            <a:off x="0" y="4305504"/>
            <a:ext cx="3942080" cy="2552496"/>
          </a:xfrm>
          <a:prstGeom prst="rect">
            <a:avLst/>
          </a:prstGeom>
        </p:spPr>
      </p:pic>
    </p:spTree>
    <p:extLst>
      <p:ext uri="{BB962C8B-B14F-4D97-AF65-F5344CB8AC3E}">
        <p14:creationId xmlns:p14="http://schemas.microsoft.com/office/powerpoint/2010/main" val="1383834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2560" y="-13923"/>
            <a:ext cx="8981440" cy="6835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593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9440" y="-1076325"/>
            <a:ext cx="8087360" cy="793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9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87120"/>
          </a:xfrm>
        </p:spPr>
        <p:txBody>
          <a:bodyPr/>
          <a:lstStyle/>
          <a:p>
            <a:r>
              <a:rPr lang="en-US" dirty="0" smtClean="0"/>
              <a:t>Group work </a:t>
            </a:r>
            <a:endParaRPr lang="en-US" dirty="0"/>
          </a:p>
        </p:txBody>
      </p:sp>
      <p:sp>
        <p:nvSpPr>
          <p:cNvPr id="3" name="Content Placeholder 2"/>
          <p:cNvSpPr>
            <a:spLocks noGrp="1"/>
          </p:cNvSpPr>
          <p:nvPr>
            <p:ph idx="1"/>
          </p:nvPr>
        </p:nvSpPr>
        <p:spPr>
          <a:xfrm>
            <a:off x="284480" y="1087120"/>
            <a:ext cx="8605520" cy="5039043"/>
          </a:xfrm>
        </p:spPr>
        <p:txBody>
          <a:bodyPr/>
          <a:lstStyle/>
          <a:p>
            <a:r>
              <a:rPr lang="en-US" sz="3200" b="1" dirty="0"/>
              <a:t>In groups of 3, students will choose either the 18th or 19th amendments and research how that law changed America and American's reactions to it. </a:t>
            </a:r>
            <a:endParaRPr lang="en-US" sz="3200" b="1" dirty="0" smtClean="0"/>
          </a:p>
          <a:p>
            <a:r>
              <a:rPr lang="en-US" sz="3200" b="1" dirty="0" smtClean="0"/>
              <a:t>They </a:t>
            </a:r>
            <a:r>
              <a:rPr lang="en-US" sz="3200" b="1" dirty="0"/>
              <a:t>will create a campaign ad for that amendment which will </a:t>
            </a:r>
            <a:r>
              <a:rPr lang="en-US" sz="3200" b="1" i="1" u="sng" dirty="0"/>
              <a:t>either encourage or discourage</a:t>
            </a:r>
            <a:r>
              <a:rPr lang="en-US" sz="3200" b="1" dirty="0"/>
              <a:t> its ratification. </a:t>
            </a:r>
            <a:endParaRPr lang="en-US" sz="3200" b="1" dirty="0" smtClean="0"/>
          </a:p>
        </p:txBody>
      </p:sp>
    </p:spTree>
    <p:extLst>
      <p:ext uri="{BB962C8B-B14F-4D97-AF65-F5344CB8AC3E}">
        <p14:creationId xmlns:p14="http://schemas.microsoft.com/office/powerpoint/2010/main" val="1366163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a:t>
            </a:r>
          </a:p>
        </p:txBody>
      </p:sp>
      <p:sp>
        <p:nvSpPr>
          <p:cNvPr id="3" name="Content Placeholder 2"/>
          <p:cNvSpPr>
            <a:spLocks noGrp="1"/>
          </p:cNvSpPr>
          <p:nvPr>
            <p:ph idx="1"/>
          </p:nvPr>
        </p:nvSpPr>
        <p:spPr/>
        <p:txBody>
          <a:bodyPr>
            <a:normAutofit/>
          </a:bodyPr>
          <a:lstStyle/>
          <a:p>
            <a:r>
              <a:rPr lang="en-US" sz="3200" b="1" dirty="0" smtClean="0"/>
              <a:t>Students </a:t>
            </a:r>
            <a:r>
              <a:rPr lang="en-US" sz="3200" b="1" dirty="0"/>
              <a:t>will read the 14 points document and answer 3 analysis questions to check for understanding.</a:t>
            </a:r>
          </a:p>
        </p:txBody>
      </p:sp>
    </p:spTree>
    <p:extLst>
      <p:ext uri="{BB962C8B-B14F-4D97-AF65-F5344CB8AC3E}">
        <p14:creationId xmlns:p14="http://schemas.microsoft.com/office/powerpoint/2010/main" val="3481792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97280"/>
          </a:xfrm>
        </p:spPr>
        <p:txBody>
          <a:bodyPr/>
          <a:lstStyle/>
          <a:p>
            <a:r>
              <a:rPr lang="en-US" dirty="0" smtClean="0"/>
              <a:t>3</a:t>
            </a:r>
            <a:r>
              <a:rPr lang="en-US" baseline="30000" dirty="0" smtClean="0"/>
              <a:t>rd</a:t>
            </a:r>
            <a:r>
              <a:rPr lang="en-US" dirty="0" smtClean="0"/>
              <a:t> Block</a:t>
            </a:r>
            <a:endParaRPr lang="en-US" dirty="0"/>
          </a:p>
        </p:txBody>
      </p:sp>
      <p:sp>
        <p:nvSpPr>
          <p:cNvPr id="3" name="Content Placeholder 2"/>
          <p:cNvSpPr>
            <a:spLocks noGrp="1"/>
          </p:cNvSpPr>
          <p:nvPr>
            <p:ph idx="1"/>
          </p:nvPr>
        </p:nvSpPr>
        <p:spPr>
          <a:xfrm>
            <a:off x="0" y="1097280"/>
            <a:ext cx="9144000" cy="5262880"/>
          </a:xfrm>
        </p:spPr>
        <p:txBody>
          <a:bodyPr>
            <a:normAutofit fontScale="92500" lnSpcReduction="10000"/>
          </a:bodyPr>
          <a:lstStyle/>
          <a:p>
            <a:r>
              <a:rPr lang="en-US" sz="4000" b="1" dirty="0" smtClean="0"/>
              <a:t>Closely read the packet on the Transcontinental railroad.</a:t>
            </a:r>
          </a:p>
          <a:p>
            <a:r>
              <a:rPr lang="en-US" sz="4000" b="1" dirty="0" smtClean="0"/>
              <a:t>Answer the following analysis questions:</a:t>
            </a:r>
          </a:p>
          <a:p>
            <a:pPr lvl="1"/>
            <a:r>
              <a:rPr lang="en-US" sz="2800" b="1" dirty="0" smtClean="0"/>
              <a:t>1&amp;2 on page 9</a:t>
            </a:r>
          </a:p>
          <a:p>
            <a:pPr lvl="1"/>
            <a:r>
              <a:rPr lang="en-US" sz="2800" b="1" dirty="0" smtClean="0"/>
              <a:t>All questions on page 13</a:t>
            </a:r>
          </a:p>
          <a:p>
            <a:pPr lvl="1"/>
            <a:r>
              <a:rPr lang="en-US" sz="2800" b="1" dirty="0" smtClean="0"/>
              <a:t>2 on page 18</a:t>
            </a:r>
          </a:p>
          <a:p>
            <a:pPr lvl="1"/>
            <a:r>
              <a:rPr lang="en-US" sz="2800" b="1" dirty="0" smtClean="0"/>
              <a:t>1-3 on page 24</a:t>
            </a:r>
          </a:p>
          <a:p>
            <a:pPr lvl="1"/>
            <a:r>
              <a:rPr lang="en-US" sz="2800" b="1" dirty="0" smtClean="0">
                <a:solidFill>
                  <a:srgbClr val="FF0000"/>
                </a:solidFill>
              </a:rPr>
              <a:t>* If you write on a separate sheet of paper, please label your questions with the pages number they go with</a:t>
            </a:r>
          </a:p>
        </p:txBody>
      </p:sp>
    </p:spTree>
    <p:extLst>
      <p:ext uri="{BB962C8B-B14F-4D97-AF65-F5344CB8AC3E}">
        <p14:creationId xmlns:p14="http://schemas.microsoft.com/office/powerpoint/2010/main" val="3857684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0851" y="3078480"/>
            <a:ext cx="5613149" cy="3779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0" y="121920"/>
            <a:ext cx="4470400" cy="6827520"/>
          </a:xfrm>
        </p:spPr>
        <p:txBody>
          <a:bodyPr>
            <a:normAutofit/>
          </a:bodyPr>
          <a:lstStyle/>
          <a:p>
            <a:pPr lvl="0"/>
            <a:r>
              <a:rPr lang="en-US" sz="2800" b="1" dirty="0">
                <a:solidFill>
                  <a:prstClr val="black">
                    <a:lumMod val="50000"/>
                    <a:lumOff val="50000"/>
                  </a:prstClr>
                </a:solidFill>
              </a:rPr>
              <a:t>However, in 1917, Germany resumed unrestricted submarine warfare, creating great anti-German feelings among Americans. This heightened tension led to the United States’ decision to enter the war.</a:t>
            </a:r>
          </a:p>
          <a:p>
            <a:endParaRPr lang="en-US" sz="32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70400" y="0"/>
            <a:ext cx="4693705" cy="2062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2292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546"/>
            <a:ext cx="8229600" cy="1061639"/>
          </a:xfrm>
        </p:spPr>
        <p:txBody>
          <a:bodyPr/>
          <a:lstStyle/>
          <a:p>
            <a:r>
              <a:rPr lang="en-US" dirty="0" smtClean="0"/>
              <a:t>Impact of WWI</a:t>
            </a:r>
            <a:endParaRPr lang="en-US" dirty="0"/>
          </a:p>
        </p:txBody>
      </p:sp>
      <p:sp>
        <p:nvSpPr>
          <p:cNvPr id="3" name="Content Placeholder 2"/>
          <p:cNvSpPr>
            <a:spLocks noGrp="1"/>
          </p:cNvSpPr>
          <p:nvPr>
            <p:ph idx="1"/>
          </p:nvPr>
        </p:nvSpPr>
        <p:spPr>
          <a:xfrm>
            <a:off x="0" y="751840"/>
            <a:ext cx="9143999" cy="6106160"/>
          </a:xfrm>
        </p:spPr>
        <p:txBody>
          <a:bodyPr/>
          <a:lstStyle/>
          <a:p>
            <a:r>
              <a:rPr lang="en-US" b="1" dirty="0"/>
              <a:t>The war created jobs in northeastern and </a:t>
            </a:r>
            <a:r>
              <a:rPr lang="en-US" b="1" dirty="0" err="1"/>
              <a:t>midwestern</a:t>
            </a:r>
            <a:r>
              <a:rPr lang="en-US" b="1" dirty="0"/>
              <a:t> cities. African Americans, tired of living under the repression that was common in the South, moved to the North by the thousands and established themselves in ethnically distinct and culturally rich neighborhoods. This movement of African Americans was called the Great Migration. </a:t>
            </a:r>
          </a:p>
        </p:txBody>
      </p:sp>
      <p:pic>
        <p:nvPicPr>
          <p:cNvPr id="4" name="Picture 3"/>
          <p:cNvPicPr>
            <a:picLocks noChangeAspect="1"/>
          </p:cNvPicPr>
          <p:nvPr/>
        </p:nvPicPr>
        <p:blipFill>
          <a:blip r:embed="rId2"/>
          <a:stretch>
            <a:fillRect/>
          </a:stretch>
        </p:blipFill>
        <p:spPr>
          <a:xfrm>
            <a:off x="3007360" y="3043331"/>
            <a:ext cx="6136639" cy="3814668"/>
          </a:xfrm>
          <a:prstGeom prst="rect">
            <a:avLst/>
          </a:prstGeom>
        </p:spPr>
      </p:pic>
    </p:spTree>
    <p:extLst>
      <p:ext uri="{BB962C8B-B14F-4D97-AF65-F5344CB8AC3E}">
        <p14:creationId xmlns:p14="http://schemas.microsoft.com/office/powerpoint/2010/main" val="693712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774511" y="1351280"/>
            <a:ext cx="3542208" cy="5096702"/>
          </a:xfrm>
          <a:prstGeom prst="rect">
            <a:avLst/>
          </a:prstGeom>
        </p:spPr>
      </p:pic>
      <p:sp>
        <p:nvSpPr>
          <p:cNvPr id="2" name="Title 1"/>
          <p:cNvSpPr>
            <a:spLocks noGrp="1"/>
          </p:cNvSpPr>
          <p:nvPr>
            <p:ph type="title"/>
          </p:nvPr>
        </p:nvSpPr>
        <p:spPr>
          <a:xfrm>
            <a:off x="3258095" y="692579"/>
            <a:ext cx="8229600" cy="872061"/>
          </a:xfrm>
        </p:spPr>
        <p:txBody>
          <a:bodyPr/>
          <a:lstStyle/>
          <a:p>
            <a:r>
              <a:rPr lang="en-US" dirty="0" smtClean="0"/>
              <a:t>WWI impact</a:t>
            </a:r>
            <a:endParaRPr lang="en-US" dirty="0"/>
          </a:p>
        </p:txBody>
      </p:sp>
      <p:sp>
        <p:nvSpPr>
          <p:cNvPr id="3" name="Content Placeholder 2"/>
          <p:cNvSpPr>
            <a:spLocks noGrp="1"/>
          </p:cNvSpPr>
          <p:nvPr>
            <p:ph idx="1"/>
          </p:nvPr>
        </p:nvSpPr>
        <p:spPr>
          <a:xfrm>
            <a:off x="0" y="0"/>
            <a:ext cx="6106160" cy="6858001"/>
          </a:xfrm>
        </p:spPr>
        <p:txBody>
          <a:bodyPr>
            <a:normAutofit lnSpcReduction="10000"/>
          </a:bodyPr>
          <a:lstStyle/>
          <a:p>
            <a:r>
              <a:rPr lang="en-US" b="1" dirty="0"/>
              <a:t>During the war, laws were passed that prohibited people from speaking out against it. The Espionage Act of 1917 made it a crime to communicate any information that would interfere with U.S. military operations or aid its enemies. </a:t>
            </a:r>
            <a:endParaRPr lang="en-US" b="1" dirty="0" smtClean="0"/>
          </a:p>
          <a:p>
            <a:r>
              <a:rPr lang="en-US" b="1" dirty="0" smtClean="0"/>
              <a:t>Wilson </a:t>
            </a:r>
            <a:r>
              <a:rPr lang="en-US" b="1" dirty="0"/>
              <a:t>supported this law to silence critics and pacifists. The next year, labor leader Eugene V. Debs, the Socialist Party’s presidential candidate in 1904, 1908, and 1912, was convicted for hindering military recruiting by making a speech against it; he was sentenced to 10 years in prison. </a:t>
            </a:r>
            <a:endParaRPr lang="en-US" b="1" dirty="0" smtClean="0"/>
          </a:p>
          <a:p>
            <a:r>
              <a:rPr lang="en-US" b="1" dirty="0" smtClean="0"/>
              <a:t> </a:t>
            </a:r>
            <a:r>
              <a:rPr lang="en-US" b="1" dirty="0"/>
              <a:t>Many people supported such laws although they violated the spirit of the First Amendment.</a:t>
            </a:r>
          </a:p>
        </p:txBody>
      </p:sp>
    </p:spTree>
    <p:extLst>
      <p:ext uri="{BB962C8B-B14F-4D97-AF65-F5344CB8AC3E}">
        <p14:creationId xmlns:p14="http://schemas.microsoft.com/office/powerpoint/2010/main" val="1960241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17600"/>
          </a:xfrm>
        </p:spPr>
        <p:txBody>
          <a:bodyPr/>
          <a:lstStyle/>
          <a:p>
            <a:r>
              <a:rPr lang="en-US" dirty="0" smtClean="0"/>
              <a:t>Close Reading</a:t>
            </a:r>
            <a:endParaRPr lang="en-US" dirty="0"/>
          </a:p>
        </p:txBody>
      </p:sp>
      <p:sp>
        <p:nvSpPr>
          <p:cNvPr id="3" name="Content Placeholder 2"/>
          <p:cNvSpPr>
            <a:spLocks noGrp="1"/>
          </p:cNvSpPr>
          <p:nvPr>
            <p:ph idx="1"/>
          </p:nvPr>
        </p:nvSpPr>
        <p:spPr>
          <a:xfrm>
            <a:off x="193040" y="1117600"/>
            <a:ext cx="8859520" cy="5008563"/>
          </a:xfrm>
        </p:spPr>
        <p:txBody>
          <a:bodyPr/>
          <a:lstStyle/>
          <a:p>
            <a:r>
              <a:rPr lang="en-US" sz="3200" b="1" dirty="0" smtClean="0"/>
              <a:t>Read the article on the </a:t>
            </a:r>
            <a:r>
              <a:rPr lang="en-US" sz="3200" b="1" i="1" dirty="0" smtClean="0"/>
              <a:t>Lusitania</a:t>
            </a:r>
            <a:endParaRPr lang="en-US" sz="3200" b="1" dirty="0" smtClean="0"/>
          </a:p>
          <a:p>
            <a:r>
              <a:rPr lang="en-US" sz="3200" b="1" dirty="0" smtClean="0"/>
              <a:t>Use highlighters to </a:t>
            </a:r>
            <a:r>
              <a:rPr lang="en-US" sz="3200" b="1" dirty="0" smtClean="0">
                <a:ln w="19050">
                  <a:solidFill>
                    <a:srgbClr val="FFFF00"/>
                  </a:solidFill>
                </a:ln>
              </a:rPr>
              <a:t>highlight</a:t>
            </a:r>
            <a:r>
              <a:rPr lang="en-US" sz="3200" b="1" dirty="0" smtClean="0">
                <a:ln w="19050">
                  <a:solidFill>
                    <a:schemeClr val="tx1"/>
                  </a:solidFill>
                </a:ln>
              </a:rPr>
              <a:t> </a:t>
            </a:r>
            <a:r>
              <a:rPr lang="en-US" sz="3200" b="1" dirty="0" smtClean="0"/>
              <a:t>key ideas and main points</a:t>
            </a:r>
          </a:p>
          <a:p>
            <a:r>
              <a:rPr lang="en-US" sz="3200" b="1" dirty="0"/>
              <a:t>C</a:t>
            </a:r>
            <a:r>
              <a:rPr lang="en-US" sz="3200" b="1" dirty="0" smtClean="0"/>
              <a:t>ircle any words you don’t know </a:t>
            </a:r>
          </a:p>
          <a:p>
            <a:r>
              <a:rPr lang="en-US" sz="3200" b="1" u="sng" dirty="0" smtClean="0"/>
              <a:t>Underline</a:t>
            </a:r>
            <a:r>
              <a:rPr lang="en-US" sz="3200" b="1" dirty="0" smtClean="0"/>
              <a:t> key vocabulary</a:t>
            </a:r>
          </a:p>
          <a:p>
            <a:r>
              <a:rPr lang="en-US" sz="3200" b="1" dirty="0" smtClean="0"/>
              <a:t>Write questions, thoughts and predictions in the margins</a:t>
            </a:r>
          </a:p>
          <a:p>
            <a:endParaRPr lang="en-US" dirty="0" smtClean="0"/>
          </a:p>
          <a:p>
            <a:endParaRPr lang="en-US" dirty="0"/>
          </a:p>
        </p:txBody>
      </p:sp>
      <p:sp>
        <p:nvSpPr>
          <p:cNvPr id="4" name="Oval 3"/>
          <p:cNvSpPr/>
          <p:nvPr/>
        </p:nvSpPr>
        <p:spPr>
          <a:xfrm>
            <a:off x="558800" y="2682240"/>
            <a:ext cx="1320800" cy="72136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37401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00480"/>
          </a:xfrm>
        </p:spPr>
        <p:txBody>
          <a:bodyPr/>
          <a:lstStyle/>
          <a:p>
            <a:r>
              <a:rPr lang="en-US" dirty="0" smtClean="0"/>
              <a:t>Writing</a:t>
            </a:r>
            <a:endParaRPr lang="en-US" dirty="0"/>
          </a:p>
        </p:txBody>
      </p:sp>
      <p:sp>
        <p:nvSpPr>
          <p:cNvPr id="3" name="Content Placeholder 2"/>
          <p:cNvSpPr>
            <a:spLocks noGrp="1"/>
          </p:cNvSpPr>
          <p:nvPr>
            <p:ph idx="1"/>
          </p:nvPr>
        </p:nvSpPr>
        <p:spPr>
          <a:xfrm>
            <a:off x="0" y="1219200"/>
            <a:ext cx="9144000" cy="5130800"/>
          </a:xfrm>
        </p:spPr>
        <p:txBody>
          <a:bodyPr>
            <a:normAutofit/>
          </a:bodyPr>
          <a:lstStyle/>
          <a:p>
            <a:r>
              <a:rPr lang="en-US" b="1" dirty="0"/>
              <a:t>Students will read a short article about the sinking of the Lusitania and the unrestricted use of submarine warfare. </a:t>
            </a:r>
            <a:endParaRPr lang="en-US" b="1" dirty="0" smtClean="0"/>
          </a:p>
          <a:p>
            <a:r>
              <a:rPr lang="en-US" b="1" dirty="0" smtClean="0"/>
              <a:t>Students </a:t>
            </a:r>
            <a:r>
              <a:rPr lang="en-US" b="1" dirty="0"/>
              <a:t>will write a letter </a:t>
            </a:r>
            <a:r>
              <a:rPr lang="en-US" b="1" dirty="0" smtClean="0"/>
              <a:t>to a family member or friend from </a:t>
            </a:r>
            <a:r>
              <a:rPr lang="en-US" b="1" dirty="0"/>
              <a:t>the perspective of a Lusitania survivor and include what they want the US government to do in response. </a:t>
            </a:r>
            <a:endParaRPr lang="en-US" b="1" dirty="0" smtClean="0"/>
          </a:p>
          <a:p>
            <a:r>
              <a:rPr lang="en-US" sz="2800" b="1" i="1" dirty="0" smtClean="0">
                <a:effectLst>
                  <a:outerShdw blurRad="38100" dist="38100" dir="2700000" algn="tl">
                    <a:srgbClr val="000000">
                      <a:alpha val="43137"/>
                    </a:srgbClr>
                  </a:outerShdw>
                </a:effectLst>
              </a:rPr>
              <a:t>Describe the sinking of the ship, the experience of being rescued, your feelings about the attack and what you would want the government to do in response</a:t>
            </a:r>
          </a:p>
          <a:p>
            <a:r>
              <a:rPr lang="en-US" sz="2800" b="1" i="1" dirty="0" smtClean="0">
                <a:effectLst>
                  <a:outerShdw blurRad="38100" dist="38100" dir="2700000" algn="tl">
                    <a:srgbClr val="000000">
                      <a:alpha val="43137"/>
                    </a:srgbClr>
                  </a:outerShdw>
                </a:effectLst>
              </a:rPr>
              <a:t>This should be AT LEAST a full page</a:t>
            </a:r>
          </a:p>
          <a:p>
            <a:endParaRPr lang="en-US" b="1" dirty="0"/>
          </a:p>
        </p:txBody>
      </p:sp>
    </p:spTree>
    <p:extLst>
      <p:ext uri="{BB962C8B-B14F-4D97-AF65-F5344CB8AC3E}">
        <p14:creationId xmlns:p14="http://schemas.microsoft.com/office/powerpoint/2010/main" val="532362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4000"/>
            <a:ext cx="8229600" cy="5872163"/>
          </a:xfrm>
        </p:spPr>
        <p:txBody>
          <a:bodyPr>
            <a:normAutofit/>
          </a:bodyPr>
          <a:lstStyle/>
          <a:p>
            <a:pPr marL="0" indent="0">
              <a:buNone/>
            </a:pPr>
            <a:r>
              <a:rPr lang="en-US" sz="3200" b="1" dirty="0" smtClean="0"/>
              <a:t>3</a:t>
            </a:r>
            <a:r>
              <a:rPr lang="en-US" sz="3200" b="1" baseline="30000" dirty="0" smtClean="0"/>
              <a:t>rd</a:t>
            </a:r>
            <a:r>
              <a:rPr lang="en-US" sz="3200" b="1" dirty="0" smtClean="0"/>
              <a:t> block Warm Up: </a:t>
            </a:r>
          </a:p>
          <a:p>
            <a:endParaRPr lang="en-US" sz="3200" b="1" dirty="0"/>
          </a:p>
          <a:p>
            <a:r>
              <a:rPr lang="en-US" sz="3200" b="1" dirty="0" smtClean="0"/>
              <a:t>What </a:t>
            </a:r>
            <a:r>
              <a:rPr lang="en-US" sz="3200" b="1" dirty="0"/>
              <a:t>are the differences between Presidential and Radical Republican Reconstruction</a:t>
            </a:r>
            <a:r>
              <a:rPr lang="en-US" sz="3200" b="1" dirty="0" smtClean="0"/>
              <a:t>?</a:t>
            </a:r>
            <a:endParaRPr lang="en-US" sz="3200" b="1" dirty="0"/>
          </a:p>
        </p:txBody>
      </p:sp>
    </p:spTree>
    <p:extLst>
      <p:ext uri="{BB962C8B-B14F-4D97-AF65-F5344CB8AC3E}">
        <p14:creationId xmlns:p14="http://schemas.microsoft.com/office/powerpoint/2010/main" val="1834585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Students will write their own reconstruction plans. What would be your requirements for Southern states to come back into the Union? You must include requirements for Southern states to be readmitted to the Union and rights of freed slaves.</a:t>
            </a:r>
          </a:p>
          <a:p>
            <a:endParaRPr lang="en-US" b="1" dirty="0"/>
          </a:p>
        </p:txBody>
      </p:sp>
    </p:spTree>
    <p:extLst>
      <p:ext uri="{BB962C8B-B14F-4D97-AF65-F5344CB8AC3E}">
        <p14:creationId xmlns:p14="http://schemas.microsoft.com/office/powerpoint/2010/main" val="756884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2955</TotalTime>
  <Words>1055</Words>
  <Application>Microsoft Office PowerPoint</Application>
  <PresentationFormat>On-screen Show (4:3)</PresentationFormat>
  <Paragraphs>59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Executive</vt:lpstr>
      <vt:lpstr> Use a textbook to define:   neutral-  Espionage Act (in index)-  Eugene V. Debs-</vt:lpstr>
      <vt:lpstr>Origins of WWI</vt:lpstr>
      <vt:lpstr>PowerPoint Presentation</vt:lpstr>
      <vt:lpstr>Impact of WWI</vt:lpstr>
      <vt:lpstr>WWI impact</vt:lpstr>
      <vt:lpstr>Close Reading</vt:lpstr>
      <vt:lpstr>Writing</vt:lpstr>
      <vt:lpstr>PowerPoint Presentation</vt:lpstr>
      <vt:lpstr>PowerPoint Presentation</vt:lpstr>
      <vt:lpstr>Performance Task</vt:lpstr>
      <vt:lpstr>Closing</vt:lpstr>
      <vt:lpstr>Warm Up</vt:lpstr>
      <vt:lpstr>Wilson’s 14 Points</vt:lpstr>
      <vt:lpstr>League Of Nations</vt:lpstr>
      <vt:lpstr>PowerPoint Presentation</vt:lpstr>
      <vt:lpstr>18th Amendment</vt:lpstr>
      <vt:lpstr>PowerPoint Presentation</vt:lpstr>
      <vt:lpstr>19th Amendment</vt:lpstr>
      <vt:lpstr>PowerPoint Presentation</vt:lpstr>
      <vt:lpstr>PowerPoint Presentation</vt:lpstr>
      <vt:lpstr>PowerPoint Presentation</vt:lpstr>
      <vt:lpstr>Group work </vt:lpstr>
      <vt:lpstr>Homework:</vt:lpstr>
      <vt:lpstr>3rd Block</vt:lpstr>
    </vt:vector>
  </TitlesOfParts>
  <Company>Wilkinson County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Define: neutral- the Great Migration- Espionage Act-  Eugene Debs-</dc:title>
  <dc:creator>Sara Wood</dc:creator>
  <cp:lastModifiedBy>Sara Wood</cp:lastModifiedBy>
  <cp:revision>43</cp:revision>
  <cp:lastPrinted>2016-03-30T15:11:12Z</cp:lastPrinted>
  <dcterms:created xsi:type="dcterms:W3CDTF">2014-11-03T17:03:47Z</dcterms:created>
  <dcterms:modified xsi:type="dcterms:W3CDTF">2016-03-30T15:11:24Z</dcterms:modified>
</cp:coreProperties>
</file>