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8" r:id="rId9"/>
    <p:sldId id="269" r:id="rId10"/>
    <p:sldId id="265" r:id="rId11"/>
    <p:sldId id="267" r:id="rId12"/>
    <p:sldId id="263" r:id="rId13"/>
    <p:sldId id="264" r:id="rId14"/>
    <p:sldId id="266"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4" d="100"/>
          <a:sy n="94" d="100"/>
        </p:scale>
        <p:origin x="-882" y="1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10/26/2015</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Footer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10/26/2015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10/26/2015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t>10/26/2015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10/26/2015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34CF3C7-6809-4F39-BD67-A75817BDDE0A}" type="datetime1">
              <a:rPr lang="en-US" smtClean="0"/>
              <a:t>10/26/2015</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t>10/26/2015</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10/26/2015</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10/26/2015</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10/26/2015</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10/26/2015</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t>10/26/2015</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5405119"/>
          </a:xfrm>
        </p:spPr>
        <p:txBody>
          <a:bodyPr/>
          <a:lstStyle/>
          <a:p>
            <a:r>
              <a:rPr lang="en-US" sz="4800" dirty="0">
                <a:effectLst/>
              </a:rPr>
              <a:t>Journal: We have discussed the Chinese role in constructing the railroads in the west. How do you think that the Chinese were treated by other groups?</a:t>
            </a:r>
            <a:endParaRPr lang="en-US" sz="4800" dirty="0"/>
          </a:p>
        </p:txBody>
      </p:sp>
    </p:spTree>
    <p:extLst>
      <p:ext uri="{BB962C8B-B14F-4D97-AF65-F5344CB8AC3E}">
        <p14:creationId xmlns:p14="http://schemas.microsoft.com/office/powerpoint/2010/main" val="2247543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email">
            <a:extLst>
              <a:ext uri="{28A0092B-C50C-407E-A947-70E740481C1C}">
                <a14:useLocalDpi xmlns:a14="http://schemas.microsoft.com/office/drawing/2010/main" val="0"/>
              </a:ext>
            </a:extLst>
          </a:blip>
          <a:srcRect l="-48740" r="-48740"/>
          <a:stretch>
            <a:fillRect/>
          </a:stretch>
        </p:blipFill>
        <p:spPr bwMode="auto">
          <a:xfrm>
            <a:off x="-454949" y="170621"/>
            <a:ext cx="9598949" cy="6521497"/>
          </a:xfrm>
          <a:prstGeom prst="rect">
            <a:avLst/>
          </a:prstGeom>
          <a:noFill/>
          <a:ln>
            <a:noFill/>
          </a:ln>
        </p:spPr>
      </p:pic>
    </p:spTree>
    <p:extLst>
      <p:ext uri="{BB962C8B-B14F-4D97-AF65-F5344CB8AC3E}">
        <p14:creationId xmlns:p14="http://schemas.microsoft.com/office/powerpoint/2010/main" val="2055881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4568" b="-4568"/>
          <a:stretch>
            <a:fillRect/>
          </a:stretch>
        </p:blipFill>
        <p:spPr bwMode="auto">
          <a:xfrm>
            <a:off x="152400" y="0"/>
            <a:ext cx="8991600" cy="6858000"/>
          </a:xfrm>
          <a:prstGeom prst="rect">
            <a:avLst/>
          </a:prstGeom>
          <a:noFill/>
          <a:ln>
            <a:noFill/>
          </a:ln>
        </p:spPr>
      </p:pic>
    </p:spTree>
    <p:extLst>
      <p:ext uri="{BB962C8B-B14F-4D97-AF65-F5344CB8AC3E}">
        <p14:creationId xmlns:p14="http://schemas.microsoft.com/office/powerpoint/2010/main" val="170069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149667" y="0"/>
            <a:ext cx="5447093" cy="6858000"/>
          </a:xfrm>
          <a:prstGeom prst="rect">
            <a:avLst/>
          </a:prstGeom>
          <a:noFill/>
          <a:ln>
            <a:noFill/>
          </a:ln>
        </p:spPr>
      </p:pic>
    </p:spTree>
    <p:extLst>
      <p:ext uri="{BB962C8B-B14F-4D97-AF65-F5344CB8AC3E}">
        <p14:creationId xmlns:p14="http://schemas.microsoft.com/office/powerpoint/2010/main" val="1617560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7315200" cy="8605520"/>
          </a:xfrm>
          <a:prstGeom prst="rect">
            <a:avLst/>
          </a:prstGeom>
          <a:noFill/>
          <a:ln>
            <a:noFill/>
          </a:ln>
        </p:spPr>
      </p:pic>
    </p:spTree>
    <p:extLst>
      <p:ext uri="{BB962C8B-B14F-4D97-AF65-F5344CB8AC3E}">
        <p14:creationId xmlns:p14="http://schemas.microsoft.com/office/powerpoint/2010/main" val="22119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4332" b="-4332"/>
          <a:stretch>
            <a:fillRect/>
          </a:stretch>
        </p:blipFill>
        <p:spPr bwMode="auto">
          <a:xfrm>
            <a:off x="0" y="663575"/>
            <a:ext cx="9144000" cy="5819775"/>
          </a:xfrm>
          <a:prstGeom prst="rect">
            <a:avLst/>
          </a:prstGeom>
          <a:noFill/>
          <a:ln>
            <a:noFill/>
          </a:ln>
        </p:spPr>
      </p:pic>
    </p:spTree>
    <p:extLst>
      <p:ext uri="{BB962C8B-B14F-4D97-AF65-F5344CB8AC3E}">
        <p14:creationId xmlns:p14="http://schemas.microsoft.com/office/powerpoint/2010/main" val="3307140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7040"/>
            <a:ext cx="8229600" cy="6055360"/>
          </a:xfrm>
        </p:spPr>
        <p:txBody>
          <a:bodyPr>
            <a:normAutofit fontScale="85000" lnSpcReduction="10000"/>
          </a:bodyPr>
          <a:lstStyle/>
          <a:p>
            <a:r>
              <a:rPr lang="en-US" b="1" dirty="0"/>
              <a:t>SSUSH 1d 4. French colonists came to America mainly in order to: </a:t>
            </a:r>
            <a:endParaRPr lang="en-US" sz="4000" b="1" dirty="0"/>
          </a:p>
          <a:p>
            <a:pPr marL="0" indent="0">
              <a:buNone/>
            </a:pPr>
            <a:r>
              <a:rPr lang="en-US" b="1" dirty="0"/>
              <a:t>a. Farm.</a:t>
            </a:r>
          </a:p>
          <a:p>
            <a:pPr marL="0" indent="0">
              <a:buNone/>
            </a:pPr>
            <a:r>
              <a:rPr lang="en-US" b="1" dirty="0"/>
              <a:t>b. Seek precious metals.</a:t>
            </a:r>
          </a:p>
          <a:p>
            <a:pPr marL="0" indent="0">
              <a:buNone/>
            </a:pPr>
            <a:r>
              <a:rPr lang="en-US" b="1" dirty="0"/>
              <a:t>c. Find religious freedom. </a:t>
            </a:r>
          </a:p>
          <a:p>
            <a:pPr marL="0" indent="0">
              <a:buNone/>
            </a:pPr>
            <a:r>
              <a:rPr lang="en-US" b="1" dirty="0"/>
              <a:t>d. Engage in the fur trade. </a:t>
            </a:r>
          </a:p>
          <a:p>
            <a:r>
              <a:rPr lang="en-US" b="1" dirty="0"/>
              <a:t>SSUSH 2a 5. According to the system of mercantilism, a favorable balance of trade exist for a country when: </a:t>
            </a:r>
          </a:p>
          <a:p>
            <a:pPr marL="0" indent="0">
              <a:buNone/>
            </a:pPr>
            <a:r>
              <a:rPr lang="en-US" b="1" dirty="0"/>
              <a:t>a. Its trading partners charge no import taxes. </a:t>
            </a:r>
          </a:p>
          <a:p>
            <a:pPr marL="0" indent="0">
              <a:buNone/>
            </a:pPr>
            <a:r>
              <a:rPr lang="en-US" b="1" dirty="0"/>
              <a:t>b. The value of imports equals that of exports. </a:t>
            </a:r>
          </a:p>
          <a:p>
            <a:pPr marL="0" indent="0">
              <a:buNone/>
            </a:pPr>
            <a:r>
              <a:rPr lang="en-US" b="1" dirty="0"/>
              <a:t>c. The value of imports is greater than that of exports. </a:t>
            </a:r>
          </a:p>
          <a:p>
            <a:pPr marL="0" indent="0">
              <a:buNone/>
            </a:pPr>
            <a:r>
              <a:rPr lang="en-US" b="1" dirty="0"/>
              <a:t>d. The value of exports is greater than that of imports. </a:t>
            </a:r>
          </a:p>
          <a:p>
            <a:r>
              <a:rPr lang="en-US" b="1" dirty="0"/>
              <a:t>SSUSH 2d 6. The significance of the Great Awakening was that it: </a:t>
            </a:r>
          </a:p>
          <a:p>
            <a:pPr marL="0" indent="0">
              <a:buNone/>
            </a:pPr>
            <a:r>
              <a:rPr lang="en-US" b="1" dirty="0"/>
              <a:t>a. Revived intolerance for other religions. </a:t>
            </a:r>
          </a:p>
          <a:p>
            <a:pPr marL="0" indent="0">
              <a:buNone/>
            </a:pPr>
            <a:r>
              <a:rPr lang="en-US" b="1" dirty="0"/>
              <a:t>b. Led to the foundation of colleges and universities. </a:t>
            </a:r>
          </a:p>
          <a:p>
            <a:pPr marL="0" indent="0">
              <a:buNone/>
            </a:pPr>
            <a:r>
              <a:rPr lang="en-US" b="1" dirty="0"/>
              <a:t>c. Did not lead to unity among the American colonist. </a:t>
            </a:r>
          </a:p>
          <a:p>
            <a:pPr marL="0" indent="0">
              <a:buNone/>
            </a:pPr>
            <a:r>
              <a:rPr lang="en-US" b="1" dirty="0"/>
              <a:t>d. Created a strong following for the Roman Catholic Church</a:t>
            </a:r>
          </a:p>
          <a:p>
            <a:endParaRPr lang="en-US" b="1" dirty="0"/>
          </a:p>
        </p:txBody>
      </p:sp>
    </p:spTree>
    <p:extLst>
      <p:ext uri="{BB962C8B-B14F-4D97-AF65-F5344CB8AC3E}">
        <p14:creationId xmlns:p14="http://schemas.microsoft.com/office/powerpoint/2010/main" val="1408587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0"/>
            <a:ext cx="8778240" cy="6482080"/>
          </a:xfrm>
        </p:spPr>
        <p:txBody>
          <a:bodyPr>
            <a:noAutofit/>
          </a:bodyPr>
          <a:lstStyle/>
          <a:p>
            <a:r>
              <a:rPr lang="en-US" sz="3200" b="1" dirty="0"/>
              <a:t>Students will create a timeline dated from </a:t>
            </a:r>
            <a:r>
              <a:rPr lang="en-US" sz="3200" b="1" dirty="0">
                <a:solidFill>
                  <a:srgbClr val="FF0000"/>
                </a:solidFill>
              </a:rPr>
              <a:t>1619 – 1676 </a:t>
            </a:r>
            <a:r>
              <a:rPr lang="en-US" sz="3200" b="1" dirty="0"/>
              <a:t>of the </a:t>
            </a:r>
            <a:r>
              <a:rPr lang="en-US" sz="3200" dirty="0"/>
              <a:t>Jamestown colony </a:t>
            </a:r>
            <a:r>
              <a:rPr lang="en-US" sz="3200" b="1" dirty="0"/>
              <a:t>incorporating key events relevant to the outbreak of </a:t>
            </a:r>
            <a:r>
              <a:rPr lang="en-US" sz="3200" dirty="0"/>
              <a:t>Bacon’s Rebellion</a:t>
            </a:r>
            <a:r>
              <a:rPr lang="en-US" sz="3200" b="1" dirty="0"/>
              <a:t>. </a:t>
            </a:r>
            <a:endParaRPr lang="en-US" sz="3200" b="1" dirty="0" smtClean="0"/>
          </a:p>
          <a:p>
            <a:r>
              <a:rPr lang="en-US" sz="3200" b="1" dirty="0" smtClean="0"/>
              <a:t>Students </a:t>
            </a:r>
            <a:r>
              <a:rPr lang="en-US" sz="3200" b="1" dirty="0"/>
              <a:t>will explain why a particular event was placed on the timeline and the relevance this event has in regards to movement and migration and conflict and change. </a:t>
            </a:r>
            <a:endParaRPr lang="en-US" sz="3200" b="1" dirty="0" smtClean="0"/>
          </a:p>
          <a:p>
            <a:pPr marL="0" indent="0">
              <a:buNone/>
            </a:pPr>
            <a:endParaRPr lang="en-US" sz="3200" dirty="0"/>
          </a:p>
        </p:txBody>
      </p:sp>
    </p:spTree>
    <p:extLst>
      <p:ext uri="{BB962C8B-B14F-4D97-AF65-F5344CB8AC3E}">
        <p14:creationId xmlns:p14="http://schemas.microsoft.com/office/powerpoint/2010/main" val="1505551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294"/>
            <a:ext cx="8229600" cy="1600200"/>
          </a:xfrm>
        </p:spPr>
        <p:txBody>
          <a:bodyPr/>
          <a:lstStyle/>
          <a:p>
            <a:r>
              <a:rPr lang="en-US" dirty="0"/>
              <a:t>Asian American Rights</a:t>
            </a:r>
            <a:br>
              <a:rPr lang="en-US" dirty="0"/>
            </a:br>
            <a:endParaRPr lang="en-US" dirty="0"/>
          </a:p>
        </p:txBody>
      </p:sp>
      <p:pic>
        <p:nvPicPr>
          <p:cNvPr id="6" name="Picture 5"/>
          <p:cNvPicPr>
            <a:picLocks noChangeAspect="1"/>
          </p:cNvPicPr>
          <p:nvPr/>
        </p:nvPicPr>
        <p:blipFill>
          <a:blip r:embed="rId2"/>
          <a:stretch>
            <a:fillRect/>
          </a:stretch>
        </p:blipFill>
        <p:spPr>
          <a:xfrm>
            <a:off x="4257040" y="3374742"/>
            <a:ext cx="4886959" cy="3483257"/>
          </a:xfrm>
          <a:prstGeom prst="rect">
            <a:avLst/>
          </a:prstGeom>
        </p:spPr>
      </p:pic>
      <p:sp>
        <p:nvSpPr>
          <p:cNvPr id="4" name="Rectangle 3"/>
          <p:cNvSpPr/>
          <p:nvPr/>
        </p:nvSpPr>
        <p:spPr>
          <a:xfrm>
            <a:off x="1" y="397966"/>
            <a:ext cx="9143999" cy="3970318"/>
          </a:xfrm>
          <a:prstGeom prst="rect">
            <a:avLst/>
          </a:prstGeom>
        </p:spPr>
        <p:txBody>
          <a:bodyPr wrap="square">
            <a:spAutoFit/>
          </a:bodyPr>
          <a:lstStyle/>
          <a:p>
            <a:r>
              <a:rPr lang="en-US" sz="2800" b="1" dirty="0" smtClean="0"/>
              <a:t>In </a:t>
            </a:r>
            <a:r>
              <a:rPr lang="en-US" sz="2800" b="1" dirty="0"/>
              <a:t>earlier decades, Asians had immigrated to California and other areas of the American West. Then, in the 1880s, Asian Americans faced anti-immigrant sentiment. When Chinese immigrants accepted low wages for jobs whites had held, employers lowered the pay for all workers. This angered the white workers. </a:t>
            </a:r>
            <a:endParaRPr lang="en-US" sz="2800" b="1" dirty="0" smtClean="0"/>
          </a:p>
          <a:p>
            <a:r>
              <a:rPr lang="en-US" sz="2800" b="1" dirty="0" smtClean="0"/>
              <a:t>They </a:t>
            </a:r>
            <a:r>
              <a:rPr lang="en-US" sz="2800" b="1" dirty="0"/>
              <a:t>encouraged Congress to pass the Chinese Exclusion Act, which it did in 1882, thereby banning all future Chinese immigration</a:t>
            </a:r>
            <a:r>
              <a:rPr lang="en-US" sz="2800" b="1" dirty="0" smtClean="0"/>
              <a:t>.</a:t>
            </a:r>
            <a:endParaRPr lang="en-US" sz="2800" b="1" dirty="0"/>
          </a:p>
        </p:txBody>
      </p:sp>
    </p:spTree>
    <p:extLst>
      <p:ext uri="{BB962C8B-B14F-4D97-AF65-F5344CB8AC3E}">
        <p14:creationId xmlns:p14="http://schemas.microsoft.com/office/powerpoint/2010/main" val="1550005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3302"/>
          </a:xfrm>
        </p:spPr>
        <p:txBody>
          <a:bodyPr/>
          <a:lstStyle/>
          <a:p>
            <a:r>
              <a:rPr lang="en-US" dirty="0" smtClean="0"/>
              <a:t>Japanese Americans</a:t>
            </a:r>
            <a:endParaRPr lang="en-US" dirty="0"/>
          </a:p>
        </p:txBody>
      </p:sp>
      <p:sp>
        <p:nvSpPr>
          <p:cNvPr id="3" name="Content Placeholder 2"/>
          <p:cNvSpPr>
            <a:spLocks noGrp="1"/>
          </p:cNvSpPr>
          <p:nvPr>
            <p:ph idx="1"/>
          </p:nvPr>
        </p:nvSpPr>
        <p:spPr>
          <a:xfrm>
            <a:off x="0" y="1213302"/>
            <a:ext cx="5421475" cy="5644698"/>
          </a:xfrm>
        </p:spPr>
        <p:txBody>
          <a:bodyPr/>
          <a:lstStyle/>
          <a:p>
            <a:r>
              <a:rPr lang="en-US" sz="3200" b="1" dirty="0"/>
              <a:t>Japanese Americans also faced racial prejudice. It was against California law for them to buy land or become U.S. citizens, and the federal government worked with the government of Japan to limit Japanese immigration.</a:t>
            </a:r>
          </a:p>
          <a:p>
            <a:endParaRPr lang="en-US" dirty="0"/>
          </a:p>
        </p:txBody>
      </p:sp>
      <p:pic>
        <p:nvPicPr>
          <p:cNvPr id="4" name="Picture 3"/>
          <p:cNvPicPr>
            <a:picLocks noChangeAspect="1"/>
          </p:cNvPicPr>
          <p:nvPr/>
        </p:nvPicPr>
        <p:blipFill>
          <a:blip r:embed="rId2"/>
          <a:stretch>
            <a:fillRect/>
          </a:stretch>
        </p:blipFill>
        <p:spPr>
          <a:xfrm>
            <a:off x="5664200" y="1534304"/>
            <a:ext cx="3479800" cy="4762500"/>
          </a:xfrm>
          <a:prstGeom prst="rect">
            <a:avLst/>
          </a:prstGeom>
        </p:spPr>
      </p:pic>
    </p:spTree>
    <p:extLst>
      <p:ext uri="{BB962C8B-B14F-4D97-AF65-F5344CB8AC3E}">
        <p14:creationId xmlns:p14="http://schemas.microsoft.com/office/powerpoint/2010/main" val="3893412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2482"/>
          </a:xfrm>
        </p:spPr>
        <p:txBody>
          <a:bodyPr/>
          <a:lstStyle/>
          <a:p>
            <a:r>
              <a:rPr lang="en-US" dirty="0" smtClean="0"/>
              <a:t>Spanish American War</a:t>
            </a:r>
            <a:endParaRPr lang="en-US" dirty="0"/>
          </a:p>
        </p:txBody>
      </p:sp>
      <p:pic>
        <p:nvPicPr>
          <p:cNvPr id="4" name="Picture 3"/>
          <p:cNvPicPr>
            <a:picLocks noChangeAspect="1"/>
          </p:cNvPicPr>
          <p:nvPr/>
        </p:nvPicPr>
        <p:blipFill>
          <a:blip r:embed="rId2"/>
          <a:stretch>
            <a:fillRect/>
          </a:stretch>
        </p:blipFill>
        <p:spPr>
          <a:xfrm>
            <a:off x="4776965" y="3326961"/>
            <a:ext cx="4367036" cy="3531039"/>
          </a:xfrm>
          <a:prstGeom prst="rect">
            <a:avLst/>
          </a:prstGeom>
        </p:spPr>
      </p:pic>
      <p:sp>
        <p:nvSpPr>
          <p:cNvPr id="3" name="Content Placeholder 2"/>
          <p:cNvSpPr>
            <a:spLocks noGrp="1"/>
          </p:cNvSpPr>
          <p:nvPr>
            <p:ph idx="1"/>
          </p:nvPr>
        </p:nvSpPr>
        <p:spPr>
          <a:xfrm>
            <a:off x="-1" y="436032"/>
            <a:ext cx="9144001" cy="3905314"/>
          </a:xfrm>
        </p:spPr>
        <p:txBody>
          <a:bodyPr>
            <a:normAutofit fontScale="92500"/>
          </a:bodyPr>
          <a:lstStyle/>
          <a:p>
            <a:r>
              <a:rPr lang="en-US" b="1" dirty="0" smtClean="0">
                <a:solidFill>
                  <a:schemeClr val="tx2">
                    <a:lumMod val="75000"/>
                  </a:schemeClr>
                </a:solidFill>
              </a:rPr>
              <a:t>In </a:t>
            </a:r>
            <a:r>
              <a:rPr lang="en-US" b="1" dirty="0">
                <a:solidFill>
                  <a:schemeClr val="tx2">
                    <a:lumMod val="75000"/>
                  </a:schemeClr>
                </a:solidFill>
              </a:rPr>
              <a:t>the last decades of the 19th century, some Americans were eager to spread democracy into Latin America and other world regions. Other Americans argued that American expansion was not the best way to spread America’s democratic traditions. </a:t>
            </a:r>
            <a:endParaRPr lang="en-US" b="1" dirty="0" smtClean="0">
              <a:solidFill>
                <a:schemeClr val="tx2">
                  <a:lumMod val="75000"/>
                </a:schemeClr>
              </a:solidFill>
            </a:endParaRPr>
          </a:p>
          <a:p>
            <a:r>
              <a:rPr lang="en-US" b="1" dirty="0" smtClean="0">
                <a:solidFill>
                  <a:schemeClr val="tx2">
                    <a:lumMod val="75000"/>
                  </a:schemeClr>
                </a:solidFill>
              </a:rPr>
              <a:t> </a:t>
            </a:r>
            <a:r>
              <a:rPr lang="en-US" b="1" dirty="0">
                <a:solidFill>
                  <a:schemeClr val="tx2">
                    <a:lumMod val="75000"/>
                  </a:schemeClr>
                </a:solidFill>
              </a:rPr>
              <a:t>In 1898, the United States went to war with Spain after the Spanish refused to grant independence to rebels fighting a revolutionary war in Cuba, a Spanish colony.  Supporters of American expansion were eager to gain U.S. territory in Latin America, leading to a “war fever” that also encouraged the U.S. government to seek a military solution to the Cuban war for independence. </a:t>
            </a:r>
            <a:endParaRPr lang="en-US" b="1" dirty="0" smtClean="0">
              <a:solidFill>
                <a:schemeClr val="tx2">
                  <a:lumMod val="75000"/>
                </a:schemeClr>
              </a:solidFill>
            </a:endParaRPr>
          </a:p>
        </p:txBody>
      </p:sp>
      <p:sp>
        <p:nvSpPr>
          <p:cNvPr id="5" name="Rectangle 4"/>
          <p:cNvSpPr/>
          <p:nvPr/>
        </p:nvSpPr>
        <p:spPr>
          <a:xfrm>
            <a:off x="238729" y="4341345"/>
            <a:ext cx="4803621" cy="2308324"/>
          </a:xfrm>
          <a:prstGeom prst="rect">
            <a:avLst/>
          </a:prstGeom>
        </p:spPr>
        <p:txBody>
          <a:bodyPr wrap="square">
            <a:spAutoFit/>
          </a:bodyPr>
          <a:lstStyle/>
          <a:p>
            <a:r>
              <a:rPr lang="en-US" sz="2400" b="1" dirty="0">
                <a:solidFill>
                  <a:schemeClr val="tx2">
                    <a:lumMod val="75000"/>
                  </a:schemeClr>
                </a:solidFill>
              </a:rPr>
              <a:t>The war lasted less than four months. The Spanish were driven out of Cuba, which became an independent country, and out of Puerto Rico, which became an American territory.</a:t>
            </a:r>
          </a:p>
        </p:txBody>
      </p:sp>
    </p:spTree>
    <p:extLst>
      <p:ext uri="{BB962C8B-B14F-4D97-AF65-F5344CB8AC3E}">
        <p14:creationId xmlns:p14="http://schemas.microsoft.com/office/powerpoint/2010/main" val="833005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3103"/>
          </a:xfrm>
        </p:spPr>
        <p:txBody>
          <a:bodyPr/>
          <a:lstStyle/>
          <a:p>
            <a:r>
              <a:rPr lang="en-US" dirty="0" smtClean="0"/>
              <a:t>Philippine- American War</a:t>
            </a:r>
            <a:endParaRPr lang="en-US" dirty="0"/>
          </a:p>
        </p:txBody>
      </p:sp>
      <p:pic>
        <p:nvPicPr>
          <p:cNvPr id="5" name="Picture 4"/>
          <p:cNvPicPr>
            <a:picLocks noChangeAspect="1"/>
          </p:cNvPicPr>
          <p:nvPr/>
        </p:nvPicPr>
        <p:blipFill>
          <a:blip r:embed="rId2"/>
          <a:stretch>
            <a:fillRect/>
          </a:stretch>
        </p:blipFill>
        <p:spPr>
          <a:xfrm>
            <a:off x="4154981" y="3905316"/>
            <a:ext cx="4989019" cy="2952685"/>
          </a:xfrm>
          <a:prstGeom prst="rect">
            <a:avLst/>
          </a:prstGeom>
        </p:spPr>
      </p:pic>
      <p:sp>
        <p:nvSpPr>
          <p:cNvPr id="3" name="Content Placeholder 2"/>
          <p:cNvSpPr>
            <a:spLocks noGrp="1"/>
          </p:cNvSpPr>
          <p:nvPr>
            <p:ph idx="1"/>
          </p:nvPr>
        </p:nvSpPr>
        <p:spPr>
          <a:xfrm>
            <a:off x="0" y="670560"/>
            <a:ext cx="9144000" cy="3993070"/>
          </a:xfrm>
        </p:spPr>
        <p:txBody>
          <a:bodyPr>
            <a:normAutofit fontScale="92500"/>
          </a:bodyPr>
          <a:lstStyle/>
          <a:p>
            <a:r>
              <a:rPr lang="en-US" b="1" dirty="0"/>
              <a:t>The first battles of the Spanish-American War took place in the Philippines, another Spanish colony in which Spain refused to grant independence to rebels fighting a revolutionary war. </a:t>
            </a:r>
            <a:endParaRPr lang="en-US" b="1" dirty="0" smtClean="0"/>
          </a:p>
          <a:p>
            <a:r>
              <a:rPr lang="en-US" b="1" dirty="0" smtClean="0"/>
              <a:t>The </a:t>
            </a:r>
            <a:r>
              <a:rPr lang="en-US" b="1" dirty="0"/>
              <a:t>U.S. Navy quickly defeated the Spanish navy, and Americans debated whether the United States should expand its territory to include the Philippines or respect Filipino independence. When the U.S. military was ordered to keep the Philippines as an American territory, the Philippine-American War broke out in 1899. </a:t>
            </a:r>
            <a:endParaRPr lang="en-US" b="1" dirty="0" smtClean="0"/>
          </a:p>
          <a:p>
            <a:r>
              <a:rPr lang="en-US" b="1" dirty="0" smtClean="0"/>
              <a:t>The </a:t>
            </a:r>
            <a:r>
              <a:rPr lang="en-US" b="1" dirty="0"/>
              <a:t>war lasted about three years</a:t>
            </a:r>
            <a:r>
              <a:rPr lang="en-US" b="1" dirty="0" smtClean="0"/>
              <a:t>. </a:t>
            </a:r>
            <a:r>
              <a:rPr lang="en-US" b="1" dirty="0"/>
              <a:t>In the end, the Philippines was a U.S. territory </a:t>
            </a:r>
            <a:r>
              <a:rPr lang="en-US" b="1" dirty="0" smtClean="0"/>
              <a:t>until1946</a:t>
            </a:r>
            <a:r>
              <a:rPr lang="en-US" b="1" dirty="0"/>
              <a:t>.</a:t>
            </a:r>
          </a:p>
        </p:txBody>
      </p:sp>
    </p:spTree>
    <p:extLst>
      <p:ext uri="{BB962C8B-B14F-4D97-AF65-F5344CB8AC3E}">
        <p14:creationId xmlns:p14="http://schemas.microsoft.com/office/powerpoint/2010/main" val="2537283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42681"/>
          </a:xfrm>
        </p:spPr>
        <p:txBody>
          <a:bodyPr/>
          <a:lstStyle/>
          <a:p>
            <a:r>
              <a:rPr lang="en-US" dirty="0" smtClean="0"/>
              <a:t>US Action in Latin America</a:t>
            </a:r>
            <a:endParaRPr lang="en-US" dirty="0"/>
          </a:p>
        </p:txBody>
      </p:sp>
      <p:pic>
        <p:nvPicPr>
          <p:cNvPr id="4" name="Picture 3"/>
          <p:cNvPicPr>
            <a:picLocks noChangeAspect="1"/>
          </p:cNvPicPr>
          <p:nvPr/>
        </p:nvPicPr>
        <p:blipFill>
          <a:blip r:embed="rId2"/>
          <a:stretch>
            <a:fillRect/>
          </a:stretch>
        </p:blipFill>
        <p:spPr>
          <a:xfrm>
            <a:off x="6024070" y="2152221"/>
            <a:ext cx="3119930" cy="3748914"/>
          </a:xfrm>
          <a:prstGeom prst="rect">
            <a:avLst/>
          </a:prstGeom>
        </p:spPr>
      </p:pic>
      <p:sp>
        <p:nvSpPr>
          <p:cNvPr id="3" name="Content Placeholder 2"/>
          <p:cNvSpPr>
            <a:spLocks noGrp="1"/>
          </p:cNvSpPr>
          <p:nvPr>
            <p:ph idx="1"/>
          </p:nvPr>
        </p:nvSpPr>
        <p:spPr>
          <a:xfrm>
            <a:off x="0" y="606651"/>
            <a:ext cx="7101840" cy="6251349"/>
          </a:xfrm>
        </p:spPr>
        <p:txBody>
          <a:bodyPr>
            <a:normAutofit fontScale="92500" lnSpcReduction="20000"/>
          </a:bodyPr>
          <a:lstStyle/>
          <a:p>
            <a:endParaRPr lang="en-US" dirty="0"/>
          </a:p>
          <a:p>
            <a:r>
              <a:rPr lang="en-US" b="1" dirty="0"/>
              <a:t>The Caribbean region and Latin America remained unstable. Many of the area’s countries owed large amounts of money to European countries because they had borrowed it to build modern energy plants and transportation systems</a:t>
            </a:r>
            <a:r>
              <a:rPr lang="en-US" b="1" dirty="0" smtClean="0"/>
              <a:t>.</a:t>
            </a:r>
          </a:p>
          <a:p>
            <a:r>
              <a:rPr lang="en-US" b="1" dirty="0" smtClean="0"/>
              <a:t>President </a:t>
            </a:r>
            <a:r>
              <a:rPr lang="en-US" b="1" dirty="0"/>
              <a:t>Theodore Roosevelt feared European countries would take advantage of this instability to gain power and influence in the region. </a:t>
            </a:r>
            <a:endParaRPr lang="en-US" b="1" dirty="0" smtClean="0"/>
          </a:p>
          <a:p>
            <a:r>
              <a:rPr lang="en-US" b="1" dirty="0" smtClean="0"/>
              <a:t>He </a:t>
            </a:r>
            <a:r>
              <a:rPr lang="en-US" b="1" dirty="0"/>
              <a:t>announced to the world that the United States had the right to intervene in Latin American countries in economic crisis, whether or not a European power planned to intervene. </a:t>
            </a:r>
            <a:endParaRPr lang="en-US" b="1" dirty="0" smtClean="0"/>
          </a:p>
          <a:p>
            <a:r>
              <a:rPr lang="en-US" b="1" dirty="0" smtClean="0"/>
              <a:t>This </a:t>
            </a:r>
            <a:r>
              <a:rPr lang="en-US" b="1" dirty="0"/>
              <a:t>policy is called the Roosevelt Corollary to the Monroe Doctrine. In contrast, President James Monroe’s original doctrine had been to get involved in the affairs of the </a:t>
            </a:r>
            <a:r>
              <a:rPr lang="en-US" b="1" dirty="0" smtClean="0"/>
              <a:t>Americas only </a:t>
            </a:r>
            <a:r>
              <a:rPr lang="en-US" b="1" dirty="0"/>
              <a:t>when needed to end the intervention of a European power.</a:t>
            </a:r>
          </a:p>
        </p:txBody>
      </p:sp>
    </p:spTree>
    <p:extLst>
      <p:ext uri="{BB962C8B-B14F-4D97-AF65-F5344CB8AC3E}">
        <p14:creationId xmlns:p14="http://schemas.microsoft.com/office/powerpoint/2010/main" val="218218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39356"/>
          </a:xfrm>
        </p:spPr>
        <p:txBody>
          <a:bodyPr/>
          <a:lstStyle/>
          <a:p>
            <a:r>
              <a:rPr lang="en-US" dirty="0" smtClean="0"/>
              <a:t>Panama Canal</a:t>
            </a:r>
            <a:endParaRPr lang="en-US" dirty="0"/>
          </a:p>
        </p:txBody>
      </p:sp>
      <p:pic>
        <p:nvPicPr>
          <p:cNvPr id="4" name="Picture 3"/>
          <p:cNvPicPr>
            <a:picLocks noChangeAspect="1"/>
          </p:cNvPicPr>
          <p:nvPr/>
        </p:nvPicPr>
        <p:blipFill>
          <a:blip r:embed="rId2"/>
          <a:stretch>
            <a:fillRect/>
          </a:stretch>
        </p:blipFill>
        <p:spPr>
          <a:xfrm>
            <a:off x="-1" y="3885439"/>
            <a:ext cx="3772285" cy="2972561"/>
          </a:xfrm>
          <a:prstGeom prst="rect">
            <a:avLst/>
          </a:prstGeom>
        </p:spPr>
      </p:pic>
      <p:pic>
        <p:nvPicPr>
          <p:cNvPr id="6" name="Picture 5"/>
          <p:cNvPicPr>
            <a:picLocks noChangeAspect="1"/>
          </p:cNvPicPr>
          <p:nvPr/>
        </p:nvPicPr>
        <p:blipFill>
          <a:blip r:embed="rId3"/>
          <a:stretch>
            <a:fillRect/>
          </a:stretch>
        </p:blipFill>
        <p:spPr>
          <a:xfrm>
            <a:off x="4175932" y="3885439"/>
            <a:ext cx="4968068" cy="2972561"/>
          </a:xfrm>
          <a:prstGeom prst="rect">
            <a:avLst/>
          </a:prstGeom>
        </p:spPr>
      </p:pic>
      <p:sp>
        <p:nvSpPr>
          <p:cNvPr id="3" name="Content Placeholder 2"/>
          <p:cNvSpPr>
            <a:spLocks noGrp="1"/>
          </p:cNvSpPr>
          <p:nvPr>
            <p:ph idx="1"/>
          </p:nvPr>
        </p:nvSpPr>
        <p:spPr>
          <a:xfrm>
            <a:off x="0" y="492904"/>
            <a:ext cx="9144000" cy="6365096"/>
          </a:xfrm>
        </p:spPr>
        <p:txBody>
          <a:bodyPr/>
          <a:lstStyle/>
          <a:p>
            <a:r>
              <a:rPr lang="en-US" b="1" dirty="0" smtClean="0"/>
              <a:t>America </a:t>
            </a:r>
            <a:r>
              <a:rPr lang="en-US" b="1" dirty="0"/>
              <a:t>now controlled territory in the Atlantic and Pacific oceans. Seeking a faster sea route from the Atlantic to the Pacific than the voyage around the tip of South America, the U.S. government built a shipping canal across the narrow Central American country of Panama</a:t>
            </a:r>
            <a:r>
              <a:rPr lang="en-US" b="1" dirty="0" smtClean="0"/>
              <a:t>.</a:t>
            </a:r>
          </a:p>
          <a:p>
            <a:r>
              <a:rPr lang="en-US" b="1" dirty="0" smtClean="0"/>
              <a:t> </a:t>
            </a:r>
            <a:r>
              <a:rPr lang="en-US" b="1" dirty="0"/>
              <a:t>The Panama Canal was the biggest engineering project of the era. When the Panama Canal opened in 1914, a voyage from San Francisco to New York was cut </a:t>
            </a:r>
            <a:r>
              <a:rPr lang="en-US" b="1" dirty="0" smtClean="0"/>
              <a:t>from14,000 </a:t>
            </a:r>
            <a:r>
              <a:rPr lang="en-US" b="1" dirty="0"/>
              <a:t>miles to 6,000 miles.</a:t>
            </a:r>
          </a:p>
        </p:txBody>
      </p:sp>
    </p:spTree>
    <p:extLst>
      <p:ext uri="{BB962C8B-B14F-4D97-AF65-F5344CB8AC3E}">
        <p14:creationId xmlns:p14="http://schemas.microsoft.com/office/powerpoint/2010/main" val="1599834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5782"/>
            <a:ext cx="9144000" cy="6723530"/>
          </a:xfrm>
          <a:prstGeom prst="rect">
            <a:avLst/>
          </a:prstGeom>
        </p:spPr>
      </p:pic>
    </p:spTree>
    <p:extLst>
      <p:ext uri="{BB962C8B-B14F-4D97-AF65-F5344CB8AC3E}">
        <p14:creationId xmlns:p14="http://schemas.microsoft.com/office/powerpoint/2010/main" val="3480066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20" y="-800100"/>
            <a:ext cx="8229600" cy="1600200"/>
          </a:xfrm>
        </p:spPr>
        <p:txBody>
          <a:bodyPr/>
          <a:lstStyle/>
          <a:p>
            <a:r>
              <a:rPr lang="en-US" dirty="0" smtClean="0"/>
              <a:t>Political Cartoon </a:t>
            </a:r>
            <a:endParaRPr lang="en-US" dirty="0"/>
          </a:p>
        </p:txBody>
      </p:sp>
      <p:sp>
        <p:nvSpPr>
          <p:cNvPr id="3" name="Content Placeholder 2"/>
          <p:cNvSpPr>
            <a:spLocks noGrp="1"/>
          </p:cNvSpPr>
          <p:nvPr>
            <p:ph idx="1"/>
          </p:nvPr>
        </p:nvSpPr>
        <p:spPr>
          <a:xfrm>
            <a:off x="0" y="716280"/>
            <a:ext cx="9072880" cy="6233160"/>
          </a:xfrm>
        </p:spPr>
        <p:txBody>
          <a:bodyPr>
            <a:noAutofit/>
          </a:bodyPr>
          <a:lstStyle/>
          <a:p>
            <a:r>
              <a:rPr lang="en-US" sz="3200" b="1" dirty="0" smtClean="0"/>
              <a:t>What is the artist trying to tell you?</a:t>
            </a:r>
          </a:p>
          <a:p>
            <a:r>
              <a:rPr lang="en-US" sz="3200" b="1" dirty="0" smtClean="0"/>
              <a:t>What do the details mean?</a:t>
            </a:r>
          </a:p>
          <a:p>
            <a:r>
              <a:rPr lang="en-US" sz="3200" b="1" dirty="0" smtClean="0"/>
              <a:t>What is the overall message of the cartoon?</a:t>
            </a:r>
          </a:p>
          <a:p>
            <a:r>
              <a:rPr lang="en-US" sz="3200" b="1" dirty="0" smtClean="0"/>
              <a:t>Who is the cartoon’s intended audience?</a:t>
            </a:r>
          </a:p>
          <a:p>
            <a:r>
              <a:rPr lang="en-US" sz="3200" b="1" dirty="0" smtClean="0"/>
              <a:t>Where would this cartoon have been accepted?</a:t>
            </a:r>
          </a:p>
          <a:p>
            <a:r>
              <a:rPr lang="en-US" sz="3200" b="1" dirty="0" smtClean="0"/>
              <a:t>What does the artist use to justify his/her stance?</a:t>
            </a:r>
          </a:p>
          <a:p>
            <a:r>
              <a:rPr lang="en-US" sz="3200" b="1" dirty="0" smtClean="0">
                <a:solidFill>
                  <a:srgbClr val="FF0000"/>
                </a:solidFill>
              </a:rPr>
              <a:t>What stereotypes do you see? How are the figures portrayed?</a:t>
            </a:r>
            <a:endParaRPr lang="en-US" sz="3200" b="1" dirty="0">
              <a:solidFill>
                <a:srgbClr val="FF0000"/>
              </a:solidFill>
            </a:endParaRPr>
          </a:p>
        </p:txBody>
      </p:sp>
    </p:spTree>
    <p:extLst>
      <p:ext uri="{BB962C8B-B14F-4D97-AF65-F5344CB8AC3E}">
        <p14:creationId xmlns:p14="http://schemas.microsoft.com/office/powerpoint/2010/main" val="22479837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745</TotalTime>
  <Words>764</Words>
  <Application>Microsoft Office PowerPoint</Application>
  <PresentationFormat>On-screen Show (4:3)</PresentationFormat>
  <Paragraphs>48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Executive</vt:lpstr>
      <vt:lpstr>Journal: We have discussed the Chinese role in constructing the railroads in the west. How do you think that the Chinese were treated by other groups?</vt:lpstr>
      <vt:lpstr>Asian American Rights </vt:lpstr>
      <vt:lpstr>Japanese Americans</vt:lpstr>
      <vt:lpstr>Spanish American War</vt:lpstr>
      <vt:lpstr>Philippine- American War</vt:lpstr>
      <vt:lpstr>US Action in Latin America</vt:lpstr>
      <vt:lpstr>Panama Canal</vt:lpstr>
      <vt:lpstr>PowerPoint Presentation</vt:lpstr>
      <vt:lpstr>Political Cartoon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Wilkinson County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Wood</dc:creator>
  <cp:lastModifiedBy>Sara Wood</cp:lastModifiedBy>
  <cp:revision>11</cp:revision>
  <dcterms:created xsi:type="dcterms:W3CDTF">2014-11-03T02:16:45Z</dcterms:created>
  <dcterms:modified xsi:type="dcterms:W3CDTF">2015-10-26T15:42:53Z</dcterms:modified>
</cp:coreProperties>
</file>