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70" r:id="rId3"/>
    <p:sldId id="257" r:id="rId4"/>
    <p:sldId id="258" r:id="rId5"/>
    <p:sldId id="259" r:id="rId6"/>
    <p:sldId id="261" r:id="rId7"/>
    <p:sldId id="262" r:id="rId8"/>
    <p:sldId id="263" r:id="rId9"/>
    <p:sldId id="271"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702" y="2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March 22,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March 22,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March 22,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March 22,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March 22, 2016</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March 22,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March 22,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March 22, 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March 22, 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March 22,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March 22,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March 22, 2016</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ssush13</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81498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47329" cy="738301"/>
          </a:xfrm>
        </p:spPr>
        <p:txBody>
          <a:bodyPr/>
          <a:lstStyle/>
          <a:p>
            <a:r>
              <a:rPr lang="en-US" dirty="0" smtClean="0"/>
              <a:t>Progressive Reforms</a:t>
            </a:r>
            <a:endParaRPr lang="en-US" dirty="0"/>
          </a:p>
        </p:txBody>
      </p:sp>
      <p:sp>
        <p:nvSpPr>
          <p:cNvPr id="3" name="Content Placeholder 2"/>
          <p:cNvSpPr>
            <a:spLocks noGrp="1"/>
          </p:cNvSpPr>
          <p:nvPr>
            <p:ph idx="1"/>
          </p:nvPr>
        </p:nvSpPr>
        <p:spPr>
          <a:xfrm>
            <a:off x="0" y="568736"/>
            <a:ext cx="9143999" cy="3203875"/>
          </a:xfrm>
        </p:spPr>
        <p:txBody>
          <a:bodyPr>
            <a:normAutofit fontScale="92500" lnSpcReduction="20000"/>
          </a:bodyPr>
          <a:lstStyle/>
          <a:p>
            <a:r>
              <a:rPr lang="en-US" sz="2800" dirty="0"/>
              <a:t>The Progressives supported new ideas and policies they believed would improve people’s lives. </a:t>
            </a:r>
            <a:endParaRPr lang="en-US" sz="2800" dirty="0" smtClean="0"/>
          </a:p>
          <a:p>
            <a:r>
              <a:rPr lang="en-US" sz="2800" dirty="0" smtClean="0"/>
              <a:t>They </a:t>
            </a:r>
            <a:r>
              <a:rPr lang="en-US" sz="2800" dirty="0"/>
              <a:t>supported increased government regulation of business and industry, efforts to protect consumers and workers, and policies to conserve natural resources. </a:t>
            </a:r>
            <a:endParaRPr lang="en-US" sz="2800" dirty="0" smtClean="0"/>
          </a:p>
          <a:p>
            <a:r>
              <a:rPr lang="en-US" sz="2800" dirty="0" smtClean="0"/>
              <a:t>Their </a:t>
            </a:r>
            <a:r>
              <a:rPr lang="en-US" sz="2800" dirty="0"/>
              <a:t>efforts to improve living conditions for the poor in cities led to more and better libraries, schools, hospitals, and parks</a:t>
            </a:r>
            <a:r>
              <a:rPr lang="en-US" dirty="0"/>
              <a:t>.</a:t>
            </a:r>
          </a:p>
        </p:txBody>
      </p:sp>
      <p:pic>
        <p:nvPicPr>
          <p:cNvPr id="4" name="Picture 3"/>
          <p:cNvPicPr>
            <a:picLocks noChangeAspect="1"/>
          </p:cNvPicPr>
          <p:nvPr/>
        </p:nvPicPr>
        <p:blipFill>
          <a:blip r:embed="rId2"/>
          <a:stretch>
            <a:fillRect/>
          </a:stretch>
        </p:blipFill>
        <p:spPr>
          <a:xfrm>
            <a:off x="3980802" y="3232476"/>
            <a:ext cx="5356577" cy="3799822"/>
          </a:xfrm>
          <a:prstGeom prst="rect">
            <a:avLst/>
          </a:prstGeom>
        </p:spPr>
      </p:pic>
    </p:spTree>
    <p:extLst>
      <p:ext uri="{BB962C8B-B14F-4D97-AF65-F5344CB8AC3E}">
        <p14:creationId xmlns:p14="http://schemas.microsoft.com/office/powerpoint/2010/main" val="128935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84664" y="3298664"/>
            <a:ext cx="3559335" cy="3559335"/>
          </a:xfrm>
          <a:prstGeom prst="rect">
            <a:avLst/>
          </a:prstGeom>
        </p:spPr>
      </p:pic>
      <p:sp>
        <p:nvSpPr>
          <p:cNvPr id="2" name="Title 1"/>
          <p:cNvSpPr>
            <a:spLocks noGrp="1"/>
          </p:cNvSpPr>
          <p:nvPr>
            <p:ph type="title"/>
          </p:nvPr>
        </p:nvSpPr>
        <p:spPr>
          <a:xfrm>
            <a:off x="0" y="115858"/>
            <a:ext cx="7696220" cy="643512"/>
          </a:xfrm>
        </p:spPr>
        <p:txBody>
          <a:bodyPr/>
          <a:lstStyle/>
          <a:p>
            <a:r>
              <a:rPr lang="en-US" dirty="0" smtClean="0"/>
              <a:t>Progressive reforms</a:t>
            </a:r>
            <a:endParaRPr lang="en-US" dirty="0"/>
          </a:p>
        </p:txBody>
      </p:sp>
      <p:sp>
        <p:nvSpPr>
          <p:cNvPr id="3" name="Content Placeholder 2"/>
          <p:cNvSpPr>
            <a:spLocks noGrp="1"/>
          </p:cNvSpPr>
          <p:nvPr>
            <p:ph idx="1"/>
          </p:nvPr>
        </p:nvSpPr>
        <p:spPr>
          <a:xfrm>
            <a:off x="0" y="796230"/>
            <a:ext cx="9004198" cy="6061770"/>
          </a:xfrm>
        </p:spPr>
        <p:txBody>
          <a:bodyPr>
            <a:normAutofit/>
          </a:bodyPr>
          <a:lstStyle/>
          <a:p>
            <a:r>
              <a:rPr lang="en-US" sz="2500" dirty="0"/>
              <a:t>The Progressives also opposed political bosses and had scorn for citizens’ lack of control over them. Progressive election reforms helped to increase ordinary citizens’ direct control of government in these ways:</a:t>
            </a:r>
          </a:p>
          <a:p>
            <a:r>
              <a:rPr lang="en-US" sz="2500" dirty="0"/>
              <a:t>• </a:t>
            </a:r>
            <a:r>
              <a:rPr lang="en-US" sz="2500" dirty="0" smtClean="0"/>
              <a:t>	Supporters </a:t>
            </a:r>
            <a:r>
              <a:rPr lang="en-US" sz="2500" dirty="0"/>
              <a:t>of any new law could collect voters’ signatures on an initiative to force a public vote on the issue. This prevented government officials from ignoring the desires of citizens.</a:t>
            </a:r>
          </a:p>
        </p:txBody>
      </p:sp>
    </p:spTree>
    <p:extLst>
      <p:ext uri="{BB962C8B-B14F-4D97-AF65-F5344CB8AC3E}">
        <p14:creationId xmlns:p14="http://schemas.microsoft.com/office/powerpoint/2010/main" val="2164189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91804" y="2714114"/>
            <a:ext cx="6224721" cy="4143886"/>
          </a:xfrm>
          <a:prstGeom prst="rect">
            <a:avLst/>
          </a:prstGeom>
        </p:spPr>
      </p:pic>
      <p:sp>
        <p:nvSpPr>
          <p:cNvPr id="2" name="Title 1"/>
          <p:cNvSpPr>
            <a:spLocks noGrp="1"/>
          </p:cNvSpPr>
          <p:nvPr>
            <p:ph type="title"/>
          </p:nvPr>
        </p:nvSpPr>
        <p:spPr>
          <a:xfrm>
            <a:off x="-1" y="-150607"/>
            <a:ext cx="7809957" cy="946837"/>
          </a:xfrm>
        </p:spPr>
        <p:txBody>
          <a:bodyPr>
            <a:normAutofit/>
          </a:bodyPr>
          <a:lstStyle/>
          <a:p>
            <a:r>
              <a:rPr lang="en-US" dirty="0" smtClean="0"/>
              <a:t>Progressive Reforms</a:t>
            </a:r>
            <a:endParaRPr lang="en-US" dirty="0"/>
          </a:p>
        </p:txBody>
      </p:sp>
      <p:sp>
        <p:nvSpPr>
          <p:cNvPr id="3" name="Content Placeholder 2"/>
          <p:cNvSpPr>
            <a:spLocks noGrp="1"/>
          </p:cNvSpPr>
          <p:nvPr>
            <p:ph idx="1"/>
          </p:nvPr>
        </p:nvSpPr>
        <p:spPr>
          <a:xfrm>
            <a:off x="-1" y="796230"/>
            <a:ext cx="8916525" cy="5914847"/>
          </a:xfrm>
        </p:spPr>
        <p:txBody>
          <a:bodyPr/>
          <a:lstStyle/>
          <a:p>
            <a:r>
              <a:rPr lang="en-US" dirty="0"/>
              <a:t>• </a:t>
            </a:r>
            <a:r>
              <a:rPr lang="en-US" sz="2700" dirty="0"/>
              <a:t>When enough citizens supported an initiative, the government had to present the issue to the public as a referendum on which the public could vote. This also prevented government officials from ignoring the desires of citizens.</a:t>
            </a:r>
          </a:p>
        </p:txBody>
      </p:sp>
    </p:spTree>
    <p:extLst>
      <p:ext uri="{BB962C8B-B14F-4D97-AF65-F5344CB8AC3E}">
        <p14:creationId xmlns:p14="http://schemas.microsoft.com/office/powerpoint/2010/main" val="1772782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77200" cy="871006"/>
          </a:xfrm>
        </p:spPr>
        <p:txBody>
          <a:bodyPr/>
          <a:lstStyle/>
          <a:p>
            <a:r>
              <a:rPr lang="en-US" dirty="0" smtClean="0"/>
              <a:t>Progressive Reforms</a:t>
            </a:r>
            <a:endParaRPr lang="en-US" dirty="0"/>
          </a:p>
        </p:txBody>
      </p:sp>
      <p:sp>
        <p:nvSpPr>
          <p:cNvPr id="3" name="Content Placeholder 2"/>
          <p:cNvSpPr>
            <a:spLocks noGrp="1"/>
          </p:cNvSpPr>
          <p:nvPr>
            <p:ph idx="1"/>
          </p:nvPr>
        </p:nvSpPr>
        <p:spPr>
          <a:xfrm>
            <a:off x="0" y="871006"/>
            <a:ext cx="8454468" cy="5986994"/>
          </a:xfrm>
        </p:spPr>
        <p:txBody>
          <a:bodyPr>
            <a:normAutofit/>
          </a:bodyPr>
          <a:lstStyle/>
          <a:p>
            <a:r>
              <a:rPr lang="en-US" sz="2800" dirty="0"/>
              <a:t>• Citizens could remove public officials from office before their terms expired by organizing a recall election. This allowed citizens to control who serves in government.</a:t>
            </a:r>
          </a:p>
        </p:txBody>
      </p:sp>
      <p:pic>
        <p:nvPicPr>
          <p:cNvPr id="4" name="Picture 3"/>
          <p:cNvPicPr>
            <a:picLocks noChangeAspect="1"/>
          </p:cNvPicPr>
          <p:nvPr/>
        </p:nvPicPr>
        <p:blipFill>
          <a:blip r:embed="rId2"/>
          <a:stretch>
            <a:fillRect/>
          </a:stretch>
        </p:blipFill>
        <p:spPr>
          <a:xfrm>
            <a:off x="4292600" y="3225800"/>
            <a:ext cx="4851400" cy="3632200"/>
          </a:xfrm>
          <a:prstGeom prst="rect">
            <a:avLst/>
          </a:prstGeom>
        </p:spPr>
      </p:pic>
    </p:spTree>
    <p:extLst>
      <p:ext uri="{BB962C8B-B14F-4D97-AF65-F5344CB8AC3E}">
        <p14:creationId xmlns:p14="http://schemas.microsoft.com/office/powerpoint/2010/main" val="3880532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50" y="38971"/>
            <a:ext cx="6096750" cy="776216"/>
          </a:xfrm>
        </p:spPr>
        <p:txBody>
          <a:bodyPr/>
          <a:lstStyle/>
          <a:p>
            <a:r>
              <a:rPr lang="en-US" dirty="0" smtClean="0"/>
              <a:t>17</a:t>
            </a:r>
            <a:r>
              <a:rPr lang="en-US" baseline="30000" dirty="0" smtClean="0"/>
              <a:t>th</a:t>
            </a:r>
            <a:r>
              <a:rPr lang="en-US" dirty="0" smtClean="0"/>
              <a:t> Amendment</a:t>
            </a:r>
            <a:endParaRPr lang="en-US" dirty="0"/>
          </a:p>
        </p:txBody>
      </p:sp>
      <p:sp>
        <p:nvSpPr>
          <p:cNvPr id="3" name="Content Placeholder 2"/>
          <p:cNvSpPr>
            <a:spLocks noGrp="1"/>
          </p:cNvSpPr>
          <p:nvPr>
            <p:ph idx="1"/>
          </p:nvPr>
        </p:nvSpPr>
        <p:spPr>
          <a:xfrm>
            <a:off x="0" y="511862"/>
            <a:ext cx="9144000" cy="6123383"/>
          </a:xfrm>
        </p:spPr>
        <p:txBody>
          <a:bodyPr>
            <a:normAutofit/>
          </a:bodyPr>
          <a:lstStyle/>
          <a:p>
            <a:r>
              <a:rPr lang="en-US" sz="2800" dirty="0"/>
              <a:t>Another Progressive reform was the direct election of senators. Under the U.S. Constitution, each state’s legislature elected that state’s U.S. senators. The Progressives favored the adoption of an amendment to the Constitution that gave voters the right to elect their U.S. senators. They succeeded in their efforts with the adoption of the Seventeenth Amendment in 1913.</a:t>
            </a:r>
          </a:p>
        </p:txBody>
      </p:sp>
    </p:spTree>
    <p:extLst>
      <p:ext uri="{BB962C8B-B14F-4D97-AF65-F5344CB8AC3E}">
        <p14:creationId xmlns:p14="http://schemas.microsoft.com/office/powerpoint/2010/main" val="1011324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48400" cy="966850"/>
          </a:xfrm>
        </p:spPr>
        <p:txBody>
          <a:bodyPr/>
          <a:lstStyle/>
          <a:p>
            <a:r>
              <a:rPr lang="en-US" dirty="0" smtClean="0"/>
              <a:t>Teddy Roosevelt</a:t>
            </a:r>
            <a:endParaRPr lang="en-US" dirty="0"/>
          </a:p>
        </p:txBody>
      </p:sp>
      <p:sp>
        <p:nvSpPr>
          <p:cNvPr id="3" name="Content Placeholder 2"/>
          <p:cNvSpPr>
            <a:spLocks noGrp="1"/>
          </p:cNvSpPr>
          <p:nvPr>
            <p:ph idx="1"/>
          </p:nvPr>
        </p:nvSpPr>
        <p:spPr>
          <a:xfrm>
            <a:off x="0" y="834146"/>
            <a:ext cx="9144000" cy="3128043"/>
          </a:xfrm>
        </p:spPr>
        <p:txBody>
          <a:bodyPr>
            <a:normAutofit/>
          </a:bodyPr>
          <a:lstStyle/>
          <a:p>
            <a:r>
              <a:rPr lang="en-US" sz="2400" dirty="0"/>
              <a:t>President Theodore Roosevelt also began a Progressive conservation movement, which conserved millions of acres of wilderness lands, particularly in western states. His efforts led to the establishment of a national park system that included Yosemite in California and Yellowstone in Wyoming.</a:t>
            </a:r>
          </a:p>
        </p:txBody>
      </p:sp>
      <p:pic>
        <p:nvPicPr>
          <p:cNvPr id="4" name="Picture 3"/>
          <p:cNvPicPr>
            <a:picLocks noChangeAspect="1"/>
          </p:cNvPicPr>
          <p:nvPr/>
        </p:nvPicPr>
        <p:blipFill>
          <a:blip r:embed="rId2"/>
          <a:stretch>
            <a:fillRect/>
          </a:stretch>
        </p:blipFill>
        <p:spPr>
          <a:xfrm>
            <a:off x="3753329" y="2740821"/>
            <a:ext cx="5416071" cy="4662531"/>
          </a:xfrm>
          <a:prstGeom prst="rect">
            <a:avLst/>
          </a:prstGeom>
        </p:spPr>
      </p:pic>
    </p:spTree>
    <p:extLst>
      <p:ext uri="{BB962C8B-B14F-4D97-AF65-F5344CB8AC3E}">
        <p14:creationId xmlns:p14="http://schemas.microsoft.com/office/powerpoint/2010/main" val="3018350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72550" cy="1019175"/>
          </a:xfrm>
        </p:spPr>
        <p:txBody>
          <a:bodyPr>
            <a:normAutofit fontScale="90000"/>
          </a:bodyPr>
          <a:lstStyle/>
          <a:p>
            <a:r>
              <a:rPr lang="en-US" dirty="0" smtClean="0"/>
              <a:t>Write Question and answer on same sheet from yesterday</a:t>
            </a:r>
            <a:endParaRPr lang="en-US" dirty="0"/>
          </a:p>
        </p:txBody>
      </p:sp>
      <p:sp>
        <p:nvSpPr>
          <p:cNvPr id="3" name="Content Placeholder 2"/>
          <p:cNvSpPr>
            <a:spLocks noGrp="1"/>
          </p:cNvSpPr>
          <p:nvPr>
            <p:ph idx="1"/>
          </p:nvPr>
        </p:nvSpPr>
        <p:spPr>
          <a:xfrm>
            <a:off x="0" y="895350"/>
            <a:ext cx="9144000" cy="5962650"/>
          </a:xfrm>
        </p:spPr>
        <p:txBody>
          <a:bodyPr>
            <a:normAutofit fontScale="62500" lnSpcReduction="20000"/>
          </a:bodyPr>
          <a:lstStyle/>
          <a:p>
            <a:r>
              <a:rPr lang="en-US" sz="2600" dirty="0"/>
              <a:t>During the colonial era, why did Europeans benefit most from transatlantic trade?</a:t>
            </a:r>
            <a:endParaRPr lang="en-US" sz="2600" dirty="0"/>
          </a:p>
          <a:p>
            <a:r>
              <a:rPr lang="en-US" sz="2300" dirty="0"/>
              <a:t>A) Native Americans were enslaved and provided </a:t>
            </a:r>
            <a:r>
              <a:rPr lang="en-US" sz="2300" dirty="0" smtClean="0"/>
              <a:t>low cost </a:t>
            </a:r>
            <a:r>
              <a:rPr lang="en-US" sz="2300" dirty="0"/>
              <a:t>labor</a:t>
            </a:r>
            <a:endParaRPr lang="en-US" sz="2300" dirty="0"/>
          </a:p>
          <a:p>
            <a:r>
              <a:rPr lang="en-US" sz="2300" dirty="0"/>
              <a:t>B) mercantilist laws gave those countries a huge advantage in trade</a:t>
            </a:r>
            <a:endParaRPr lang="en-US" sz="2300" dirty="0"/>
          </a:p>
          <a:p>
            <a:r>
              <a:rPr lang="en-US" sz="2300" dirty="0"/>
              <a:t>C) gold from British North America provided Europeans with vast wealth</a:t>
            </a:r>
            <a:endParaRPr lang="en-US" sz="2300" dirty="0"/>
          </a:p>
          <a:p>
            <a:r>
              <a:rPr lang="en-US" sz="2300" dirty="0"/>
              <a:t>D) industrial goods produced there were demanded throughout the </a:t>
            </a:r>
            <a:r>
              <a:rPr lang="en-US" sz="2300" dirty="0" smtClean="0"/>
              <a:t>world</a:t>
            </a:r>
          </a:p>
          <a:p>
            <a:endParaRPr lang="en-US" sz="2300" dirty="0"/>
          </a:p>
          <a:p>
            <a:r>
              <a:rPr lang="en-US" sz="2600" dirty="0"/>
              <a:t>Why was the Fourteenth Amendment NOT successfully implemented in Southern states during the Reconstruction Era?</a:t>
            </a:r>
            <a:endParaRPr lang="en-US" sz="2600" dirty="0"/>
          </a:p>
          <a:p>
            <a:r>
              <a:rPr lang="en-US" sz="2300" dirty="0"/>
              <a:t>A) Southern states refused to acknowledge the amendment because of its provisions.</a:t>
            </a:r>
            <a:endParaRPr lang="en-US" sz="2300" dirty="0"/>
          </a:p>
          <a:p>
            <a:r>
              <a:rPr lang="en-US" sz="2300" dirty="0"/>
              <a:t>B) Most Southern legislatures had been disbanded by the United States military.</a:t>
            </a:r>
            <a:endParaRPr lang="en-US" sz="2300" dirty="0"/>
          </a:p>
          <a:p>
            <a:r>
              <a:rPr lang="en-US" sz="2300" dirty="0"/>
              <a:t>C) A majority of Southern states elected to remain outside the Union following the war.</a:t>
            </a:r>
            <a:endParaRPr lang="en-US" sz="2300" dirty="0"/>
          </a:p>
          <a:p>
            <a:r>
              <a:rPr lang="en-US" sz="2300" dirty="0"/>
              <a:t>D) Southern states were allowed to make their own decisions about segregation</a:t>
            </a:r>
            <a:endParaRPr lang="en-US" sz="2300" dirty="0"/>
          </a:p>
          <a:p>
            <a:r>
              <a:rPr lang="en-US" sz="2300" dirty="0"/>
              <a:t>legislation.</a:t>
            </a:r>
            <a:endParaRPr lang="en-US" sz="2300" dirty="0"/>
          </a:p>
          <a:p>
            <a:endParaRPr lang="en-US" sz="2300" dirty="0"/>
          </a:p>
          <a:p>
            <a:r>
              <a:rPr lang="en-US" sz="2600" dirty="0"/>
              <a:t>Which of the following contributed MOST to the forced removal of Native Americans from the Great Plains from 1867 to 1890?</a:t>
            </a:r>
            <a:endParaRPr lang="en-US" sz="2600" dirty="0"/>
          </a:p>
          <a:p>
            <a:r>
              <a:rPr lang="en-US" sz="2300" dirty="0"/>
              <a:t>A) the desire to establish military posts</a:t>
            </a:r>
            <a:endParaRPr lang="en-US" sz="2300" dirty="0"/>
          </a:p>
          <a:p>
            <a:r>
              <a:rPr lang="en-US" sz="2300" dirty="0"/>
              <a:t>B) the building of new canals</a:t>
            </a:r>
            <a:endParaRPr lang="en-US" sz="2300" dirty="0"/>
          </a:p>
          <a:p>
            <a:r>
              <a:rPr lang="en-US" sz="2300" dirty="0"/>
              <a:t>C) the westward shift of the frontier</a:t>
            </a:r>
            <a:endParaRPr lang="en-US" sz="2300" dirty="0"/>
          </a:p>
          <a:p>
            <a:r>
              <a:rPr lang="en-US" sz="2300" dirty="0"/>
              <a:t>D) the desire for more land to grow cotton</a:t>
            </a:r>
            <a:endParaRPr lang="en-US" sz="2300" dirty="0"/>
          </a:p>
          <a:p>
            <a:endParaRPr lang="en-US" dirty="0"/>
          </a:p>
        </p:txBody>
      </p:sp>
    </p:spTree>
    <p:extLst>
      <p:ext uri="{BB962C8B-B14F-4D97-AF65-F5344CB8AC3E}">
        <p14:creationId xmlns:p14="http://schemas.microsoft.com/office/powerpoint/2010/main" val="203882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48400" cy="644567"/>
          </a:xfrm>
        </p:spPr>
        <p:txBody>
          <a:bodyPr>
            <a:normAutofit/>
          </a:bodyPr>
          <a:lstStyle/>
          <a:p>
            <a:r>
              <a:rPr lang="en-US" dirty="0" smtClean="0"/>
              <a:t>Intro to standard</a:t>
            </a:r>
            <a:endParaRPr lang="en-US" dirty="0"/>
          </a:p>
        </p:txBody>
      </p:sp>
      <p:sp>
        <p:nvSpPr>
          <p:cNvPr id="3" name="Content Placeholder 2"/>
          <p:cNvSpPr>
            <a:spLocks noGrp="1"/>
          </p:cNvSpPr>
          <p:nvPr>
            <p:ph idx="1"/>
          </p:nvPr>
        </p:nvSpPr>
        <p:spPr>
          <a:xfrm>
            <a:off x="-1" y="644567"/>
            <a:ext cx="8928373" cy="6066509"/>
          </a:xfrm>
        </p:spPr>
        <p:txBody>
          <a:bodyPr>
            <a:noAutofit/>
          </a:bodyPr>
          <a:lstStyle/>
          <a:p>
            <a:r>
              <a:rPr lang="en-US" sz="2800" dirty="0"/>
              <a:t>This standard will measure your knowledge of Progressive reforms and African Americans’ struggle for equal rights. </a:t>
            </a:r>
            <a:endParaRPr lang="en-US" sz="2800" dirty="0" smtClean="0"/>
          </a:p>
          <a:p>
            <a:r>
              <a:rPr lang="en-US" sz="2800" dirty="0" smtClean="0"/>
              <a:t>The </a:t>
            </a:r>
            <a:r>
              <a:rPr lang="en-US" sz="2800" dirty="0"/>
              <a:t>progress of business and industry inspired reformers to make important improvements in America’s political and social environment. These reformers were known as Progressives. Progressive reforms strengthened American democracy in ways we carry forward into our own time. </a:t>
            </a:r>
            <a:endParaRPr lang="en-US" sz="2800" dirty="0" smtClean="0"/>
          </a:p>
          <a:p>
            <a:r>
              <a:rPr lang="en-US" sz="2800" dirty="0" smtClean="0"/>
              <a:t> </a:t>
            </a:r>
            <a:r>
              <a:rPr lang="en-US" sz="2800" dirty="0"/>
              <a:t>Meanwhile, African Americans found themselves left out of reform efforts when southern whites denied basic rights to black citizens.</a:t>
            </a:r>
          </a:p>
        </p:txBody>
      </p:sp>
    </p:spTree>
    <p:extLst>
      <p:ext uri="{BB962C8B-B14F-4D97-AF65-F5344CB8AC3E}">
        <p14:creationId xmlns:p14="http://schemas.microsoft.com/office/powerpoint/2010/main" val="1459533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48400" cy="587693"/>
          </a:xfrm>
        </p:spPr>
        <p:txBody>
          <a:bodyPr>
            <a:normAutofit fontScale="90000"/>
          </a:bodyPr>
          <a:lstStyle/>
          <a:p>
            <a:r>
              <a:rPr lang="en-US" dirty="0" smtClean="0"/>
              <a:t>Muckrakers</a:t>
            </a:r>
            <a:endParaRPr lang="en-US" dirty="0"/>
          </a:p>
        </p:txBody>
      </p:sp>
      <p:sp>
        <p:nvSpPr>
          <p:cNvPr id="3" name="Content Placeholder 2"/>
          <p:cNvSpPr>
            <a:spLocks noGrp="1"/>
          </p:cNvSpPr>
          <p:nvPr>
            <p:ph idx="1"/>
          </p:nvPr>
        </p:nvSpPr>
        <p:spPr>
          <a:xfrm>
            <a:off x="0" y="454989"/>
            <a:ext cx="6248400" cy="6256088"/>
          </a:xfrm>
        </p:spPr>
        <p:txBody>
          <a:bodyPr>
            <a:noAutofit/>
          </a:bodyPr>
          <a:lstStyle/>
          <a:p>
            <a:r>
              <a:rPr lang="en-US" sz="2400" dirty="0"/>
              <a:t>Many reforms came about after journalists investigated and exposed political corruption, child labor, slum conditions, and other social issues. </a:t>
            </a:r>
            <a:endParaRPr lang="en-US" sz="2400" dirty="0" smtClean="0"/>
          </a:p>
          <a:p>
            <a:r>
              <a:rPr lang="en-US" sz="2400" dirty="0" smtClean="0"/>
              <a:t>These </a:t>
            </a:r>
            <a:r>
              <a:rPr lang="en-US" sz="2400" dirty="0"/>
              <a:t>journalists were called muckrakers, and famous among them were Upton Sinclair and Ida Tarbell. In his novel The Jungle, Sinclair told the story of European immigrants working in Chicago’s meatpacking industry. The book exposed the poor labor practices and unsanitary conditions that produced contaminated food. Congress was pressured to pass laws to regulate the meatpacking industry and to require meat packers to produce food that </a:t>
            </a:r>
            <a:r>
              <a:rPr lang="en-US" sz="2400" dirty="0" smtClean="0"/>
              <a:t>was safe </a:t>
            </a:r>
            <a:r>
              <a:rPr lang="en-US" sz="2400" dirty="0"/>
              <a:t>to consume.</a:t>
            </a:r>
          </a:p>
        </p:txBody>
      </p:sp>
      <p:pic>
        <p:nvPicPr>
          <p:cNvPr id="4" name="Picture 3"/>
          <p:cNvPicPr>
            <a:picLocks noChangeAspect="1"/>
          </p:cNvPicPr>
          <p:nvPr/>
        </p:nvPicPr>
        <p:blipFill>
          <a:blip r:embed="rId2"/>
          <a:stretch>
            <a:fillRect/>
          </a:stretch>
        </p:blipFill>
        <p:spPr>
          <a:xfrm>
            <a:off x="6522989" y="0"/>
            <a:ext cx="2454353" cy="3241791"/>
          </a:xfrm>
          <a:prstGeom prst="rect">
            <a:avLst/>
          </a:prstGeom>
        </p:spPr>
      </p:pic>
      <p:pic>
        <p:nvPicPr>
          <p:cNvPr id="5" name="Picture 4"/>
          <p:cNvPicPr>
            <a:picLocks noChangeAspect="1"/>
          </p:cNvPicPr>
          <p:nvPr/>
        </p:nvPicPr>
        <p:blipFill>
          <a:blip r:embed="rId3"/>
          <a:stretch>
            <a:fillRect/>
          </a:stretch>
        </p:blipFill>
        <p:spPr>
          <a:xfrm>
            <a:off x="6522989" y="3173177"/>
            <a:ext cx="2450406" cy="3684822"/>
          </a:xfrm>
          <a:prstGeom prst="rect">
            <a:avLst/>
          </a:prstGeom>
        </p:spPr>
      </p:pic>
    </p:spTree>
    <p:extLst>
      <p:ext uri="{BB962C8B-B14F-4D97-AF65-F5344CB8AC3E}">
        <p14:creationId xmlns:p14="http://schemas.microsoft.com/office/powerpoint/2010/main" val="1149044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8459" y="0"/>
            <a:ext cx="6248400" cy="644567"/>
          </a:xfrm>
        </p:spPr>
        <p:txBody>
          <a:bodyPr>
            <a:normAutofit/>
          </a:bodyPr>
          <a:lstStyle/>
          <a:p>
            <a:r>
              <a:rPr lang="en-US" dirty="0" smtClean="0"/>
              <a:t>Jane Addams</a:t>
            </a:r>
            <a:endParaRPr lang="en-US" dirty="0"/>
          </a:p>
        </p:txBody>
      </p:sp>
      <p:sp>
        <p:nvSpPr>
          <p:cNvPr id="3" name="Content Placeholder 2"/>
          <p:cNvSpPr>
            <a:spLocks noGrp="1"/>
          </p:cNvSpPr>
          <p:nvPr>
            <p:ph idx="1"/>
          </p:nvPr>
        </p:nvSpPr>
        <p:spPr>
          <a:xfrm>
            <a:off x="0" y="0"/>
            <a:ext cx="5198459" cy="6857999"/>
          </a:xfrm>
        </p:spPr>
        <p:txBody>
          <a:bodyPr>
            <a:normAutofit lnSpcReduction="10000"/>
          </a:bodyPr>
          <a:lstStyle/>
          <a:p>
            <a:r>
              <a:rPr lang="en-US" sz="2400" dirty="0"/>
              <a:t>Women Progressives, in particular, sponsored laws to end child labor and to require government inspections of workplaces. </a:t>
            </a:r>
            <a:endParaRPr lang="en-US" sz="2400" dirty="0" smtClean="0"/>
          </a:p>
          <a:p>
            <a:r>
              <a:rPr lang="en-US" sz="2400" dirty="0" smtClean="0"/>
              <a:t>Jane </a:t>
            </a:r>
            <a:r>
              <a:rPr lang="en-US" sz="2400" dirty="0"/>
              <a:t>Addams brought a British idea, the settlement house, to the United States, when she established Hull House in Chicago. </a:t>
            </a:r>
            <a:endParaRPr lang="en-US" sz="2400" dirty="0" smtClean="0"/>
          </a:p>
          <a:p>
            <a:r>
              <a:rPr lang="en-US" sz="2400" dirty="0" smtClean="0"/>
              <a:t>Hull </a:t>
            </a:r>
            <a:r>
              <a:rPr lang="en-US" sz="2400" dirty="0"/>
              <a:t>House was a social service agency that provided trained workers to help recent immigrants and working-class citizens learn about home economics, basic medical care, the English language, legal rights, and other topics important to low-income urban residents.</a:t>
            </a:r>
          </a:p>
        </p:txBody>
      </p:sp>
      <p:pic>
        <p:nvPicPr>
          <p:cNvPr id="4" name="Picture 3"/>
          <p:cNvPicPr>
            <a:picLocks noChangeAspect="1"/>
          </p:cNvPicPr>
          <p:nvPr/>
        </p:nvPicPr>
        <p:blipFill>
          <a:blip r:embed="rId2"/>
          <a:stretch>
            <a:fillRect/>
          </a:stretch>
        </p:blipFill>
        <p:spPr>
          <a:xfrm>
            <a:off x="5132300" y="599542"/>
            <a:ext cx="4011700" cy="3161219"/>
          </a:xfrm>
          <a:prstGeom prst="rect">
            <a:avLst/>
          </a:prstGeom>
        </p:spPr>
      </p:pic>
      <p:pic>
        <p:nvPicPr>
          <p:cNvPr id="5" name="Picture 4"/>
          <p:cNvPicPr>
            <a:picLocks noChangeAspect="1"/>
          </p:cNvPicPr>
          <p:nvPr/>
        </p:nvPicPr>
        <p:blipFill>
          <a:blip r:embed="rId3"/>
          <a:stretch>
            <a:fillRect/>
          </a:stretch>
        </p:blipFill>
        <p:spPr>
          <a:xfrm>
            <a:off x="6653629" y="3712266"/>
            <a:ext cx="2490372" cy="3145734"/>
          </a:xfrm>
          <a:prstGeom prst="rect">
            <a:avLst/>
          </a:prstGeom>
        </p:spPr>
      </p:pic>
    </p:spTree>
    <p:extLst>
      <p:ext uri="{BB962C8B-B14F-4D97-AF65-F5344CB8AC3E}">
        <p14:creationId xmlns:p14="http://schemas.microsoft.com/office/powerpoint/2010/main" val="2979317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248400" cy="587693"/>
          </a:xfrm>
        </p:spPr>
        <p:txBody>
          <a:bodyPr>
            <a:normAutofit fontScale="90000"/>
          </a:bodyPr>
          <a:lstStyle/>
          <a:p>
            <a:r>
              <a:rPr lang="en-US" dirty="0" err="1" smtClean="0"/>
              <a:t>Plessy</a:t>
            </a:r>
            <a:r>
              <a:rPr lang="en-US" dirty="0" smtClean="0"/>
              <a:t> </a:t>
            </a:r>
            <a:r>
              <a:rPr lang="en-US" dirty="0" err="1" smtClean="0"/>
              <a:t>vs</a:t>
            </a:r>
            <a:r>
              <a:rPr lang="en-US" dirty="0" smtClean="0"/>
              <a:t> Ferguson </a:t>
            </a:r>
            <a:endParaRPr lang="en-US" dirty="0"/>
          </a:p>
        </p:txBody>
      </p:sp>
      <p:sp>
        <p:nvSpPr>
          <p:cNvPr id="3" name="Content Placeholder 2"/>
          <p:cNvSpPr>
            <a:spLocks noGrp="1"/>
          </p:cNvSpPr>
          <p:nvPr>
            <p:ph idx="1"/>
          </p:nvPr>
        </p:nvSpPr>
        <p:spPr>
          <a:xfrm>
            <a:off x="0" y="417073"/>
            <a:ext cx="6672585" cy="6440927"/>
          </a:xfrm>
        </p:spPr>
        <p:txBody>
          <a:bodyPr>
            <a:noAutofit/>
          </a:bodyPr>
          <a:lstStyle/>
          <a:p>
            <a:r>
              <a:rPr lang="en-US" sz="2300" dirty="0"/>
              <a:t>Race relations in the South worsened. African Americans were denied basic rights. They suffered worse racial discrimination and segregation than what they had encountered in the years after the Civil War. Southern and </a:t>
            </a:r>
            <a:r>
              <a:rPr lang="en-US" sz="2300" dirty="0" smtClean="0"/>
              <a:t>border states </a:t>
            </a:r>
            <a:r>
              <a:rPr lang="en-US" sz="2300" dirty="0"/>
              <a:t>passed segregation laws that required separate public and private facilities for African Americans</a:t>
            </a:r>
            <a:r>
              <a:rPr lang="en-US" sz="2300" dirty="0" smtClean="0"/>
              <a:t>.</a:t>
            </a:r>
          </a:p>
          <a:p>
            <a:r>
              <a:rPr lang="en-US" sz="2300" dirty="0" smtClean="0"/>
              <a:t> </a:t>
            </a:r>
            <a:r>
              <a:rPr lang="en-US" sz="2300" dirty="0"/>
              <a:t>These were called Jim Crow laws (after a character in an old minstrel song) and resulted in inferior education, health care, and transportation systems for African Americans. In 1896, the U.S. Supreme Court upheld the constitutionality of Jim Crow </a:t>
            </a:r>
            <a:r>
              <a:rPr lang="en-US" sz="2300" dirty="0" smtClean="0"/>
              <a:t>laws in </a:t>
            </a:r>
            <a:r>
              <a:rPr lang="en-US" sz="2300" dirty="0" err="1"/>
              <a:t>Plessy</a:t>
            </a:r>
            <a:r>
              <a:rPr lang="en-US" sz="2300" dirty="0"/>
              <a:t> v. Ferguson. Under the “separate but equal” doctrine, the Court ruled racial segregation was legal in public accommodations such as railroad cars.</a:t>
            </a:r>
          </a:p>
        </p:txBody>
      </p:sp>
      <p:pic>
        <p:nvPicPr>
          <p:cNvPr id="5" name="Picture 4"/>
          <p:cNvPicPr>
            <a:picLocks noChangeAspect="1"/>
          </p:cNvPicPr>
          <p:nvPr/>
        </p:nvPicPr>
        <p:blipFill rotWithShape="1">
          <a:blip r:embed="rId2"/>
          <a:srcRect l="15897" t="12941" r="14088" b="9991"/>
          <a:stretch/>
        </p:blipFill>
        <p:spPr>
          <a:xfrm>
            <a:off x="6672584" y="0"/>
            <a:ext cx="2520355" cy="3431370"/>
          </a:xfrm>
          <a:prstGeom prst="rect">
            <a:avLst/>
          </a:prstGeom>
        </p:spPr>
      </p:pic>
      <p:pic>
        <p:nvPicPr>
          <p:cNvPr id="6" name="Picture 5"/>
          <p:cNvPicPr>
            <a:picLocks noChangeAspect="1"/>
          </p:cNvPicPr>
          <p:nvPr/>
        </p:nvPicPr>
        <p:blipFill>
          <a:blip r:embed="rId3"/>
          <a:stretch>
            <a:fillRect/>
          </a:stretch>
        </p:blipFill>
        <p:spPr>
          <a:xfrm>
            <a:off x="6672585" y="3746500"/>
            <a:ext cx="2603500" cy="3111500"/>
          </a:xfrm>
          <a:prstGeom prst="rect">
            <a:avLst/>
          </a:prstGeom>
        </p:spPr>
      </p:pic>
    </p:spTree>
    <p:extLst>
      <p:ext uri="{BB962C8B-B14F-4D97-AF65-F5344CB8AC3E}">
        <p14:creationId xmlns:p14="http://schemas.microsoft.com/office/powerpoint/2010/main" val="3991491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48400" cy="682482"/>
          </a:xfrm>
        </p:spPr>
        <p:txBody>
          <a:bodyPr/>
          <a:lstStyle/>
          <a:p>
            <a:r>
              <a:rPr lang="en-US" dirty="0" smtClean="0"/>
              <a:t>NAACP</a:t>
            </a:r>
            <a:endParaRPr lang="en-US" dirty="0"/>
          </a:p>
        </p:txBody>
      </p:sp>
      <p:sp>
        <p:nvSpPr>
          <p:cNvPr id="3" name="Content Placeholder 2"/>
          <p:cNvSpPr>
            <a:spLocks noGrp="1"/>
          </p:cNvSpPr>
          <p:nvPr>
            <p:ph idx="1"/>
          </p:nvPr>
        </p:nvSpPr>
        <p:spPr>
          <a:xfrm>
            <a:off x="-1" y="492904"/>
            <a:ext cx="9131299" cy="6365096"/>
          </a:xfrm>
        </p:spPr>
        <p:txBody>
          <a:bodyPr>
            <a:normAutofit/>
          </a:bodyPr>
          <a:lstStyle/>
          <a:p>
            <a:r>
              <a:rPr lang="en-US" sz="2400" dirty="0"/>
              <a:t>African Americans disagreed about how to best oppose Jim Crow laws. </a:t>
            </a:r>
            <a:r>
              <a:rPr lang="en-US" sz="2400" dirty="0" smtClean="0"/>
              <a:t>One </a:t>
            </a:r>
            <a:r>
              <a:rPr lang="en-US" sz="2400" dirty="0"/>
              <a:t>group, which sought full social and economic equality for African Americans, eventually formed the National Association for the Advancement of Colored People to seek full civil rights for African Americans.  Better known today as the NAACP, this group still keeps its original name in honor of the people who founded it to help overturn </a:t>
            </a:r>
            <a:r>
              <a:rPr lang="en-US" sz="2400" dirty="0" err="1"/>
              <a:t>Plessy</a:t>
            </a:r>
            <a:r>
              <a:rPr lang="en-US" sz="2400" dirty="0"/>
              <a:t> v. Ferguson.</a:t>
            </a:r>
          </a:p>
        </p:txBody>
      </p:sp>
      <p:pic>
        <p:nvPicPr>
          <p:cNvPr id="5" name="Picture 4"/>
          <p:cNvPicPr>
            <a:picLocks noChangeAspect="1"/>
          </p:cNvPicPr>
          <p:nvPr/>
        </p:nvPicPr>
        <p:blipFill>
          <a:blip r:embed="rId2"/>
          <a:stretch>
            <a:fillRect/>
          </a:stretch>
        </p:blipFill>
        <p:spPr>
          <a:xfrm>
            <a:off x="246431" y="3588845"/>
            <a:ext cx="3342785" cy="3269155"/>
          </a:xfrm>
          <a:prstGeom prst="rect">
            <a:avLst/>
          </a:prstGeom>
        </p:spPr>
      </p:pic>
      <p:pic>
        <p:nvPicPr>
          <p:cNvPr id="6" name="Picture 5"/>
          <p:cNvPicPr>
            <a:picLocks noChangeAspect="1"/>
          </p:cNvPicPr>
          <p:nvPr/>
        </p:nvPicPr>
        <p:blipFill>
          <a:blip r:embed="rId3"/>
          <a:stretch>
            <a:fillRect/>
          </a:stretch>
        </p:blipFill>
        <p:spPr>
          <a:xfrm>
            <a:off x="3753329" y="3128116"/>
            <a:ext cx="5377970" cy="3729883"/>
          </a:xfrm>
          <a:prstGeom prst="rect">
            <a:avLst/>
          </a:prstGeom>
        </p:spPr>
      </p:pic>
    </p:spTree>
    <p:extLst>
      <p:ext uri="{BB962C8B-B14F-4D97-AF65-F5344CB8AC3E}">
        <p14:creationId xmlns:p14="http://schemas.microsoft.com/office/powerpoint/2010/main" val="2191966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8" y="-685800"/>
            <a:ext cx="5791200" cy="1371600"/>
          </a:xfrm>
        </p:spPr>
        <p:txBody>
          <a:bodyPr/>
          <a:lstStyle/>
          <a:p>
            <a:r>
              <a:rPr lang="en-US" dirty="0" smtClean="0"/>
              <a:t>Ida </a:t>
            </a:r>
            <a:r>
              <a:rPr lang="en-US" dirty="0" err="1" smtClean="0"/>
              <a:t>tarbell</a:t>
            </a:r>
            <a:endParaRPr lang="en-US" dirty="0"/>
          </a:p>
        </p:txBody>
      </p:sp>
      <p:sp>
        <p:nvSpPr>
          <p:cNvPr id="3" name="Content Placeholder 2"/>
          <p:cNvSpPr>
            <a:spLocks noGrp="1"/>
          </p:cNvSpPr>
          <p:nvPr>
            <p:ph idx="1"/>
          </p:nvPr>
        </p:nvSpPr>
        <p:spPr>
          <a:xfrm>
            <a:off x="0" y="685800"/>
            <a:ext cx="5433569" cy="5440363"/>
          </a:xfrm>
        </p:spPr>
        <p:txBody>
          <a:bodyPr>
            <a:normAutofit/>
          </a:bodyPr>
          <a:lstStyle/>
          <a:p>
            <a:r>
              <a:rPr lang="en-US" sz="2500" dirty="0"/>
              <a:t>I</a:t>
            </a:r>
            <a:r>
              <a:rPr lang="en-US" sz="2500" dirty="0" smtClean="0"/>
              <a:t>n </a:t>
            </a:r>
            <a:r>
              <a:rPr lang="en-US" sz="2500" dirty="0"/>
              <a:t>a series of magazine articles, Tarbell exposed political corruption in New York, Chicago, and other cities, and criticized Standard Oil Company’s unfair business practices. Her findings angered the public and contributed to the </a:t>
            </a:r>
            <a:r>
              <a:rPr lang="en-US" sz="2500" dirty="0" smtClean="0"/>
              <a:t>government’s decision </a:t>
            </a:r>
            <a:r>
              <a:rPr lang="en-US" sz="2500" dirty="0"/>
              <a:t>to break up the Standard Oil Trust.</a:t>
            </a:r>
          </a:p>
        </p:txBody>
      </p:sp>
      <p:pic>
        <p:nvPicPr>
          <p:cNvPr id="4" name="Picture 3"/>
          <p:cNvPicPr>
            <a:picLocks noChangeAspect="1"/>
          </p:cNvPicPr>
          <p:nvPr/>
        </p:nvPicPr>
        <p:blipFill>
          <a:blip r:embed="rId2"/>
          <a:stretch>
            <a:fillRect/>
          </a:stretch>
        </p:blipFill>
        <p:spPr>
          <a:xfrm>
            <a:off x="5433569" y="0"/>
            <a:ext cx="3558781" cy="4602017"/>
          </a:xfrm>
          <a:prstGeom prst="rect">
            <a:avLst/>
          </a:prstGeom>
        </p:spPr>
      </p:pic>
    </p:spTree>
    <p:extLst>
      <p:ext uri="{BB962C8B-B14F-4D97-AF65-F5344CB8AC3E}">
        <p14:creationId xmlns:p14="http://schemas.microsoft.com/office/powerpoint/2010/main" val="3811491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Read</a:t>
            </a:r>
            <a:endParaRPr lang="en-US" dirty="0"/>
          </a:p>
        </p:txBody>
      </p:sp>
      <p:sp>
        <p:nvSpPr>
          <p:cNvPr id="3" name="Content Placeholder 2"/>
          <p:cNvSpPr>
            <a:spLocks noGrp="1"/>
          </p:cNvSpPr>
          <p:nvPr>
            <p:ph idx="1"/>
          </p:nvPr>
        </p:nvSpPr>
        <p:spPr/>
        <p:txBody>
          <a:bodyPr/>
          <a:lstStyle/>
          <a:p>
            <a:r>
              <a:rPr lang="en-US" dirty="0" smtClean="0"/>
              <a:t>Read and answer the questions on the muckrakers</a:t>
            </a:r>
            <a:endParaRPr lang="en-US" dirty="0"/>
          </a:p>
        </p:txBody>
      </p:sp>
    </p:spTree>
    <p:extLst>
      <p:ext uri="{BB962C8B-B14F-4D97-AF65-F5344CB8AC3E}">
        <p14:creationId xmlns:p14="http://schemas.microsoft.com/office/powerpoint/2010/main" val="24124248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420</TotalTime>
  <Words>1033</Words>
  <Application>Microsoft Office PowerPoint</Application>
  <PresentationFormat>On-screen Show (4:3)</PresentationFormat>
  <Paragraphs>55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Essential</vt:lpstr>
      <vt:lpstr>ssush13</vt:lpstr>
      <vt:lpstr>Write Question and answer on same sheet from yesterday</vt:lpstr>
      <vt:lpstr>Intro to standard</vt:lpstr>
      <vt:lpstr>Muckrakers</vt:lpstr>
      <vt:lpstr>Jane Addams</vt:lpstr>
      <vt:lpstr>Plessy vs Ferguson </vt:lpstr>
      <vt:lpstr>NAACP</vt:lpstr>
      <vt:lpstr>Ida tarbell</vt:lpstr>
      <vt:lpstr>Close Read</vt:lpstr>
      <vt:lpstr>Progressive Reforms</vt:lpstr>
      <vt:lpstr>Progressive reforms</vt:lpstr>
      <vt:lpstr>Progressive Reforms</vt:lpstr>
      <vt:lpstr>Progressive Reforms</vt:lpstr>
      <vt:lpstr>17th Amendment</vt:lpstr>
      <vt:lpstr>Teddy Roosevelt</vt:lpstr>
    </vt:vector>
  </TitlesOfParts>
  <Company>Wilkinson County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ssush13</dc:title>
  <dc:creator>Sara Wood</dc:creator>
  <cp:lastModifiedBy>Sara Wood</cp:lastModifiedBy>
  <cp:revision>8</cp:revision>
  <dcterms:created xsi:type="dcterms:W3CDTF">2014-10-21T12:30:41Z</dcterms:created>
  <dcterms:modified xsi:type="dcterms:W3CDTF">2016-03-22T19:28:48Z</dcterms:modified>
</cp:coreProperties>
</file>