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5" r:id="rId4"/>
    <p:sldId id="266"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2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October 21, 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October 21,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October 21,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October 21,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October 21, 2014</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October 21,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October 21,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October 21,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21,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October 21,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October 21,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October 21, 2014</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SSUSH12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22704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1308" y="4137908"/>
            <a:ext cx="4232786" cy="3023418"/>
          </a:xfrm>
          <a:prstGeom prst="rect">
            <a:avLst/>
          </a:prstGeom>
        </p:spPr>
      </p:pic>
      <p:sp>
        <p:nvSpPr>
          <p:cNvPr id="2" name="Title 1"/>
          <p:cNvSpPr>
            <a:spLocks noGrp="1"/>
          </p:cNvSpPr>
          <p:nvPr>
            <p:ph type="title"/>
          </p:nvPr>
        </p:nvSpPr>
        <p:spPr>
          <a:xfrm>
            <a:off x="0" y="0"/>
            <a:ext cx="6248400" cy="720398"/>
          </a:xfrm>
        </p:spPr>
        <p:txBody>
          <a:bodyPr>
            <a:normAutofit/>
          </a:bodyPr>
          <a:lstStyle/>
          <a:p>
            <a:r>
              <a:rPr lang="en-US" dirty="0" smtClean="0"/>
              <a:t>Pullman Strike</a:t>
            </a:r>
            <a:endParaRPr lang="en-US" dirty="0"/>
          </a:p>
        </p:txBody>
      </p:sp>
      <p:sp>
        <p:nvSpPr>
          <p:cNvPr id="3" name="Content Placeholder 2"/>
          <p:cNvSpPr>
            <a:spLocks noGrp="1"/>
          </p:cNvSpPr>
          <p:nvPr>
            <p:ph idx="1"/>
          </p:nvPr>
        </p:nvSpPr>
        <p:spPr>
          <a:xfrm>
            <a:off x="0" y="568735"/>
            <a:ext cx="9144000" cy="6289265"/>
          </a:xfrm>
        </p:spPr>
        <p:txBody>
          <a:bodyPr>
            <a:normAutofit/>
          </a:bodyPr>
          <a:lstStyle/>
          <a:p>
            <a:r>
              <a:rPr lang="en-US" dirty="0"/>
              <a:t>During poor economic times in the 1870s and 1890s, violence erupted when employers sought to fire some workers and to lower the wages of those still employed. </a:t>
            </a:r>
            <a:endParaRPr lang="en-US" dirty="0" smtClean="0"/>
          </a:p>
          <a:p>
            <a:r>
              <a:rPr lang="en-US" dirty="0" smtClean="0"/>
              <a:t>In </a:t>
            </a:r>
            <a:r>
              <a:rPr lang="en-US" dirty="0"/>
              <a:t>1894, when the Pullman railcar factory near Chicago fired almost half its workforce and cut wages by 25% to 50%, its workers went on strike. Other railway workers refused to switch Pullman cars on or off trains. Rail traffic west of Chicago came to a halt.  The Pullman company responded by hiring new workers, but these workers were attacked by strikers when they attempted to go to work. </a:t>
            </a:r>
            <a:endParaRPr lang="en-US" dirty="0" smtClean="0"/>
          </a:p>
          <a:p>
            <a:r>
              <a:rPr lang="en-US" dirty="0" smtClean="0"/>
              <a:t>Leaders </a:t>
            </a:r>
            <a:r>
              <a:rPr lang="en-US" dirty="0"/>
              <a:t>of the railroad industry convinced the government to declare the situation illegal. President Grover Cleveland sent the U.S. Army to restore peace. Both big business and the U.S. government feared labor unions were a menace to America’s capitalist economy.</a:t>
            </a:r>
          </a:p>
        </p:txBody>
      </p:sp>
    </p:spTree>
    <p:extLst>
      <p:ext uri="{BB962C8B-B14F-4D97-AF65-F5344CB8AC3E}">
        <p14:creationId xmlns:p14="http://schemas.microsoft.com/office/powerpoint/2010/main" val="274637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8534" b="25129"/>
          <a:stretch/>
        </p:blipFill>
        <p:spPr>
          <a:xfrm>
            <a:off x="2483263" y="3898023"/>
            <a:ext cx="6660737" cy="2959977"/>
          </a:xfrm>
          <a:prstGeom prst="rect">
            <a:avLst/>
          </a:prstGeom>
        </p:spPr>
      </p:pic>
      <p:sp>
        <p:nvSpPr>
          <p:cNvPr id="2" name="Title 1"/>
          <p:cNvSpPr>
            <a:spLocks noGrp="1"/>
          </p:cNvSpPr>
          <p:nvPr>
            <p:ph type="title"/>
          </p:nvPr>
        </p:nvSpPr>
        <p:spPr>
          <a:xfrm>
            <a:off x="0" y="0"/>
            <a:ext cx="6248400" cy="758314"/>
          </a:xfrm>
        </p:spPr>
        <p:txBody>
          <a:bodyPr>
            <a:normAutofit/>
          </a:bodyPr>
          <a:lstStyle/>
          <a:p>
            <a:r>
              <a:rPr lang="en-US" dirty="0" smtClean="0"/>
              <a:t>Ellis Island</a:t>
            </a:r>
            <a:endParaRPr lang="en-US" dirty="0"/>
          </a:p>
        </p:txBody>
      </p:sp>
      <p:sp>
        <p:nvSpPr>
          <p:cNvPr id="3" name="Content Placeholder 2"/>
          <p:cNvSpPr>
            <a:spLocks noGrp="1"/>
          </p:cNvSpPr>
          <p:nvPr>
            <p:ph idx="1"/>
          </p:nvPr>
        </p:nvSpPr>
        <p:spPr>
          <a:xfrm>
            <a:off x="0" y="587693"/>
            <a:ext cx="9144000" cy="6270307"/>
          </a:xfrm>
        </p:spPr>
        <p:txBody>
          <a:bodyPr/>
          <a:lstStyle/>
          <a:p>
            <a:r>
              <a:rPr lang="en-US" dirty="0"/>
              <a:t>In the decades after the Civil War, more and more Europeans immigrated to America.  They differed from earlier immigrant groups, who mostly came from northern and western Europe, were typically Protestant, spoke English, and arrived with </a:t>
            </a:r>
            <a:r>
              <a:rPr lang="en-US" dirty="0" smtClean="0"/>
              <a:t>the government’s </a:t>
            </a:r>
            <a:r>
              <a:rPr lang="en-US" dirty="0"/>
              <a:t>welcome. In contrast, many of the new immigrants came from eastern and southern Europe, often were Jewish or Catholic, and usually spoke no English. </a:t>
            </a:r>
            <a:endParaRPr lang="en-US" dirty="0" smtClean="0"/>
          </a:p>
          <a:p>
            <a:r>
              <a:rPr lang="en-US" dirty="0" smtClean="0"/>
              <a:t>The </a:t>
            </a:r>
            <a:r>
              <a:rPr lang="en-US" dirty="0"/>
              <a:t>U.S. government welcomed the wealthy among these new immigrants but forced poorer people to pass health and welfare tests at government reception centers such as the </a:t>
            </a:r>
            <a:r>
              <a:rPr lang="en-US" dirty="0" smtClean="0"/>
              <a:t>Ellis Island </a:t>
            </a:r>
            <a:r>
              <a:rPr lang="en-US" dirty="0"/>
              <a:t>Immigrant Station located in New York Harbor. Whether Asian or European, these new immigrants tended to settle in areas populated by people from the same countries who spoke the same languages and worshipped in </a:t>
            </a:r>
            <a:r>
              <a:rPr lang="en-US" dirty="0" smtClean="0"/>
              <a:t>the same </a:t>
            </a:r>
            <a:r>
              <a:rPr lang="en-US" dirty="0"/>
              <a:t>ways.</a:t>
            </a:r>
          </a:p>
        </p:txBody>
      </p:sp>
    </p:spTree>
    <p:extLst>
      <p:ext uri="{BB962C8B-B14F-4D97-AF65-F5344CB8AC3E}">
        <p14:creationId xmlns:p14="http://schemas.microsoft.com/office/powerpoint/2010/main" val="10883646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70364" y="0"/>
            <a:ext cx="4973635" cy="3807091"/>
          </a:xfrm>
          <a:prstGeom prst="rect">
            <a:avLst/>
          </a:prstGeom>
        </p:spPr>
      </p:pic>
      <p:pic>
        <p:nvPicPr>
          <p:cNvPr id="4" name="Content Placeholder 3"/>
          <p:cNvPicPr>
            <a:picLocks noGrp="1" noChangeAspect="1"/>
          </p:cNvPicPr>
          <p:nvPr>
            <p:ph idx="1"/>
          </p:nvPr>
        </p:nvPicPr>
        <p:blipFill rotWithShape="1">
          <a:blip r:embed="rId3"/>
          <a:srcRect l="9702" t="8509" r="6494" b="8509"/>
          <a:stretch/>
        </p:blipFill>
        <p:spPr>
          <a:xfrm>
            <a:off x="0" y="3639906"/>
            <a:ext cx="4698850" cy="3218094"/>
          </a:xfrm>
        </p:spPr>
      </p:pic>
      <p:pic>
        <p:nvPicPr>
          <p:cNvPr id="5" name="Picture 4"/>
          <p:cNvPicPr>
            <a:picLocks noChangeAspect="1"/>
          </p:cNvPicPr>
          <p:nvPr/>
        </p:nvPicPr>
        <p:blipFill>
          <a:blip r:embed="rId4"/>
          <a:stretch>
            <a:fillRect/>
          </a:stretch>
        </p:blipFill>
        <p:spPr>
          <a:xfrm>
            <a:off x="4434595" y="3639906"/>
            <a:ext cx="4709404" cy="3218093"/>
          </a:xfrm>
          <a:prstGeom prst="rect">
            <a:avLst/>
          </a:prstGeom>
        </p:spPr>
      </p:pic>
      <p:pic>
        <p:nvPicPr>
          <p:cNvPr id="6" name="Picture 5"/>
          <p:cNvPicPr>
            <a:picLocks noChangeAspect="1"/>
          </p:cNvPicPr>
          <p:nvPr/>
        </p:nvPicPr>
        <p:blipFill>
          <a:blip r:embed="rId5"/>
          <a:stretch>
            <a:fillRect/>
          </a:stretch>
        </p:blipFill>
        <p:spPr>
          <a:xfrm>
            <a:off x="-1" y="0"/>
            <a:ext cx="4170365" cy="3693362"/>
          </a:xfrm>
          <a:prstGeom prst="rect">
            <a:avLst/>
          </a:prstGeom>
        </p:spPr>
      </p:pic>
    </p:spTree>
    <p:extLst>
      <p:ext uri="{BB962C8B-B14F-4D97-AF65-F5344CB8AC3E}">
        <p14:creationId xmlns:p14="http://schemas.microsoft.com/office/powerpoint/2010/main" val="3878479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5943" y="0"/>
            <a:ext cx="6604530" cy="3962718"/>
          </a:xfrm>
          <a:prstGeom prst="rect">
            <a:avLst/>
          </a:prstGeom>
        </p:spPr>
      </p:pic>
      <p:pic>
        <p:nvPicPr>
          <p:cNvPr id="4" name="Content Placeholder 3"/>
          <p:cNvPicPr>
            <a:picLocks noGrp="1" noChangeAspect="1"/>
          </p:cNvPicPr>
          <p:nvPr>
            <p:ph idx="1"/>
          </p:nvPr>
        </p:nvPicPr>
        <p:blipFill>
          <a:blip r:embed="rId3"/>
          <a:srcRect t="17375" b="17375"/>
          <a:stretch>
            <a:fillRect/>
          </a:stretch>
        </p:blipFill>
        <p:spPr>
          <a:xfrm>
            <a:off x="0" y="3905316"/>
            <a:ext cx="5144422" cy="2952684"/>
          </a:xfrm>
        </p:spPr>
      </p:pic>
      <p:pic>
        <p:nvPicPr>
          <p:cNvPr id="5" name="Picture 4"/>
          <p:cNvPicPr>
            <a:picLocks noChangeAspect="1"/>
          </p:cNvPicPr>
          <p:nvPr/>
        </p:nvPicPr>
        <p:blipFill>
          <a:blip r:embed="rId4"/>
          <a:stretch>
            <a:fillRect/>
          </a:stretch>
        </p:blipFill>
        <p:spPr>
          <a:xfrm>
            <a:off x="5146258" y="3090128"/>
            <a:ext cx="3997741" cy="3767871"/>
          </a:xfrm>
          <a:prstGeom prst="rect">
            <a:avLst/>
          </a:prstGeom>
        </p:spPr>
      </p:pic>
      <p:pic>
        <p:nvPicPr>
          <p:cNvPr id="6" name="Picture 5"/>
          <p:cNvPicPr>
            <a:picLocks noChangeAspect="1"/>
          </p:cNvPicPr>
          <p:nvPr/>
        </p:nvPicPr>
        <p:blipFill>
          <a:blip r:embed="rId5"/>
          <a:stretch>
            <a:fillRect/>
          </a:stretch>
        </p:blipFill>
        <p:spPr>
          <a:xfrm>
            <a:off x="5187252" y="-191367"/>
            <a:ext cx="3956747" cy="3431370"/>
          </a:xfrm>
          <a:prstGeom prst="rect">
            <a:avLst/>
          </a:prstGeom>
        </p:spPr>
      </p:pic>
    </p:spTree>
    <p:extLst>
      <p:ext uri="{BB962C8B-B14F-4D97-AF65-F5344CB8AC3E}">
        <p14:creationId xmlns:p14="http://schemas.microsoft.com/office/powerpoint/2010/main" val="36792294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t="7720" b="7720"/>
          <a:stretch>
            <a:fillRect/>
          </a:stretch>
        </p:blipFill>
        <p:spPr>
          <a:xfrm>
            <a:off x="2942620" y="3298664"/>
            <a:ext cx="6201380" cy="3559335"/>
          </a:xfrm>
          <a:prstGeom prst="rect">
            <a:avLst/>
          </a:prstGeom>
        </p:spPr>
      </p:pic>
      <p:sp>
        <p:nvSpPr>
          <p:cNvPr id="2" name="Title 1"/>
          <p:cNvSpPr>
            <a:spLocks noGrp="1"/>
          </p:cNvSpPr>
          <p:nvPr>
            <p:ph type="title"/>
          </p:nvPr>
        </p:nvSpPr>
        <p:spPr>
          <a:xfrm>
            <a:off x="0" y="0"/>
            <a:ext cx="6248400" cy="682482"/>
          </a:xfrm>
        </p:spPr>
        <p:txBody>
          <a:bodyPr>
            <a:normAutofit/>
          </a:bodyPr>
          <a:lstStyle/>
          <a:p>
            <a:r>
              <a:rPr lang="en-US" dirty="0" smtClean="0"/>
              <a:t>Ellis Island</a:t>
            </a:r>
            <a:endParaRPr lang="en-US" dirty="0"/>
          </a:p>
        </p:txBody>
      </p:sp>
      <p:sp>
        <p:nvSpPr>
          <p:cNvPr id="3" name="Content Placeholder 2"/>
          <p:cNvSpPr>
            <a:spLocks noGrp="1"/>
          </p:cNvSpPr>
          <p:nvPr>
            <p:ph idx="1"/>
          </p:nvPr>
        </p:nvSpPr>
        <p:spPr>
          <a:xfrm>
            <a:off x="1" y="473946"/>
            <a:ext cx="9143999" cy="6384054"/>
          </a:xfrm>
        </p:spPr>
        <p:txBody>
          <a:bodyPr>
            <a:normAutofit/>
          </a:bodyPr>
          <a:lstStyle/>
          <a:p>
            <a:r>
              <a:rPr lang="en-US" sz="2400" dirty="0" smtClean="0"/>
              <a:t>poverty </a:t>
            </a:r>
            <a:r>
              <a:rPr lang="en-US" sz="2400" dirty="0"/>
              <a:t>and political instability were common in their home countries, the new immigrants were likely to be poor. </a:t>
            </a:r>
            <a:endParaRPr lang="en-US" sz="2400" dirty="0" smtClean="0"/>
          </a:p>
          <a:p>
            <a:r>
              <a:rPr lang="en-US" sz="2400" dirty="0" smtClean="0"/>
              <a:t>They </a:t>
            </a:r>
            <a:r>
              <a:rPr lang="en-US" sz="2400" dirty="0"/>
              <a:t>could not afford to buy farmland, so they worked as unskilled laborers and lived mostly in cities</a:t>
            </a:r>
            <a:r>
              <a:rPr lang="en-US" sz="2400" dirty="0" smtClean="0"/>
              <a:t>.</a:t>
            </a:r>
          </a:p>
          <a:p>
            <a:r>
              <a:rPr lang="en-US" sz="2400" dirty="0" smtClean="0"/>
              <a:t> </a:t>
            </a:r>
            <a:r>
              <a:rPr lang="en-US" sz="2400" dirty="0"/>
              <a:t>There they created communities to imitate the cultures of their home countries, and these communities had </a:t>
            </a:r>
            <a:r>
              <a:rPr lang="en-US" sz="2400" dirty="0" smtClean="0"/>
              <a:t>foreign language </a:t>
            </a:r>
            <a:r>
              <a:rPr lang="en-US" sz="2400" dirty="0"/>
              <a:t>newspapers, ethnic stores and restaurants, and houses of worship. The new immigrants did not blend into American society the way earlier immigrants had.</a:t>
            </a:r>
          </a:p>
        </p:txBody>
      </p:sp>
    </p:spTree>
    <p:extLst>
      <p:ext uri="{BB962C8B-B14F-4D97-AF65-F5344CB8AC3E}">
        <p14:creationId xmlns:p14="http://schemas.microsoft.com/office/powerpoint/2010/main" val="47804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2061"/>
          </a:xfrm>
        </p:spPr>
        <p:txBody>
          <a:bodyPr>
            <a:normAutofit/>
          </a:bodyPr>
          <a:lstStyle/>
          <a:p>
            <a:r>
              <a:rPr lang="en-US" dirty="0" smtClean="0"/>
              <a:t>American Federation of Labor</a:t>
            </a:r>
            <a:endParaRPr lang="en-US" dirty="0"/>
          </a:p>
        </p:txBody>
      </p:sp>
      <p:sp>
        <p:nvSpPr>
          <p:cNvPr id="3" name="Content Placeholder 2"/>
          <p:cNvSpPr>
            <a:spLocks noGrp="1"/>
          </p:cNvSpPr>
          <p:nvPr>
            <p:ph idx="1"/>
          </p:nvPr>
        </p:nvSpPr>
        <p:spPr>
          <a:xfrm>
            <a:off x="0" y="872061"/>
            <a:ext cx="5788510" cy="5985939"/>
          </a:xfrm>
        </p:spPr>
        <p:txBody>
          <a:bodyPr>
            <a:normAutofit lnSpcReduction="10000"/>
          </a:bodyPr>
          <a:lstStyle/>
          <a:p>
            <a:r>
              <a:rPr lang="en-US" dirty="0"/>
              <a:t>Unskilled laborers were subject to low wages, long workdays, no vacations, and unsafe workplaces.  Because individual workers had little power to change the way an employer ran a business, workers banded together in labor unions to demand better pay and working conditions. Then the labor unions banded together for even more power to change </a:t>
            </a:r>
            <a:r>
              <a:rPr lang="en-US" dirty="0" smtClean="0"/>
              <a:t>the ways </a:t>
            </a:r>
            <a:r>
              <a:rPr lang="en-US" dirty="0"/>
              <a:t>employers ran their businesses</a:t>
            </a:r>
            <a:r>
              <a:rPr lang="en-US" dirty="0" smtClean="0"/>
              <a:t>.</a:t>
            </a:r>
          </a:p>
          <a:p>
            <a:r>
              <a:rPr lang="en-US" dirty="0" smtClean="0"/>
              <a:t> </a:t>
            </a:r>
            <a:r>
              <a:rPr lang="en-US" dirty="0"/>
              <a:t>The American Federation of Labor, or AFL, was led by Samuel Gompers. He was president of the AFL from 1886 to 1894 and from 1895 to his death in 1924. </a:t>
            </a:r>
            <a:endParaRPr lang="en-US" dirty="0" smtClean="0"/>
          </a:p>
          <a:p>
            <a:r>
              <a:rPr lang="en-US" dirty="0" smtClean="0"/>
              <a:t>His </a:t>
            </a:r>
            <a:r>
              <a:rPr lang="en-US" dirty="0"/>
              <a:t>goal was to use strikes (work stoppages) to convince employers to give workers shorter workdays, better working conditions, higher wages, and greater control over how they carried out their workplace responsibilities.</a:t>
            </a:r>
          </a:p>
        </p:txBody>
      </p:sp>
      <p:pic>
        <p:nvPicPr>
          <p:cNvPr id="5" name="Picture 4"/>
          <p:cNvPicPr>
            <a:picLocks noChangeAspect="1"/>
          </p:cNvPicPr>
          <p:nvPr/>
        </p:nvPicPr>
        <p:blipFill>
          <a:blip r:embed="rId2"/>
          <a:stretch>
            <a:fillRect/>
          </a:stretch>
        </p:blipFill>
        <p:spPr>
          <a:xfrm flipH="1">
            <a:off x="5648949" y="872061"/>
            <a:ext cx="3362357" cy="4227718"/>
          </a:xfrm>
          <a:prstGeom prst="rect">
            <a:avLst/>
          </a:prstGeom>
        </p:spPr>
      </p:pic>
    </p:spTree>
    <p:extLst>
      <p:ext uri="{BB962C8B-B14F-4D97-AF65-F5344CB8AC3E}">
        <p14:creationId xmlns:p14="http://schemas.microsoft.com/office/powerpoint/2010/main" val="1730679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13"/>
            <a:ext cx="6248400" cy="833090"/>
          </a:xfrm>
        </p:spPr>
        <p:txBody>
          <a:bodyPr/>
          <a:lstStyle/>
          <a:p>
            <a:r>
              <a:rPr lang="en-US" dirty="0" smtClean="0"/>
              <a:t>Sitting Bull</a:t>
            </a:r>
            <a:endParaRPr lang="en-US" dirty="0"/>
          </a:p>
        </p:txBody>
      </p:sp>
      <p:sp>
        <p:nvSpPr>
          <p:cNvPr id="3" name="Content Placeholder 2"/>
          <p:cNvSpPr>
            <a:spLocks noGrp="1"/>
          </p:cNvSpPr>
          <p:nvPr>
            <p:ph idx="1"/>
          </p:nvPr>
        </p:nvSpPr>
        <p:spPr>
          <a:xfrm>
            <a:off x="0" y="853104"/>
            <a:ext cx="5648949" cy="6004896"/>
          </a:xfrm>
        </p:spPr>
        <p:txBody>
          <a:bodyPr/>
          <a:lstStyle/>
          <a:p>
            <a:r>
              <a:rPr lang="en-US" dirty="0"/>
              <a:t>As eastern regions of the United States became more industrialized after the Civil War, people seeking rural livelihoods moved farther and farther west. In turn, Native Americans had to compete with these newcomers for land. </a:t>
            </a:r>
            <a:endParaRPr lang="en-US" dirty="0" smtClean="0"/>
          </a:p>
          <a:p>
            <a:r>
              <a:rPr lang="en-US" dirty="0" smtClean="0"/>
              <a:t>For </a:t>
            </a:r>
            <a:r>
              <a:rPr lang="en-US" dirty="0"/>
              <a:t>example, the Sioux signed a treaty with the U.S. government promising “no white person or persons shall be permitted to settle upon or occupy” Sioux territory in the Dakotas but, when gold was discovered there, the government tried to buy the land from the Sioux, who refused to sell it. The Sioux leader, Sitting Bull, then fought U.S. Army troops, led his people to a brief exile in Canada, and finally agreed to settle on a reservation.</a:t>
            </a:r>
          </a:p>
        </p:txBody>
      </p:sp>
      <p:pic>
        <p:nvPicPr>
          <p:cNvPr id="4" name="Picture 3"/>
          <p:cNvPicPr>
            <a:picLocks noChangeAspect="1"/>
          </p:cNvPicPr>
          <p:nvPr/>
        </p:nvPicPr>
        <p:blipFill>
          <a:blip r:embed="rId2"/>
          <a:stretch>
            <a:fillRect/>
          </a:stretch>
        </p:blipFill>
        <p:spPr>
          <a:xfrm>
            <a:off x="5459387" y="20012"/>
            <a:ext cx="3684613" cy="5126417"/>
          </a:xfrm>
          <a:prstGeom prst="rect">
            <a:avLst/>
          </a:prstGeom>
        </p:spPr>
      </p:pic>
    </p:spTree>
    <p:extLst>
      <p:ext uri="{BB962C8B-B14F-4D97-AF65-F5344CB8AC3E}">
        <p14:creationId xmlns:p14="http://schemas.microsoft.com/office/powerpoint/2010/main" val="2150572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852048"/>
          </a:xfrm>
        </p:spPr>
        <p:txBody>
          <a:bodyPr/>
          <a:lstStyle/>
          <a:p>
            <a:r>
              <a:rPr lang="en-US" dirty="0" smtClean="0"/>
              <a:t>Sioux</a:t>
            </a:r>
            <a:endParaRPr lang="en-US" dirty="0"/>
          </a:p>
        </p:txBody>
      </p:sp>
      <p:sp>
        <p:nvSpPr>
          <p:cNvPr id="3" name="Content Placeholder 2"/>
          <p:cNvSpPr>
            <a:spLocks noGrp="1"/>
          </p:cNvSpPr>
          <p:nvPr>
            <p:ph idx="1"/>
          </p:nvPr>
        </p:nvSpPr>
        <p:spPr>
          <a:xfrm>
            <a:off x="0" y="644567"/>
            <a:ext cx="9143999" cy="6213433"/>
          </a:xfrm>
        </p:spPr>
        <p:txBody>
          <a:bodyPr/>
          <a:lstStyle/>
          <a:p>
            <a:r>
              <a:rPr lang="en-US" dirty="0"/>
              <a:t>About 10 years later, Sitting Bull’s people became associated with a Sioux religious movement. The Native Americans believed their ceremonies would cleanse the world of evil, including the white man, and restore the Sioux’s lost greatness</a:t>
            </a:r>
            <a:r>
              <a:rPr lang="en-US" dirty="0" smtClean="0"/>
              <a:t>.</a:t>
            </a:r>
          </a:p>
          <a:p>
            <a:r>
              <a:rPr lang="en-US" dirty="0" smtClean="0"/>
              <a:t> </a:t>
            </a:r>
            <a:r>
              <a:rPr lang="en-US" dirty="0"/>
              <a:t>Government officials ordered Sitting Bull’s arrest. He died in a brief gun battle.</a:t>
            </a:r>
          </a:p>
        </p:txBody>
      </p:sp>
      <p:pic>
        <p:nvPicPr>
          <p:cNvPr id="4" name="Picture 3"/>
          <p:cNvPicPr>
            <a:picLocks noChangeAspect="1"/>
          </p:cNvPicPr>
          <p:nvPr/>
        </p:nvPicPr>
        <p:blipFill>
          <a:blip r:embed="rId2"/>
          <a:stretch>
            <a:fillRect/>
          </a:stretch>
        </p:blipFill>
        <p:spPr>
          <a:xfrm>
            <a:off x="3165686" y="2483867"/>
            <a:ext cx="5978314" cy="4374133"/>
          </a:xfrm>
          <a:prstGeom prst="rect">
            <a:avLst/>
          </a:prstGeom>
        </p:spPr>
      </p:pic>
    </p:spTree>
    <p:extLst>
      <p:ext uri="{BB962C8B-B14F-4D97-AF65-F5344CB8AC3E}">
        <p14:creationId xmlns:p14="http://schemas.microsoft.com/office/powerpoint/2010/main" val="21190083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08921"/>
          </a:xfrm>
        </p:spPr>
        <p:txBody>
          <a:bodyPr/>
          <a:lstStyle/>
          <a:p>
            <a:r>
              <a:rPr lang="en-US" dirty="0" smtClean="0"/>
              <a:t>Wounded Knee</a:t>
            </a:r>
            <a:endParaRPr lang="en-US" dirty="0"/>
          </a:p>
        </p:txBody>
      </p:sp>
      <p:sp>
        <p:nvSpPr>
          <p:cNvPr id="3" name="Content Placeholder 2"/>
          <p:cNvSpPr>
            <a:spLocks noGrp="1"/>
          </p:cNvSpPr>
          <p:nvPr>
            <p:ph idx="1"/>
          </p:nvPr>
        </p:nvSpPr>
        <p:spPr>
          <a:xfrm>
            <a:off x="0" y="739356"/>
            <a:ext cx="9144000" cy="6118644"/>
          </a:xfrm>
        </p:spPr>
        <p:txBody>
          <a:bodyPr/>
          <a:lstStyle/>
          <a:p>
            <a:r>
              <a:rPr lang="en-US" dirty="0"/>
              <a:t>After Sitting Bull died, several hundred of his people fled to an area of South Dakota called Wounded Knee. U.S. soldiers went there to confiscate weapons from the Sioux</a:t>
            </a:r>
            <a:r>
              <a:rPr lang="en-US" dirty="0" smtClean="0"/>
              <a:t>.</a:t>
            </a:r>
          </a:p>
          <a:p>
            <a:r>
              <a:rPr lang="en-US" dirty="0" smtClean="0"/>
              <a:t> </a:t>
            </a:r>
            <a:r>
              <a:rPr lang="en-US" dirty="0"/>
              <a:t>A gun was fired––nobody knows by whom––and U.S soldiers then opened machine-gun fire, killing more than 300 Sioux. </a:t>
            </a:r>
            <a:endParaRPr lang="en-US" dirty="0" smtClean="0"/>
          </a:p>
          <a:p>
            <a:r>
              <a:rPr lang="en-US" dirty="0" smtClean="0"/>
              <a:t>This </a:t>
            </a:r>
            <a:r>
              <a:rPr lang="en-US" dirty="0"/>
              <a:t>ended the Native Americans’ long conflict against Americans settling Native American lands.</a:t>
            </a:r>
          </a:p>
        </p:txBody>
      </p:sp>
      <p:pic>
        <p:nvPicPr>
          <p:cNvPr id="4" name="Picture 3"/>
          <p:cNvPicPr>
            <a:picLocks noChangeAspect="1"/>
          </p:cNvPicPr>
          <p:nvPr/>
        </p:nvPicPr>
        <p:blipFill rotWithShape="1">
          <a:blip r:embed="rId2"/>
          <a:srcRect t="21072" b="8986"/>
          <a:stretch/>
        </p:blipFill>
        <p:spPr>
          <a:xfrm>
            <a:off x="2236832" y="3334012"/>
            <a:ext cx="6994801" cy="3523987"/>
          </a:xfrm>
          <a:prstGeom prst="rect">
            <a:avLst/>
          </a:prstGeom>
        </p:spPr>
      </p:pic>
    </p:spTree>
    <p:extLst>
      <p:ext uri="{BB962C8B-B14F-4D97-AF65-F5344CB8AC3E}">
        <p14:creationId xmlns:p14="http://schemas.microsoft.com/office/powerpoint/2010/main" val="346372289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73</TotalTime>
  <Words>803</Words>
  <Application>Microsoft Macintosh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Essential</vt:lpstr>
      <vt:lpstr>SSUSH12</vt:lpstr>
      <vt:lpstr>Ellis Island</vt:lpstr>
      <vt:lpstr>PowerPoint Presentation</vt:lpstr>
      <vt:lpstr>PowerPoint Presentation</vt:lpstr>
      <vt:lpstr>Ellis Island</vt:lpstr>
      <vt:lpstr>American Federation of Labor</vt:lpstr>
      <vt:lpstr>Sitting Bull</vt:lpstr>
      <vt:lpstr>Sioux</vt:lpstr>
      <vt:lpstr>Wounded Knee</vt:lpstr>
      <vt:lpstr>Pullman Strike</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Wood</dc:creator>
  <cp:lastModifiedBy>Sara Wood</cp:lastModifiedBy>
  <cp:revision>5</cp:revision>
  <dcterms:created xsi:type="dcterms:W3CDTF">2014-10-20T17:41:30Z</dcterms:created>
  <dcterms:modified xsi:type="dcterms:W3CDTF">2014-10-21T12:10:11Z</dcterms:modified>
</cp:coreProperties>
</file>