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59" r:id="rId4"/>
    <p:sldId id="258" r:id="rId5"/>
    <p:sldId id="260" r:id="rId6"/>
    <p:sldId id="261" r:id="rId7"/>
    <p:sldId id="262" r:id="rId8"/>
    <p:sldId id="263" r:id="rId9"/>
    <p:sldId id="266"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08" autoAdjust="0"/>
    <p:restoredTop sz="94660"/>
  </p:normalViewPr>
  <p:slideViewPr>
    <p:cSldViewPr snapToGrid="0" snapToObjects="1">
      <p:cViewPr>
        <p:scale>
          <a:sx n="100" d="100"/>
          <a:sy n="100" d="100"/>
        </p:scale>
        <p:origin x="-780" y="3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October 27,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October 27,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October 27,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October 27,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October 27, 2014</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October 27,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October 27, 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October 27, 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October 27,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October 27,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October 27,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October 27, 2014</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7772400" cy="2503714"/>
          </a:xfrm>
        </p:spPr>
        <p:txBody>
          <a:bodyPr/>
          <a:lstStyle/>
          <a:p>
            <a:r>
              <a:rPr lang="en-US" dirty="0" smtClean="0"/>
              <a:t>SSUSH11</a:t>
            </a:r>
            <a:endParaRPr lang="en-US" dirty="0"/>
          </a:p>
        </p:txBody>
      </p:sp>
      <p:sp>
        <p:nvSpPr>
          <p:cNvPr id="3" name="Subtitle 2"/>
          <p:cNvSpPr>
            <a:spLocks noGrp="1"/>
          </p:cNvSpPr>
          <p:nvPr>
            <p:ph type="subTitle" idx="1"/>
          </p:nvPr>
        </p:nvSpPr>
        <p:spPr>
          <a:xfrm>
            <a:off x="457200" y="1959429"/>
            <a:ext cx="8066314" cy="4376057"/>
          </a:xfrm>
        </p:spPr>
        <p:txBody>
          <a:bodyPr>
            <a:normAutofit/>
          </a:bodyPr>
          <a:lstStyle/>
          <a:p>
            <a:r>
              <a:rPr lang="en-US" sz="3200" dirty="0"/>
              <a:t>  Journal: What do you think is the most important invention in history? Why?</a:t>
            </a:r>
          </a:p>
        </p:txBody>
      </p:sp>
    </p:spTree>
    <p:extLst>
      <p:ext uri="{BB962C8B-B14F-4D97-AF65-F5344CB8AC3E}">
        <p14:creationId xmlns:p14="http://schemas.microsoft.com/office/powerpoint/2010/main" val="265952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48400" cy="720398"/>
          </a:xfrm>
        </p:spPr>
        <p:txBody>
          <a:bodyPr>
            <a:normAutofit/>
          </a:bodyPr>
          <a:lstStyle/>
          <a:p>
            <a:r>
              <a:rPr lang="en-US" dirty="0" smtClean="0"/>
              <a:t>Thomas Edison</a:t>
            </a:r>
            <a:endParaRPr lang="en-US" dirty="0"/>
          </a:p>
        </p:txBody>
      </p:sp>
      <p:sp>
        <p:nvSpPr>
          <p:cNvPr id="3" name="Content Placeholder 2"/>
          <p:cNvSpPr>
            <a:spLocks noGrp="1"/>
          </p:cNvSpPr>
          <p:nvPr>
            <p:ph idx="1"/>
          </p:nvPr>
        </p:nvSpPr>
        <p:spPr>
          <a:xfrm>
            <a:off x="-1" y="720398"/>
            <a:ext cx="5967335" cy="6137602"/>
          </a:xfrm>
        </p:spPr>
        <p:txBody>
          <a:bodyPr>
            <a:noAutofit/>
          </a:bodyPr>
          <a:lstStyle/>
          <a:p>
            <a:r>
              <a:rPr lang="en-US" sz="2400" dirty="0"/>
              <a:t>The effects of technological advances made after Reconstruction forever changed how people lived. The most famous inventor of the period is Thomas Edison. </a:t>
            </a:r>
            <a:endParaRPr lang="en-US" sz="2400" dirty="0" smtClean="0"/>
          </a:p>
          <a:p>
            <a:r>
              <a:rPr lang="en-US" sz="2400" dirty="0" smtClean="0"/>
              <a:t>He </a:t>
            </a:r>
            <a:r>
              <a:rPr lang="en-US" sz="2400" dirty="0"/>
              <a:t>invented the electric </a:t>
            </a:r>
            <a:r>
              <a:rPr lang="en-US" sz="2400" dirty="0" err="1"/>
              <a:t>lightbulb</a:t>
            </a:r>
            <a:r>
              <a:rPr lang="en-US" sz="2400" dirty="0"/>
              <a:t>, the phonograph, motion pictures, a system for distributing electrical power, and many other technologies powered by electricity. Edison also established the concept of industrial research, and he founded a research laboratory staffed by engineers and technicians in New Jersey.</a:t>
            </a:r>
          </a:p>
        </p:txBody>
      </p:sp>
      <p:pic>
        <p:nvPicPr>
          <p:cNvPr id="5" name="Picture 4"/>
          <p:cNvPicPr>
            <a:picLocks noChangeAspect="1"/>
          </p:cNvPicPr>
          <p:nvPr/>
        </p:nvPicPr>
        <p:blipFill>
          <a:blip r:embed="rId2"/>
          <a:stretch>
            <a:fillRect/>
          </a:stretch>
        </p:blipFill>
        <p:spPr>
          <a:xfrm>
            <a:off x="6117974" y="3886512"/>
            <a:ext cx="2880258" cy="2971488"/>
          </a:xfrm>
          <a:prstGeom prst="rect">
            <a:avLst/>
          </a:prstGeom>
        </p:spPr>
      </p:pic>
    </p:spTree>
    <p:extLst>
      <p:ext uri="{BB962C8B-B14F-4D97-AF65-F5344CB8AC3E}">
        <p14:creationId xmlns:p14="http://schemas.microsoft.com/office/powerpoint/2010/main" val="645909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48400" cy="511862"/>
          </a:xfrm>
        </p:spPr>
        <p:txBody>
          <a:bodyPr>
            <a:normAutofit fontScale="90000"/>
          </a:bodyPr>
          <a:lstStyle/>
          <a:p>
            <a:r>
              <a:rPr lang="en-US" dirty="0" smtClean="0"/>
              <a:t>Inventions</a:t>
            </a:r>
            <a:endParaRPr lang="en-US" dirty="0"/>
          </a:p>
        </p:txBody>
      </p:sp>
      <p:sp>
        <p:nvSpPr>
          <p:cNvPr id="3" name="Content Placeholder 2"/>
          <p:cNvSpPr>
            <a:spLocks noGrp="1"/>
          </p:cNvSpPr>
          <p:nvPr>
            <p:ph idx="1"/>
          </p:nvPr>
        </p:nvSpPr>
        <p:spPr>
          <a:xfrm>
            <a:off x="1" y="341241"/>
            <a:ext cx="7305248" cy="6516759"/>
          </a:xfrm>
        </p:spPr>
        <p:txBody>
          <a:bodyPr>
            <a:noAutofit/>
          </a:bodyPr>
          <a:lstStyle/>
          <a:p>
            <a:r>
              <a:rPr lang="en-US" sz="2400" dirty="0"/>
              <a:t>Edison’s technological achievements were used by other inventors, as evidenced by the development of long-distance electricity transmission, which enabled Edison’s electric light to illuminate buildings, streets, and neighborhoods across the United States. </a:t>
            </a:r>
            <a:endParaRPr lang="en-US" sz="2400" dirty="0" smtClean="0"/>
          </a:p>
          <a:p>
            <a:r>
              <a:rPr lang="en-US" sz="2400" dirty="0" smtClean="0"/>
              <a:t>Electricity </a:t>
            </a:r>
            <a:r>
              <a:rPr lang="en-US" sz="2400" dirty="0"/>
              <a:t>soon replaced steam as the source of power for factories. It replaced horses as the means to power streetcars. Of greatest impact, perhaps, was electricity’s replacing humans as the source of power for household appliances. Edison’s inventions eliminated much manual labor that had been associated with everyday household activities and improved Americans’ quality of life.</a:t>
            </a:r>
          </a:p>
        </p:txBody>
      </p:sp>
    </p:spTree>
    <p:extLst>
      <p:ext uri="{BB962C8B-B14F-4D97-AF65-F5344CB8AC3E}">
        <p14:creationId xmlns:p14="http://schemas.microsoft.com/office/powerpoint/2010/main" val="954956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32452" y="3159477"/>
            <a:ext cx="5011547" cy="3698522"/>
          </a:xfrm>
          <a:prstGeom prst="rect">
            <a:avLst/>
          </a:prstGeom>
        </p:spPr>
      </p:pic>
      <p:sp>
        <p:nvSpPr>
          <p:cNvPr id="2" name="Title 1"/>
          <p:cNvSpPr>
            <a:spLocks noGrp="1"/>
          </p:cNvSpPr>
          <p:nvPr>
            <p:ph type="title"/>
          </p:nvPr>
        </p:nvSpPr>
        <p:spPr>
          <a:xfrm>
            <a:off x="0" y="0"/>
            <a:ext cx="5791200" cy="1371600"/>
          </a:xfrm>
        </p:spPr>
        <p:txBody>
          <a:bodyPr/>
          <a:lstStyle/>
          <a:p>
            <a:r>
              <a:rPr lang="en-US" dirty="0" smtClean="0"/>
              <a:t>Social Change in the 1900s</a:t>
            </a:r>
            <a:endParaRPr lang="en-US" dirty="0"/>
          </a:p>
        </p:txBody>
      </p:sp>
      <p:sp>
        <p:nvSpPr>
          <p:cNvPr id="3" name="Content Placeholder 2"/>
          <p:cNvSpPr>
            <a:spLocks noGrp="1"/>
          </p:cNvSpPr>
          <p:nvPr>
            <p:ph idx="1"/>
          </p:nvPr>
        </p:nvSpPr>
        <p:spPr>
          <a:xfrm>
            <a:off x="0" y="1371600"/>
            <a:ext cx="6862147" cy="5486400"/>
          </a:xfrm>
        </p:spPr>
        <p:txBody>
          <a:bodyPr/>
          <a:lstStyle/>
          <a:p>
            <a:r>
              <a:rPr lang="en-US" dirty="0"/>
              <a:t>The modern United States was created by social changes associated with the growth of big business and advances in technologies. </a:t>
            </a:r>
            <a:endParaRPr lang="en-US" dirty="0" smtClean="0"/>
          </a:p>
          <a:p>
            <a:r>
              <a:rPr lang="en-US" dirty="0" smtClean="0"/>
              <a:t>After </a:t>
            </a:r>
            <a:r>
              <a:rPr lang="en-US" dirty="0"/>
              <a:t>Reconstruction, railroad companies and the steel and oil industries expanded and major inventions changed how people lived. </a:t>
            </a:r>
            <a:endParaRPr lang="en-US" dirty="0" smtClean="0"/>
          </a:p>
          <a:p>
            <a:r>
              <a:rPr lang="en-US" dirty="0" smtClean="0"/>
              <a:t> </a:t>
            </a:r>
            <a:r>
              <a:rPr lang="en-US" dirty="0"/>
              <a:t>Questions about this standard will measure your knowledge of these changes and the factors that brought them about.</a:t>
            </a:r>
          </a:p>
        </p:txBody>
      </p:sp>
    </p:spTree>
    <p:extLst>
      <p:ext uri="{BB962C8B-B14F-4D97-AF65-F5344CB8AC3E}">
        <p14:creationId xmlns:p14="http://schemas.microsoft.com/office/powerpoint/2010/main" val="98842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791200" cy="606651"/>
          </a:xfrm>
        </p:spPr>
        <p:txBody>
          <a:bodyPr>
            <a:normAutofit fontScale="90000"/>
          </a:bodyPr>
          <a:lstStyle/>
          <a:p>
            <a:r>
              <a:rPr lang="en-US" dirty="0" smtClean="0"/>
              <a:t>Steel</a:t>
            </a:r>
            <a:endParaRPr lang="en-US" dirty="0"/>
          </a:p>
        </p:txBody>
      </p:sp>
      <p:sp>
        <p:nvSpPr>
          <p:cNvPr id="3" name="Content Placeholder 2"/>
          <p:cNvSpPr>
            <a:spLocks noGrp="1"/>
          </p:cNvSpPr>
          <p:nvPr>
            <p:ph idx="1"/>
          </p:nvPr>
        </p:nvSpPr>
        <p:spPr>
          <a:xfrm>
            <a:off x="0" y="606651"/>
            <a:ext cx="6786322" cy="6251349"/>
          </a:xfrm>
        </p:spPr>
        <p:txBody>
          <a:bodyPr>
            <a:normAutofit/>
          </a:bodyPr>
          <a:lstStyle/>
          <a:p>
            <a:r>
              <a:rPr lang="en-US" dirty="0"/>
              <a:t>Scottish-born Andrew Carnegie (1835-1919) was an American industrialist who amassed a fortune in the steel industry then became a major philanthropist</a:t>
            </a:r>
            <a:r>
              <a:rPr lang="en-US" dirty="0" smtClean="0"/>
              <a:t>.</a:t>
            </a:r>
          </a:p>
          <a:p>
            <a:r>
              <a:rPr lang="en-US" dirty="0" smtClean="0"/>
              <a:t> </a:t>
            </a:r>
            <a:r>
              <a:rPr lang="en-US" dirty="0"/>
              <a:t>Carnegie worked in a Pittsburgh cotton factory as a boy before rising to the position of division superintendent of the Pennsylvania Railroad in 1859. </a:t>
            </a:r>
            <a:endParaRPr lang="en-US" dirty="0" smtClean="0"/>
          </a:p>
          <a:p>
            <a:r>
              <a:rPr lang="en-US" dirty="0" smtClean="0"/>
              <a:t>While </a:t>
            </a:r>
            <a:r>
              <a:rPr lang="en-US" dirty="0"/>
              <a:t>working for the railroad, he invested in various ventures, including iron and oil companies, and made his first fortune by the time he was in his early 30s. In the early 1870s, he entered the steel business, and over the next two decades became a dominant force in the industry. </a:t>
            </a:r>
            <a:endParaRPr lang="en-US" dirty="0" smtClean="0"/>
          </a:p>
          <a:p>
            <a:r>
              <a:rPr lang="en-US" dirty="0" smtClean="0"/>
              <a:t>In </a:t>
            </a:r>
            <a:r>
              <a:rPr lang="en-US" dirty="0"/>
              <a:t>1901, he sold the Carnegie Steel Company to banker John Pierpont Morgan for $480 million. Carnegie then devoted himself to philanthropy, eventually giving away more than $350 million.</a:t>
            </a:r>
          </a:p>
        </p:txBody>
      </p:sp>
      <p:pic>
        <p:nvPicPr>
          <p:cNvPr id="4" name="Picture 3"/>
          <p:cNvPicPr>
            <a:picLocks noChangeAspect="1"/>
          </p:cNvPicPr>
          <p:nvPr/>
        </p:nvPicPr>
        <p:blipFill>
          <a:blip r:embed="rId2"/>
          <a:stretch>
            <a:fillRect/>
          </a:stretch>
        </p:blipFill>
        <p:spPr>
          <a:xfrm>
            <a:off x="6699436" y="-1"/>
            <a:ext cx="2444564" cy="2786803"/>
          </a:xfrm>
          <a:prstGeom prst="rect">
            <a:avLst/>
          </a:prstGeom>
        </p:spPr>
      </p:pic>
    </p:spTree>
    <p:extLst>
      <p:ext uri="{BB962C8B-B14F-4D97-AF65-F5344CB8AC3E}">
        <p14:creationId xmlns:p14="http://schemas.microsoft.com/office/powerpoint/2010/main" val="4178488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38800" y="3568700"/>
            <a:ext cx="3505200" cy="3289300"/>
          </a:xfrm>
          <a:prstGeom prst="rect">
            <a:avLst/>
          </a:prstGeom>
        </p:spPr>
      </p:pic>
      <p:sp>
        <p:nvSpPr>
          <p:cNvPr id="2" name="Title 1"/>
          <p:cNvSpPr>
            <a:spLocks noGrp="1"/>
          </p:cNvSpPr>
          <p:nvPr>
            <p:ph type="title"/>
          </p:nvPr>
        </p:nvSpPr>
        <p:spPr>
          <a:xfrm>
            <a:off x="0" y="0"/>
            <a:ext cx="6248400" cy="720398"/>
          </a:xfrm>
        </p:spPr>
        <p:txBody>
          <a:bodyPr/>
          <a:lstStyle/>
          <a:p>
            <a:r>
              <a:rPr lang="en-US" dirty="0" smtClean="0"/>
              <a:t>Steel</a:t>
            </a:r>
            <a:endParaRPr lang="en-US" dirty="0"/>
          </a:p>
        </p:txBody>
      </p:sp>
      <p:sp>
        <p:nvSpPr>
          <p:cNvPr id="3" name="Content Placeholder 2"/>
          <p:cNvSpPr>
            <a:spLocks noGrp="1"/>
          </p:cNvSpPr>
          <p:nvPr>
            <p:ph idx="1"/>
          </p:nvPr>
        </p:nvSpPr>
        <p:spPr>
          <a:xfrm>
            <a:off x="0" y="720399"/>
            <a:ext cx="9144000" cy="5990678"/>
          </a:xfrm>
        </p:spPr>
        <p:txBody>
          <a:bodyPr>
            <a:normAutofit/>
          </a:bodyPr>
          <a:lstStyle/>
          <a:p>
            <a:r>
              <a:rPr lang="en-US" dirty="0"/>
              <a:t>The growth of American railroads helped expand the industries that supplied the railroad companies’ need for steel rails laid on wood ties, iron locomotives burning huge quantities of coal, wooden freight cars, and passenger cars with fabric-covered seats and glass windows. The railroads were the biggest customers for the steel industry because thousands of miles of steel track were laid</a:t>
            </a:r>
            <a:r>
              <a:rPr lang="en-US" dirty="0" smtClean="0"/>
              <a:t>.</a:t>
            </a:r>
          </a:p>
          <a:p>
            <a:r>
              <a:rPr lang="en-US" dirty="0" smtClean="0"/>
              <a:t> </a:t>
            </a:r>
            <a:r>
              <a:rPr lang="en-US" dirty="0"/>
              <a:t>In turn, the railroads had a great impact on the steel industry. To supply their biggest customers, steel producers developed cheap, efficient methods for the mass production of steel rails. These low-cost methods enabled more industries to afford the steel companies’ products</a:t>
            </a:r>
            <a:r>
              <a:rPr lang="en-US" dirty="0" smtClean="0"/>
              <a:t>.</a:t>
            </a:r>
            <a:endParaRPr lang="en-US" dirty="0"/>
          </a:p>
        </p:txBody>
      </p:sp>
    </p:spTree>
    <p:extLst>
      <p:ext uri="{BB962C8B-B14F-4D97-AF65-F5344CB8AC3E}">
        <p14:creationId xmlns:p14="http://schemas.microsoft.com/office/powerpoint/2010/main" val="1402485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1809" y="2123279"/>
            <a:ext cx="8562191" cy="4734721"/>
          </a:xfrm>
          <a:prstGeom prst="rect">
            <a:avLst/>
          </a:prstGeom>
        </p:spPr>
      </p:pic>
      <p:sp>
        <p:nvSpPr>
          <p:cNvPr id="2" name="Title 1"/>
          <p:cNvSpPr>
            <a:spLocks noGrp="1"/>
          </p:cNvSpPr>
          <p:nvPr>
            <p:ph type="title"/>
          </p:nvPr>
        </p:nvSpPr>
        <p:spPr>
          <a:xfrm>
            <a:off x="0" y="0"/>
            <a:ext cx="6248400" cy="606651"/>
          </a:xfrm>
        </p:spPr>
        <p:txBody>
          <a:bodyPr>
            <a:normAutofit fontScale="90000"/>
          </a:bodyPr>
          <a:lstStyle/>
          <a:p>
            <a:r>
              <a:rPr lang="en-US" dirty="0" smtClean="0"/>
              <a:t>Steel</a:t>
            </a:r>
            <a:endParaRPr lang="en-US" dirty="0"/>
          </a:p>
        </p:txBody>
      </p:sp>
      <p:sp>
        <p:nvSpPr>
          <p:cNvPr id="3" name="Content Placeholder 2"/>
          <p:cNvSpPr>
            <a:spLocks noGrp="1"/>
          </p:cNvSpPr>
          <p:nvPr>
            <p:ph idx="1"/>
          </p:nvPr>
        </p:nvSpPr>
        <p:spPr>
          <a:xfrm>
            <a:off x="-1" y="606652"/>
            <a:ext cx="9326453" cy="6251348"/>
          </a:xfrm>
        </p:spPr>
        <p:txBody>
          <a:bodyPr/>
          <a:lstStyle/>
          <a:p>
            <a:r>
              <a:rPr lang="en-US" dirty="0"/>
              <a:t>The rapid rise of the steel and railroad industries between the end of the Civil War and the early 1900s spurred the growth of other big businesses, especially in the oil, financial, and manufacturing sectors of the economy. </a:t>
            </a:r>
          </a:p>
          <a:p>
            <a:r>
              <a:rPr lang="en-US" dirty="0"/>
              <a:t>These big businesses acquired enormous financial wealth. They often used this wealth to dominate and control many aspects of American cultural and political life, and as a consequence of these practices, by the beginning of the 20th century big business became the target of government reform movements at the state and national levels.</a:t>
            </a:r>
          </a:p>
          <a:p>
            <a:endParaRPr lang="en-US" dirty="0"/>
          </a:p>
        </p:txBody>
      </p:sp>
    </p:spTree>
    <p:extLst>
      <p:ext uri="{BB962C8B-B14F-4D97-AF65-F5344CB8AC3E}">
        <p14:creationId xmlns:p14="http://schemas.microsoft.com/office/powerpoint/2010/main" val="99319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74205" y="2264040"/>
            <a:ext cx="5769795" cy="4593960"/>
          </a:xfrm>
          <a:prstGeom prst="rect">
            <a:avLst/>
          </a:prstGeom>
        </p:spPr>
      </p:pic>
      <p:sp>
        <p:nvSpPr>
          <p:cNvPr id="2" name="Title 1"/>
          <p:cNvSpPr>
            <a:spLocks noGrp="1"/>
          </p:cNvSpPr>
          <p:nvPr>
            <p:ph type="title"/>
          </p:nvPr>
        </p:nvSpPr>
        <p:spPr>
          <a:xfrm>
            <a:off x="0" y="0"/>
            <a:ext cx="6248400" cy="663525"/>
          </a:xfrm>
        </p:spPr>
        <p:txBody>
          <a:bodyPr>
            <a:normAutofit/>
          </a:bodyPr>
          <a:lstStyle/>
          <a:p>
            <a:r>
              <a:rPr lang="en-US" dirty="0" smtClean="0"/>
              <a:t>Railroads</a:t>
            </a:r>
            <a:endParaRPr lang="en-US" dirty="0"/>
          </a:p>
        </p:txBody>
      </p:sp>
      <p:sp>
        <p:nvSpPr>
          <p:cNvPr id="3" name="Content Placeholder 2"/>
          <p:cNvSpPr>
            <a:spLocks noGrp="1"/>
          </p:cNvSpPr>
          <p:nvPr>
            <p:ph idx="1"/>
          </p:nvPr>
        </p:nvSpPr>
        <p:spPr>
          <a:xfrm>
            <a:off x="0" y="454989"/>
            <a:ext cx="9144000" cy="6237130"/>
          </a:xfrm>
        </p:spPr>
        <p:txBody>
          <a:bodyPr/>
          <a:lstStyle/>
          <a:p>
            <a:r>
              <a:rPr lang="en-US" dirty="0"/>
              <a:t>The federal government granted vast areas of western land to railroad owners so they would lay train track connecting the eastern and western states. To complete this heavy work, the owners relied mainly on Chinese labor</a:t>
            </a:r>
            <a:r>
              <a:rPr lang="en-US" dirty="0" smtClean="0"/>
              <a:t>.</a:t>
            </a:r>
          </a:p>
          <a:p>
            <a:r>
              <a:rPr lang="en-US" dirty="0" smtClean="0"/>
              <a:t> </a:t>
            </a:r>
            <a:r>
              <a:rPr lang="en-US" dirty="0"/>
              <a:t>These Asian immigrants accepted lower pay than other laborers demanded. The work was dangerous. Many Chinese died in the explosive blasts they ignited to clear the path across the railroad companies’ land. Many others died under rock slides and heavy snowfalls before the first transcontinental railroad was completed in 1869. </a:t>
            </a:r>
          </a:p>
        </p:txBody>
      </p:sp>
    </p:spTree>
    <p:extLst>
      <p:ext uri="{BB962C8B-B14F-4D97-AF65-F5344CB8AC3E}">
        <p14:creationId xmlns:p14="http://schemas.microsoft.com/office/powerpoint/2010/main" val="3214184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4693" y="2685405"/>
            <a:ext cx="7112000" cy="4305300"/>
          </a:xfrm>
          <a:prstGeom prst="rect">
            <a:avLst/>
          </a:prstGeom>
        </p:spPr>
      </p:pic>
      <p:sp>
        <p:nvSpPr>
          <p:cNvPr id="2" name="Title 1"/>
          <p:cNvSpPr>
            <a:spLocks noGrp="1"/>
          </p:cNvSpPr>
          <p:nvPr>
            <p:ph type="title"/>
          </p:nvPr>
        </p:nvSpPr>
        <p:spPr>
          <a:xfrm>
            <a:off x="0" y="0"/>
            <a:ext cx="6248400" cy="758314"/>
          </a:xfrm>
        </p:spPr>
        <p:txBody>
          <a:bodyPr>
            <a:normAutofit/>
          </a:bodyPr>
          <a:lstStyle/>
          <a:p>
            <a:r>
              <a:rPr lang="en-US" dirty="0" smtClean="0"/>
              <a:t>Railroads</a:t>
            </a:r>
            <a:endParaRPr lang="en-US" dirty="0"/>
          </a:p>
        </p:txBody>
      </p:sp>
      <p:sp>
        <p:nvSpPr>
          <p:cNvPr id="3" name="Content Placeholder 2"/>
          <p:cNvSpPr>
            <a:spLocks noGrp="1"/>
          </p:cNvSpPr>
          <p:nvPr>
            <p:ph idx="1"/>
          </p:nvPr>
        </p:nvSpPr>
        <p:spPr>
          <a:xfrm>
            <a:off x="0" y="758314"/>
            <a:ext cx="9144000" cy="5914847"/>
          </a:xfrm>
        </p:spPr>
        <p:txBody>
          <a:bodyPr/>
          <a:lstStyle/>
          <a:p>
            <a:r>
              <a:rPr lang="en-US" dirty="0" smtClean="0"/>
              <a:t>The </a:t>
            </a:r>
            <a:r>
              <a:rPr lang="en-US" dirty="0"/>
              <a:t>railroad companies contributed to the development of the West by selling low-cost parcels of their western land for farming</a:t>
            </a:r>
            <a:r>
              <a:rPr lang="en-US" dirty="0" smtClean="0"/>
              <a:t>.</a:t>
            </a:r>
          </a:p>
          <a:p>
            <a:r>
              <a:rPr lang="en-US" dirty="0" smtClean="0"/>
              <a:t> </a:t>
            </a:r>
            <a:r>
              <a:rPr lang="en-US" dirty="0"/>
              <a:t>Settlers traveled west on the trains to farm on the fertile soil. Western farmers used the trains to ship their grain east, and western cattle ranchers shipped their steers to eastern butchers</a:t>
            </a:r>
            <a:r>
              <a:rPr lang="en-US" dirty="0" smtClean="0"/>
              <a:t>.</a:t>
            </a:r>
          </a:p>
          <a:p>
            <a:r>
              <a:rPr lang="en-US" dirty="0" smtClean="0"/>
              <a:t> </a:t>
            </a:r>
            <a:r>
              <a:rPr lang="en-US" dirty="0"/>
              <a:t>Both farmers and ranchers sold their goods to people they could not easily reach without railroads. The railroads earned money by transporting the settlers west and the goods east.</a:t>
            </a:r>
          </a:p>
        </p:txBody>
      </p:sp>
    </p:spTree>
    <p:extLst>
      <p:ext uri="{BB962C8B-B14F-4D97-AF65-F5344CB8AC3E}">
        <p14:creationId xmlns:p14="http://schemas.microsoft.com/office/powerpoint/2010/main" val="3127943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48400" cy="587693"/>
          </a:xfrm>
        </p:spPr>
        <p:txBody>
          <a:bodyPr>
            <a:normAutofit fontScale="90000"/>
          </a:bodyPr>
          <a:lstStyle/>
          <a:p>
            <a:r>
              <a:rPr lang="en-US" dirty="0" smtClean="0"/>
              <a:t>oil</a:t>
            </a:r>
            <a:endParaRPr lang="en-US" dirty="0"/>
          </a:p>
        </p:txBody>
      </p:sp>
      <p:sp>
        <p:nvSpPr>
          <p:cNvPr id="3" name="Content Placeholder 2"/>
          <p:cNvSpPr>
            <a:spLocks noGrp="1"/>
          </p:cNvSpPr>
          <p:nvPr>
            <p:ph idx="1"/>
          </p:nvPr>
        </p:nvSpPr>
        <p:spPr>
          <a:xfrm>
            <a:off x="1" y="587694"/>
            <a:ext cx="5004438" cy="6270306"/>
          </a:xfrm>
        </p:spPr>
        <p:txBody>
          <a:bodyPr/>
          <a:lstStyle/>
          <a:p>
            <a:r>
              <a:rPr lang="en-US" dirty="0"/>
              <a:t>Oil companies grew swiftly in this period, most notably the Standard Oil Company, founded </a:t>
            </a:r>
            <a:r>
              <a:rPr lang="en-US" dirty="0" smtClean="0"/>
              <a:t>by John </a:t>
            </a:r>
            <a:r>
              <a:rPr lang="en-US" dirty="0"/>
              <a:t>D. Rockefeller. Standard Oil was the most famous big business of the era. </a:t>
            </a:r>
            <a:endParaRPr lang="en-US" dirty="0" smtClean="0"/>
          </a:p>
          <a:p>
            <a:r>
              <a:rPr lang="en-US" dirty="0" smtClean="0"/>
              <a:t>Rockefeller </a:t>
            </a:r>
            <a:r>
              <a:rPr lang="en-US" dirty="0"/>
              <a:t>also gained control of most other oil companies and created what is called a trust. By means of a trust, Rockefeller came to own more than 90% of America’s oil industry. </a:t>
            </a:r>
            <a:endParaRPr lang="en-US" dirty="0" smtClean="0"/>
          </a:p>
        </p:txBody>
      </p:sp>
    </p:spTree>
    <p:extLst>
      <p:ext uri="{BB962C8B-B14F-4D97-AF65-F5344CB8AC3E}">
        <p14:creationId xmlns:p14="http://schemas.microsoft.com/office/powerpoint/2010/main" val="2242163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48400" cy="909977"/>
          </a:xfrm>
        </p:spPr>
        <p:txBody>
          <a:bodyPr/>
          <a:lstStyle/>
          <a:p>
            <a:r>
              <a:rPr lang="en-US" dirty="0" err="1" smtClean="0"/>
              <a:t>OIl</a:t>
            </a:r>
            <a:endParaRPr lang="en-US" dirty="0"/>
          </a:p>
        </p:txBody>
      </p:sp>
      <p:sp>
        <p:nvSpPr>
          <p:cNvPr id="3" name="Content Placeholder 2"/>
          <p:cNvSpPr>
            <a:spLocks noGrp="1"/>
          </p:cNvSpPr>
          <p:nvPr>
            <p:ph idx="1"/>
          </p:nvPr>
        </p:nvSpPr>
        <p:spPr>
          <a:xfrm>
            <a:off x="0" y="909978"/>
            <a:ext cx="6464066" cy="5948022"/>
          </a:xfrm>
        </p:spPr>
        <p:txBody>
          <a:bodyPr/>
          <a:lstStyle/>
          <a:p>
            <a:r>
              <a:rPr lang="en-US" sz="2800" dirty="0"/>
              <a:t>Standard Oil thus became a monopoly––a single company that controlled virtually all the U.S. oil production and distribution.</a:t>
            </a:r>
          </a:p>
          <a:p>
            <a:endParaRPr lang="en-US" dirty="0"/>
          </a:p>
        </p:txBody>
      </p:sp>
      <p:pic>
        <p:nvPicPr>
          <p:cNvPr id="4" name="Picture 3"/>
          <p:cNvPicPr>
            <a:picLocks noChangeAspect="1"/>
          </p:cNvPicPr>
          <p:nvPr/>
        </p:nvPicPr>
        <p:blipFill>
          <a:blip r:embed="rId2"/>
          <a:stretch>
            <a:fillRect/>
          </a:stretch>
        </p:blipFill>
        <p:spPr>
          <a:xfrm>
            <a:off x="5904844" y="0"/>
            <a:ext cx="3239155" cy="2843677"/>
          </a:xfrm>
          <a:prstGeom prst="rect">
            <a:avLst/>
          </a:prstGeom>
        </p:spPr>
      </p:pic>
      <p:pic>
        <p:nvPicPr>
          <p:cNvPr id="5" name="Picture 4"/>
          <p:cNvPicPr>
            <a:picLocks noChangeAspect="1"/>
          </p:cNvPicPr>
          <p:nvPr/>
        </p:nvPicPr>
        <p:blipFill>
          <a:blip r:embed="rId3"/>
          <a:stretch>
            <a:fillRect/>
          </a:stretch>
        </p:blipFill>
        <p:spPr>
          <a:xfrm>
            <a:off x="0" y="2799271"/>
            <a:ext cx="5156088" cy="4058729"/>
          </a:xfrm>
          <a:prstGeom prst="rect">
            <a:avLst/>
          </a:prstGeom>
        </p:spPr>
      </p:pic>
    </p:spTree>
    <p:extLst>
      <p:ext uri="{BB962C8B-B14F-4D97-AF65-F5344CB8AC3E}">
        <p14:creationId xmlns:p14="http://schemas.microsoft.com/office/powerpoint/2010/main" val="40704527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1570</TotalTime>
  <Words>904</Words>
  <Application>Microsoft Office PowerPoint</Application>
  <PresentationFormat>On-screen Show (4:3)</PresentationFormat>
  <Paragraphs>35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Essential</vt:lpstr>
      <vt:lpstr>SSUSH11</vt:lpstr>
      <vt:lpstr>Social Change in the 1900s</vt:lpstr>
      <vt:lpstr>Steel</vt:lpstr>
      <vt:lpstr>Steel</vt:lpstr>
      <vt:lpstr>Steel</vt:lpstr>
      <vt:lpstr>Railroads</vt:lpstr>
      <vt:lpstr>Railroads</vt:lpstr>
      <vt:lpstr>oil</vt:lpstr>
      <vt:lpstr>OIl</vt:lpstr>
      <vt:lpstr>Thomas Edison</vt:lpstr>
      <vt:lpstr>Inventions</vt:lpstr>
    </vt:vector>
  </TitlesOfParts>
  <Company>Wilkinson County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Wood</dc:creator>
  <cp:lastModifiedBy>Sara Wood</cp:lastModifiedBy>
  <cp:revision>16</cp:revision>
  <dcterms:created xsi:type="dcterms:W3CDTF">2014-10-20T17:27:48Z</dcterms:created>
  <dcterms:modified xsi:type="dcterms:W3CDTF">2014-10-27T15:32:18Z</dcterms:modified>
</cp:coreProperties>
</file>