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71" r:id="rId3"/>
    <p:sldId id="259" r:id="rId4"/>
    <p:sldId id="261" r:id="rId5"/>
    <p:sldId id="258" r:id="rId6"/>
    <p:sldId id="260" r:id="rId7"/>
    <p:sldId id="262" r:id="rId8"/>
    <p:sldId id="263" r:id="rId9"/>
    <p:sldId id="264" r:id="rId10"/>
    <p:sldId id="266" r:id="rId11"/>
    <p:sldId id="265" r:id="rId12"/>
    <p:sldId id="267" r:id="rId13"/>
    <p:sldId id="269" r:id="rId14"/>
    <p:sldId id="268" r:id="rId15"/>
    <p:sldId id="272" r:id="rId16"/>
    <p:sldId id="274" r:id="rId17"/>
    <p:sldId id="275" r:id="rId18"/>
    <p:sldId id="273"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FAB00F1-6BF5-4E8C-A503-88AAC688D9DE}" type="datetimeFigureOut">
              <a:rPr lang="en-US" smtClean="0"/>
              <a:t>1/21/2016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C5CEB248-32C4-40BE-8D0C-AFD03587E85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AB00F1-6BF5-4E8C-A503-88AAC688D9DE}" type="datetimeFigureOut">
              <a:rPr lang="en-US" smtClean="0"/>
              <a:t>1/21/2016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5CEB248-32C4-40BE-8D0C-AFD03587E85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AB00F1-6BF5-4E8C-A503-88AAC688D9DE}" type="datetimeFigureOut">
              <a:rPr lang="en-US" smtClean="0"/>
              <a:t>1/21/2016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5CEB248-32C4-40BE-8D0C-AFD03587E85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AB00F1-6BF5-4E8C-A503-88AAC688D9DE}" type="datetimeFigureOut">
              <a:rPr lang="en-US" smtClean="0"/>
              <a:t>1/21/2016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5CEB248-32C4-40BE-8D0C-AFD03587E85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FAB00F1-6BF5-4E8C-A503-88AAC688D9DE}" type="datetimeFigureOut">
              <a:rPr lang="en-US" smtClean="0"/>
              <a:t>1/21/2016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5CEB248-32C4-40BE-8D0C-AFD03587E85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FAB00F1-6BF5-4E8C-A503-88AAC688D9DE}" type="datetimeFigureOut">
              <a:rPr lang="en-US" smtClean="0"/>
              <a:t>1/21/2016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5CEB248-32C4-40BE-8D0C-AFD03587E85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FAB00F1-6BF5-4E8C-A503-88AAC688D9DE}" type="datetimeFigureOut">
              <a:rPr lang="en-US" smtClean="0"/>
              <a:t>1/21/2016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5CEB248-32C4-40BE-8D0C-AFD03587E85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FAB00F1-6BF5-4E8C-A503-88AAC688D9DE}" type="datetimeFigureOut">
              <a:rPr lang="en-US" smtClean="0"/>
              <a:t>1/21/2016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5CEB248-32C4-40BE-8D0C-AFD03587E85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FAB00F1-6BF5-4E8C-A503-88AAC688D9DE}" type="datetimeFigureOut">
              <a:rPr lang="en-US" smtClean="0"/>
              <a:t>1/21/2016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5CEB248-32C4-40BE-8D0C-AFD03587E85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FAB00F1-6BF5-4E8C-A503-88AAC688D9DE}" type="datetimeFigureOut">
              <a:rPr lang="en-US" smtClean="0"/>
              <a:t>1/21/2016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5CEB248-32C4-40BE-8D0C-AFD03587E85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FAB00F1-6BF5-4E8C-A503-88AAC688D9DE}" type="datetimeFigureOut">
              <a:rPr lang="en-US" smtClean="0"/>
              <a:t>1/21/2016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5CEB248-32C4-40BE-8D0C-AFD03587E85F}"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FAB00F1-6BF5-4E8C-A503-88AAC688D9DE}" type="datetimeFigureOut">
              <a:rPr lang="en-US" smtClean="0"/>
              <a:t>1/21/2016</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5CEB248-32C4-40BE-8D0C-AFD03587E85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2</a:t>
            </a:r>
            <a:endParaRPr lang="en-US" dirty="0"/>
          </a:p>
        </p:txBody>
      </p:sp>
      <p:sp>
        <p:nvSpPr>
          <p:cNvPr id="3" name="Subtitle 2"/>
          <p:cNvSpPr>
            <a:spLocks noGrp="1"/>
          </p:cNvSpPr>
          <p:nvPr>
            <p:ph type="subTitle" idx="1"/>
          </p:nvPr>
        </p:nvSpPr>
        <p:spPr/>
        <p:txBody>
          <a:bodyPr/>
          <a:lstStyle/>
          <a:p>
            <a:r>
              <a:rPr lang="en-US" dirty="0" smtClean="0"/>
              <a:t>The American Revolution</a:t>
            </a:r>
            <a:endParaRPr lang="en-US" dirty="0"/>
          </a:p>
        </p:txBody>
      </p:sp>
      <p:sp>
        <p:nvSpPr>
          <p:cNvPr id="4" name="TextBox 3"/>
          <p:cNvSpPr txBox="1"/>
          <p:nvPr/>
        </p:nvSpPr>
        <p:spPr>
          <a:xfrm>
            <a:off x="457200" y="609600"/>
            <a:ext cx="8336280" cy="5632311"/>
          </a:xfrm>
          <a:prstGeom prst="rect">
            <a:avLst/>
          </a:prstGeom>
          <a:noFill/>
        </p:spPr>
        <p:txBody>
          <a:bodyPr wrap="square" rtlCol="0">
            <a:spAutoFit/>
          </a:bodyPr>
          <a:lstStyle/>
          <a:p>
            <a:r>
              <a:rPr lang="en-US" sz="3600" b="1" dirty="0"/>
              <a:t>Journal: If you were living in the colonies, would you want to remain loyal to England or gain your independence? Explain your answer</a:t>
            </a:r>
            <a:r>
              <a:rPr lang="en-US" sz="3600" b="1" dirty="0" smtClean="0"/>
              <a:t>.</a:t>
            </a:r>
          </a:p>
          <a:p>
            <a:endParaRPr lang="en-US" sz="3600" b="1" dirty="0" smtClean="0"/>
          </a:p>
          <a:p>
            <a:r>
              <a:rPr lang="en-US" sz="3600" b="1" dirty="0" smtClean="0"/>
              <a:t>(Consider the dangers/ consequences of fighting against your country. Would it be worth it to you?)</a:t>
            </a:r>
            <a:r>
              <a:rPr lang="en-US" sz="3600" b="1" dirty="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1" y="3828661"/>
            <a:ext cx="3865035" cy="3059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0"/>
            <a:ext cx="7772400" cy="990600"/>
          </a:xfrm>
        </p:spPr>
        <p:txBody>
          <a:bodyPr/>
          <a:lstStyle/>
          <a:p>
            <a:r>
              <a:rPr lang="en-US" dirty="0" smtClean="0"/>
              <a:t>Boston Tea Party</a:t>
            </a:r>
            <a:endParaRPr lang="en-US" dirty="0"/>
          </a:p>
        </p:txBody>
      </p:sp>
      <p:sp>
        <p:nvSpPr>
          <p:cNvPr id="3" name="Content Placeholder 2"/>
          <p:cNvSpPr>
            <a:spLocks noGrp="1"/>
          </p:cNvSpPr>
          <p:nvPr>
            <p:ph idx="1"/>
          </p:nvPr>
        </p:nvSpPr>
        <p:spPr>
          <a:xfrm>
            <a:off x="0" y="914400"/>
            <a:ext cx="9144000" cy="5715000"/>
          </a:xfrm>
        </p:spPr>
        <p:txBody>
          <a:bodyPr>
            <a:normAutofit/>
          </a:bodyPr>
          <a:lstStyle/>
          <a:p>
            <a:r>
              <a:rPr lang="en-US" dirty="0" smtClean="0"/>
              <a:t>Seeking to boost the troubled East India Company, British Parliament adjusted import duties with the passage of the Tea Act in 1773.</a:t>
            </a:r>
          </a:p>
          <a:p>
            <a:r>
              <a:rPr lang="en-US" dirty="0" smtClean="0"/>
              <a:t>On the night of December 16, 1773, Samuel Adams and the Sons of Liberty boarded three ships in the Boston harbor and threw 342 chests of tea overboard</a:t>
            </a:r>
            <a:endParaRPr lang="en-US" dirty="0"/>
          </a:p>
        </p:txBody>
      </p:sp>
      <p:pic>
        <p:nvPicPr>
          <p:cNvPr id="34818" name="Picture 2" descr="http://www.crareacatholic.com/LaSalle/Resources/8th%20Websites%202013/MeLeah,%20Tanya,%20Hannah,%20Becca/Becca%20Fields%20Rev%20War/images/Boston%20Tea%20Party%201.jpg"/>
          <p:cNvPicPr>
            <a:picLocks noChangeAspect="1" noChangeArrowheads="1"/>
          </p:cNvPicPr>
          <p:nvPr/>
        </p:nvPicPr>
        <p:blipFill>
          <a:blip r:embed="rId3" cstate="print"/>
          <a:srcRect/>
          <a:stretch>
            <a:fillRect/>
          </a:stretch>
        </p:blipFill>
        <p:spPr bwMode="auto">
          <a:xfrm>
            <a:off x="3810000" y="3828661"/>
            <a:ext cx="5364262" cy="305981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 y="-147320"/>
            <a:ext cx="8537448" cy="990600"/>
          </a:xfrm>
        </p:spPr>
        <p:txBody>
          <a:bodyPr/>
          <a:lstStyle/>
          <a:p>
            <a:r>
              <a:rPr lang="en-US" dirty="0" smtClean="0"/>
              <a:t>Intolerable Acts</a:t>
            </a:r>
            <a:endParaRPr lang="en-US" dirty="0"/>
          </a:p>
        </p:txBody>
      </p:sp>
      <p:sp>
        <p:nvSpPr>
          <p:cNvPr id="3" name="Content Placeholder 2"/>
          <p:cNvSpPr>
            <a:spLocks noGrp="1"/>
          </p:cNvSpPr>
          <p:nvPr>
            <p:ph idx="1"/>
          </p:nvPr>
        </p:nvSpPr>
        <p:spPr>
          <a:xfrm>
            <a:off x="0" y="685800"/>
            <a:ext cx="9144000" cy="6172200"/>
          </a:xfrm>
        </p:spPr>
        <p:txBody>
          <a:bodyPr>
            <a:normAutofit fontScale="92500" lnSpcReduction="10000"/>
          </a:bodyPr>
          <a:lstStyle/>
          <a:p>
            <a:pPr>
              <a:buNone/>
            </a:pPr>
            <a:r>
              <a:rPr lang="en-US" b="1" dirty="0" smtClean="0"/>
              <a:t>Used to punish colonists for Boston Tea Party</a:t>
            </a:r>
          </a:p>
          <a:p>
            <a:r>
              <a:rPr lang="en-US" sz="2600" dirty="0" smtClean="0"/>
              <a:t>Boston Port Bill</a:t>
            </a:r>
            <a:r>
              <a:rPr lang="en-US" dirty="0" smtClean="0"/>
              <a:t>: </a:t>
            </a:r>
            <a:r>
              <a:rPr lang="en-US" u="sng" dirty="0" smtClean="0"/>
              <a:t>Boston Harbor was closed</a:t>
            </a:r>
            <a:r>
              <a:rPr lang="en-US" dirty="0" smtClean="0"/>
              <a:t> to trade until the owners of the tea were compensated. Only food and firewood were permitted into the port. </a:t>
            </a:r>
          </a:p>
          <a:p>
            <a:r>
              <a:rPr lang="en-US" sz="2600" dirty="0" smtClean="0"/>
              <a:t>Massachusetts Government  Act</a:t>
            </a:r>
            <a:r>
              <a:rPr lang="en-US" dirty="0" smtClean="0"/>
              <a:t>: </a:t>
            </a:r>
            <a:r>
              <a:rPr lang="en-US" u="sng" dirty="0" smtClean="0"/>
              <a:t>Town meetings were banned</a:t>
            </a:r>
            <a:r>
              <a:rPr lang="en-US" dirty="0" smtClean="0"/>
              <a:t>, and the authority of the royal governor was increased.</a:t>
            </a:r>
          </a:p>
          <a:p>
            <a:r>
              <a:rPr lang="en-US" sz="2600" dirty="0" smtClean="0"/>
              <a:t>Administration of Justice Act</a:t>
            </a:r>
            <a:r>
              <a:rPr lang="en-US" dirty="0" smtClean="0"/>
              <a:t>: protected British officials charged with capital offenses during law enforcement by allowing them to </a:t>
            </a:r>
            <a:r>
              <a:rPr lang="en-US" u="sng" dirty="0" smtClean="0"/>
              <a:t>go to England or another colony for trial</a:t>
            </a:r>
          </a:p>
          <a:p>
            <a:r>
              <a:rPr lang="en-US" sz="2600" dirty="0" smtClean="0"/>
              <a:t>Quartering Act</a:t>
            </a:r>
            <a:r>
              <a:rPr lang="en-US" dirty="0" smtClean="0"/>
              <a:t>: Greater freedom was granted to British officers who wished to </a:t>
            </a:r>
            <a:r>
              <a:rPr lang="en-US" u="sng" dirty="0" smtClean="0"/>
              <a:t>house their soldiers in private dwellings</a:t>
            </a:r>
            <a:r>
              <a:rPr lang="en-US" dirty="0" smtClean="0"/>
              <a:t>.</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769360"/>
            <a:ext cx="542925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889" y="203200"/>
            <a:ext cx="2918351"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5400" y="0"/>
            <a:ext cx="8385048" cy="990600"/>
          </a:xfrm>
        </p:spPr>
        <p:txBody>
          <a:bodyPr/>
          <a:lstStyle/>
          <a:p>
            <a:r>
              <a:rPr lang="en-US" dirty="0" smtClean="0"/>
              <a:t>Sons and Daughters of Liberty</a:t>
            </a:r>
            <a:endParaRPr lang="en-US" dirty="0"/>
          </a:p>
        </p:txBody>
      </p:sp>
      <p:sp>
        <p:nvSpPr>
          <p:cNvPr id="3" name="Content Placeholder 2"/>
          <p:cNvSpPr>
            <a:spLocks noGrp="1"/>
          </p:cNvSpPr>
          <p:nvPr>
            <p:ph idx="1"/>
          </p:nvPr>
        </p:nvSpPr>
        <p:spPr>
          <a:xfrm>
            <a:off x="0" y="914400"/>
            <a:ext cx="6400800" cy="5943600"/>
          </a:xfrm>
        </p:spPr>
        <p:txBody>
          <a:bodyPr>
            <a:normAutofit lnSpcReduction="10000"/>
          </a:bodyPr>
          <a:lstStyle/>
          <a:p>
            <a:r>
              <a:rPr lang="en-US" dirty="0"/>
              <a:t> Originally formed in response to the Stamp Act, their activities were far more than ceremonial. It was the Sons of Liberty who ransacked houses of British officials. Threats and intimidation were their weapons against tax collectors, causing many to flee town. Images of unpopular figures might be hanged and burned in effigy on the town's Liberty Tree. Offenders might be covered in warm tar and blanketed in a coat of feathers</a:t>
            </a:r>
            <a:r>
              <a:rPr lang="en-US" dirty="0" smtClean="0"/>
              <a:t>.</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7772400" cy="914400"/>
          </a:xfrm>
        </p:spPr>
        <p:txBody>
          <a:bodyPr/>
          <a:lstStyle/>
          <a:p>
            <a:r>
              <a:rPr lang="en-US" dirty="0" smtClean="0"/>
              <a:t>Daughters of Liberty</a:t>
            </a:r>
            <a:endParaRPr lang="en-US" dirty="0"/>
          </a:p>
        </p:txBody>
      </p:sp>
      <p:sp>
        <p:nvSpPr>
          <p:cNvPr id="3" name="Content Placeholder 2"/>
          <p:cNvSpPr>
            <a:spLocks noGrp="1"/>
          </p:cNvSpPr>
          <p:nvPr>
            <p:ph idx="1"/>
          </p:nvPr>
        </p:nvSpPr>
        <p:spPr>
          <a:xfrm>
            <a:off x="0" y="685800"/>
            <a:ext cx="5600614" cy="6085840"/>
          </a:xfrm>
        </p:spPr>
        <p:txBody>
          <a:bodyPr>
            <a:normAutofit fontScale="85000" lnSpcReduction="20000"/>
          </a:bodyPr>
          <a:lstStyle/>
          <a:p>
            <a:r>
              <a:rPr lang="en-US" b="1" dirty="0"/>
              <a:t>The Daughters of Liberty performed equally important functions. Once nonimportation became the decided course of action, there was a natural textile shortage. </a:t>
            </a:r>
            <a:endParaRPr lang="en-US" b="1" dirty="0" smtClean="0"/>
          </a:p>
          <a:p>
            <a:r>
              <a:rPr lang="en-US" b="1" dirty="0" smtClean="0"/>
              <a:t>Mass </a:t>
            </a:r>
            <a:r>
              <a:rPr lang="en-US" b="1" dirty="0"/>
              <a:t>spinning bees were organized in various colonial cities to make homespun substitutes. </a:t>
            </a:r>
            <a:endParaRPr lang="en-US" b="1" dirty="0" smtClean="0"/>
          </a:p>
          <a:p>
            <a:r>
              <a:rPr lang="en-US" b="1" dirty="0" smtClean="0"/>
              <a:t>Since </a:t>
            </a:r>
            <a:r>
              <a:rPr lang="en-US" b="1" dirty="0"/>
              <a:t>women often purchased consumer goods for the home, the Daughters of Liberty became instrumental in upholding the boycott, particularly where tea was concerned. </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15" t="5899" r="6066" b="6666"/>
          <a:stretch/>
        </p:blipFill>
        <p:spPr bwMode="auto">
          <a:xfrm>
            <a:off x="5600614" y="-440725"/>
            <a:ext cx="3543387" cy="4210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figures.boundless.com/2272/full/inninginthecolonialkitchen.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0614" y="3773170"/>
            <a:ext cx="3543386" cy="3084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228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5970" y="609600"/>
            <a:ext cx="293803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76200"/>
            <a:ext cx="8385048" cy="990600"/>
          </a:xfrm>
        </p:spPr>
        <p:txBody>
          <a:bodyPr/>
          <a:lstStyle/>
          <a:p>
            <a:r>
              <a:rPr lang="en-US" dirty="0" smtClean="0"/>
              <a:t>Committee of Correspondence </a:t>
            </a:r>
            <a:endParaRPr lang="en-US" dirty="0"/>
          </a:p>
        </p:txBody>
      </p:sp>
      <p:sp>
        <p:nvSpPr>
          <p:cNvPr id="3" name="Content Placeholder 2"/>
          <p:cNvSpPr>
            <a:spLocks noGrp="1"/>
          </p:cNvSpPr>
          <p:nvPr>
            <p:ph idx="1"/>
          </p:nvPr>
        </p:nvSpPr>
        <p:spPr>
          <a:xfrm>
            <a:off x="0" y="838200"/>
            <a:ext cx="6172200" cy="6019800"/>
          </a:xfrm>
        </p:spPr>
        <p:txBody>
          <a:bodyPr>
            <a:normAutofit fontScale="92500" lnSpcReduction="10000"/>
          </a:bodyPr>
          <a:lstStyle/>
          <a:p>
            <a:r>
              <a:rPr lang="en-US" b="1" dirty="0" smtClean="0"/>
              <a:t>Another important function of the Sons of Liberty was correspondence. </a:t>
            </a:r>
          </a:p>
          <a:p>
            <a:r>
              <a:rPr lang="en-US" b="1" dirty="0" smtClean="0"/>
              <a:t>found up and down the colonial seaboard. </a:t>
            </a:r>
          </a:p>
          <a:p>
            <a:r>
              <a:rPr lang="en-US" b="1" dirty="0" smtClean="0"/>
              <a:t>Often they coordinated their activities</a:t>
            </a:r>
          </a:p>
          <a:p>
            <a:r>
              <a:rPr lang="en-US" b="1" dirty="0" smtClean="0"/>
              <a:t>this private band of societies provided an inter-colonial network that would help forge unity. It should come as no surprise that the members of the Sons of Liberty were also often delegates to the later various Congresses</a:t>
            </a:r>
            <a:endParaRPr lang="en-US"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970" y="4572000"/>
            <a:ext cx="29464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895600" y="2286000"/>
            <a:ext cx="31242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chemeClr val="bg1"/>
                  </a:solidFill>
                </a:ln>
                <a:solidFill>
                  <a:schemeClr val="bg1"/>
                </a:solidFill>
              </a:rPr>
              <a:t>Causes of the American Revolution</a:t>
            </a:r>
            <a:endParaRPr lang="en-US" sz="2800" dirty="0">
              <a:ln>
                <a:solidFill>
                  <a:schemeClr val="bg1"/>
                </a:solidFill>
              </a:ln>
              <a:solidFill>
                <a:schemeClr val="bg1"/>
              </a:solidFill>
            </a:endParaRPr>
          </a:p>
        </p:txBody>
      </p:sp>
    </p:spTree>
    <p:extLst>
      <p:ext uri="{BB962C8B-B14F-4D97-AF65-F5344CB8AC3E}">
        <p14:creationId xmlns:p14="http://schemas.microsoft.com/office/powerpoint/2010/main" val="3085899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39" y="304800"/>
            <a:ext cx="8183880" cy="1051560"/>
          </a:xfrm>
        </p:spPr>
        <p:txBody>
          <a:bodyPr>
            <a:normAutofit fontScale="90000"/>
          </a:bodyPr>
          <a:lstStyle/>
          <a:p>
            <a:r>
              <a:rPr lang="en-US" dirty="0" smtClean="0"/>
              <a:t>Boston Tea Party Close Reading</a:t>
            </a:r>
            <a:endParaRPr lang="en-US" dirty="0"/>
          </a:p>
        </p:txBody>
      </p:sp>
      <p:sp>
        <p:nvSpPr>
          <p:cNvPr id="3" name="Content Placeholder 2"/>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4320"/>
            <a:ext cx="9906000" cy="354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318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183880" cy="1051560"/>
          </a:xfrm>
        </p:spPr>
        <p:txBody>
          <a:bodyPr/>
          <a:lstStyle/>
          <a:p>
            <a:r>
              <a:rPr lang="en-US" dirty="0" smtClean="0"/>
              <a:t>3</a:t>
            </a:r>
            <a:r>
              <a:rPr lang="en-US" baseline="30000" dirty="0" smtClean="0"/>
              <a:t>rd</a:t>
            </a:r>
            <a:r>
              <a:rPr lang="en-US" dirty="0" smtClean="0"/>
              <a:t> block agenda</a:t>
            </a:r>
            <a:endParaRPr lang="en-US" dirty="0"/>
          </a:p>
        </p:txBody>
      </p:sp>
      <p:sp>
        <p:nvSpPr>
          <p:cNvPr id="3" name="Content Placeholder 2"/>
          <p:cNvSpPr>
            <a:spLocks noGrp="1"/>
          </p:cNvSpPr>
          <p:nvPr>
            <p:ph idx="1"/>
          </p:nvPr>
        </p:nvSpPr>
        <p:spPr>
          <a:xfrm>
            <a:off x="370840" y="1119632"/>
            <a:ext cx="8183880" cy="5281168"/>
          </a:xfrm>
        </p:spPr>
        <p:txBody>
          <a:bodyPr>
            <a:normAutofit/>
          </a:bodyPr>
          <a:lstStyle/>
          <a:p>
            <a:r>
              <a:rPr lang="en-US" sz="3200" dirty="0" smtClean="0"/>
              <a:t>1. Course pre-test. When you are finished, turn it in on my desk up front</a:t>
            </a:r>
          </a:p>
          <a:p>
            <a:r>
              <a:rPr lang="en-US" sz="3200" dirty="0" smtClean="0"/>
              <a:t>2. Finish your advanced organizer. Our Socratic discussion is tomorrow so you must finish TODAY! Remember, it is a quiz grade.</a:t>
            </a:r>
          </a:p>
          <a:p>
            <a:r>
              <a:rPr lang="en-US" sz="3200" dirty="0" smtClean="0"/>
              <a:t>3. Test corrections for 2</a:t>
            </a:r>
            <a:r>
              <a:rPr lang="en-US" sz="3200" baseline="30000" dirty="0" smtClean="0"/>
              <a:t>nd</a:t>
            </a:r>
            <a:r>
              <a:rPr lang="en-US" sz="3200" dirty="0" smtClean="0"/>
              <a:t> and 5</a:t>
            </a:r>
            <a:r>
              <a:rPr lang="en-US" sz="3200" baseline="30000" dirty="0" smtClean="0"/>
              <a:t>th</a:t>
            </a:r>
            <a:r>
              <a:rPr lang="en-US" sz="3200" dirty="0" smtClean="0"/>
              <a:t> block.  </a:t>
            </a:r>
            <a:endParaRPr lang="en-US" sz="3200" dirty="0"/>
          </a:p>
        </p:txBody>
      </p:sp>
    </p:spTree>
    <p:extLst>
      <p:ext uri="{BB962C8B-B14F-4D97-AF65-F5344CB8AC3E}">
        <p14:creationId xmlns:p14="http://schemas.microsoft.com/office/powerpoint/2010/main" val="3971711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block- Geography</a:t>
            </a:r>
            <a:endParaRPr lang="en-US" dirty="0"/>
          </a:p>
        </p:txBody>
      </p:sp>
      <p:sp>
        <p:nvSpPr>
          <p:cNvPr id="3" name="Content Placeholder 2"/>
          <p:cNvSpPr>
            <a:spLocks noGrp="1"/>
          </p:cNvSpPr>
          <p:nvPr>
            <p:ph idx="1"/>
          </p:nvPr>
        </p:nvSpPr>
        <p:spPr>
          <a:xfrm>
            <a:off x="0" y="1219200"/>
            <a:ext cx="9144000" cy="5136360"/>
          </a:xfrm>
        </p:spPr>
        <p:txBody>
          <a:bodyPr>
            <a:normAutofit lnSpcReduction="10000"/>
          </a:bodyPr>
          <a:lstStyle/>
          <a:p>
            <a:r>
              <a:rPr lang="en-US" sz="3600" dirty="0" smtClean="0"/>
              <a:t>Your assignment is to finish the following:</a:t>
            </a:r>
          </a:p>
          <a:p>
            <a:pPr lvl="1">
              <a:buFont typeface="Wingdings" panose="05000000000000000000" pitchFamily="2" charset="2"/>
              <a:buChar char="Ø"/>
            </a:pPr>
            <a:r>
              <a:rPr lang="en-US" sz="3200" dirty="0" smtClean="0"/>
              <a:t>The </a:t>
            </a:r>
            <a:r>
              <a:rPr lang="en-US" sz="3200" dirty="0" err="1"/>
              <a:t>W</a:t>
            </a:r>
            <a:r>
              <a:rPr lang="en-US" sz="3200" dirty="0" err="1" smtClean="0"/>
              <a:t>ilco</a:t>
            </a:r>
            <a:r>
              <a:rPr lang="en-US" sz="3200" dirty="0" smtClean="0"/>
              <a:t> and Ga maps- labeled with physical, political and cultural features (turn in when finished)</a:t>
            </a:r>
          </a:p>
          <a:p>
            <a:pPr lvl="1">
              <a:buFont typeface="Wingdings" panose="05000000000000000000" pitchFamily="2" charset="2"/>
              <a:buChar char="Ø"/>
            </a:pPr>
            <a:r>
              <a:rPr lang="en-US" sz="3200" dirty="0" smtClean="0"/>
              <a:t>Physical features sheet- Create your own place and include the landforms listed (turn in when finished)</a:t>
            </a:r>
          </a:p>
          <a:p>
            <a:pPr lvl="1">
              <a:buFont typeface="Wingdings" panose="05000000000000000000" pitchFamily="2" charset="2"/>
              <a:buChar char="Ø"/>
            </a:pPr>
            <a:r>
              <a:rPr lang="en-US" sz="3200" dirty="0" smtClean="0"/>
              <a:t>The Climate zones chart (keep in interactive notebook)</a:t>
            </a:r>
            <a:endParaRPr lang="en-US" sz="3200" dirty="0"/>
          </a:p>
        </p:txBody>
      </p:sp>
    </p:spTree>
    <p:extLst>
      <p:ext uri="{BB962C8B-B14F-4D97-AF65-F5344CB8AC3E}">
        <p14:creationId xmlns:p14="http://schemas.microsoft.com/office/powerpoint/2010/main" val="1229149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Revolutionary Performance task: </a:t>
            </a:r>
          </a:p>
        </p:txBody>
      </p:sp>
      <p:sp>
        <p:nvSpPr>
          <p:cNvPr id="3" name="Content Placeholder 2"/>
          <p:cNvSpPr>
            <a:spLocks noGrp="1"/>
          </p:cNvSpPr>
          <p:nvPr>
            <p:ph idx="1"/>
          </p:nvPr>
        </p:nvSpPr>
        <p:spPr>
          <a:xfrm>
            <a:off x="381000" y="1600200"/>
            <a:ext cx="8763000" cy="4572000"/>
          </a:xfrm>
        </p:spPr>
        <p:txBody>
          <a:bodyPr/>
          <a:lstStyle/>
          <a:p>
            <a:r>
              <a:rPr lang="en-US" dirty="0" smtClean="0"/>
              <a:t>War </a:t>
            </a:r>
            <a:r>
              <a:rPr lang="en-US" dirty="0"/>
              <a:t>Museum Exhibit. The students are to choose from a list of people and events from the Revolutionary War and create an informational sign that advertises for the exhibit.  </a:t>
            </a:r>
            <a:endParaRPr lang="en-US" dirty="0" smtClean="0"/>
          </a:p>
          <a:p>
            <a:r>
              <a:rPr lang="en-US" dirty="0" smtClean="0"/>
              <a:t>The </a:t>
            </a:r>
            <a:r>
              <a:rPr lang="en-US" dirty="0"/>
              <a:t>student will choose </a:t>
            </a:r>
            <a:r>
              <a:rPr lang="en-US" b="1" i="1" dirty="0"/>
              <a:t>2 events and 1 person</a:t>
            </a:r>
            <a:r>
              <a:rPr lang="en-US" dirty="0"/>
              <a:t> to feature.  </a:t>
            </a:r>
            <a:r>
              <a:rPr lang="en-US" b="1" dirty="0"/>
              <a:t>The sign will include a title, and explanation, and an illustration</a:t>
            </a:r>
            <a:r>
              <a:rPr lang="en-US" dirty="0"/>
              <a:t>.</a:t>
            </a:r>
          </a:p>
        </p:txBody>
      </p:sp>
    </p:spTree>
    <p:extLst>
      <p:ext uri="{BB962C8B-B14F-4D97-AF65-F5344CB8AC3E}">
        <p14:creationId xmlns:p14="http://schemas.microsoft.com/office/powerpoint/2010/main" val="3941381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080"/>
            <a:ext cx="8534400" cy="1045464"/>
          </a:xfrm>
        </p:spPr>
        <p:txBody>
          <a:bodyPr/>
          <a:lstStyle/>
          <a:p>
            <a:r>
              <a:rPr lang="en-US" dirty="0" smtClean="0"/>
              <a:t>Guidelines for test corrections</a:t>
            </a:r>
            <a:endParaRPr lang="en-US" dirty="0"/>
          </a:p>
        </p:txBody>
      </p:sp>
      <p:sp>
        <p:nvSpPr>
          <p:cNvPr id="3" name="Content Placeholder 2"/>
          <p:cNvSpPr>
            <a:spLocks noGrp="1"/>
          </p:cNvSpPr>
          <p:nvPr>
            <p:ph idx="1"/>
          </p:nvPr>
        </p:nvSpPr>
        <p:spPr>
          <a:xfrm>
            <a:off x="381000" y="1143000"/>
            <a:ext cx="8686800" cy="5212560"/>
          </a:xfrm>
        </p:spPr>
        <p:txBody>
          <a:bodyPr>
            <a:normAutofit lnSpcReduction="10000"/>
          </a:bodyPr>
          <a:lstStyle/>
          <a:p>
            <a:r>
              <a:rPr lang="en-US" b="1" dirty="0" smtClean="0"/>
              <a:t>You may correct you test if you made an </a:t>
            </a:r>
            <a:r>
              <a:rPr lang="en-US" b="1" u="sng" dirty="0" smtClean="0"/>
              <a:t>89 or below. </a:t>
            </a:r>
          </a:p>
          <a:p>
            <a:r>
              <a:rPr lang="en-US" b="1" dirty="0" smtClean="0"/>
              <a:t>In order to get credit you must:</a:t>
            </a:r>
          </a:p>
          <a:p>
            <a:pPr lvl="1"/>
            <a:r>
              <a:rPr lang="en-US" b="1" dirty="0" smtClean="0"/>
              <a:t>Re-write the question on a separate sheet of paper</a:t>
            </a:r>
          </a:p>
          <a:p>
            <a:pPr lvl="1"/>
            <a:r>
              <a:rPr lang="en-US" b="1" dirty="0" smtClean="0"/>
              <a:t>Write the correct answer</a:t>
            </a:r>
          </a:p>
          <a:p>
            <a:pPr lvl="1"/>
            <a:r>
              <a:rPr lang="en-US" b="1" dirty="0" smtClean="0"/>
              <a:t>Staple the sheet to the back of the test and turn it back in</a:t>
            </a:r>
          </a:p>
          <a:p>
            <a:pPr lvl="1"/>
            <a:r>
              <a:rPr lang="en-US" b="1" dirty="0" smtClean="0"/>
              <a:t>YOU WILL NOT GET CREDIT OF YOU DO NOT WRITE THE QUESTION</a:t>
            </a:r>
          </a:p>
          <a:p>
            <a:r>
              <a:rPr lang="en-US" b="1" dirty="0" smtClean="0"/>
              <a:t>You will get half credit back for every correction</a:t>
            </a:r>
          </a:p>
          <a:p>
            <a:r>
              <a:rPr lang="en-US" b="1" dirty="0" smtClean="0"/>
              <a:t>You may use your books, notes, etc. </a:t>
            </a:r>
          </a:p>
          <a:p>
            <a:pPr marL="454914" lvl="1" indent="0">
              <a:buNone/>
            </a:pPr>
            <a:endParaRPr lang="en-US" dirty="0"/>
          </a:p>
        </p:txBody>
      </p:sp>
    </p:spTree>
    <p:extLst>
      <p:ext uri="{BB962C8B-B14F-4D97-AF65-F5344CB8AC3E}">
        <p14:creationId xmlns:p14="http://schemas.microsoft.com/office/powerpoint/2010/main" val="1291356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8709"/>
            <a:ext cx="8329749" cy="990600"/>
          </a:xfrm>
        </p:spPr>
        <p:txBody>
          <a:bodyPr>
            <a:normAutofit fontScale="90000"/>
          </a:bodyPr>
          <a:lstStyle/>
          <a:p>
            <a:r>
              <a:rPr lang="en-US" dirty="0" smtClean="0"/>
              <a:t>French and Indian War (1756- 1763)</a:t>
            </a:r>
            <a:endParaRPr lang="en-US" dirty="0"/>
          </a:p>
        </p:txBody>
      </p:sp>
      <p:sp>
        <p:nvSpPr>
          <p:cNvPr id="3" name="Content Placeholder 2"/>
          <p:cNvSpPr>
            <a:spLocks noGrp="1"/>
          </p:cNvSpPr>
          <p:nvPr>
            <p:ph idx="1"/>
          </p:nvPr>
        </p:nvSpPr>
        <p:spPr>
          <a:xfrm>
            <a:off x="26126" y="762000"/>
            <a:ext cx="9067800" cy="5257800"/>
          </a:xfrm>
        </p:spPr>
        <p:txBody>
          <a:bodyPr/>
          <a:lstStyle/>
          <a:p>
            <a:r>
              <a:rPr lang="en-US" dirty="0" smtClean="0"/>
              <a:t>Colonial population: 250,000 in 1700 - 1.25 million in 1750</a:t>
            </a:r>
          </a:p>
          <a:p>
            <a:r>
              <a:rPr lang="en-US" dirty="0" smtClean="0"/>
              <a:t>In the early 1750s, France’s expansion into the Ohio River valley. Conflict with the claims of the British colonies, especially Virginia. </a:t>
            </a:r>
          </a:p>
          <a:p>
            <a:r>
              <a:rPr lang="en-US" dirty="0" smtClean="0"/>
              <a:t>British military effort was hurt by lack of interest in England, rivalries among the American colonies, and France’s winning the support of the Indians</a:t>
            </a:r>
          </a:p>
          <a:p>
            <a:pPr>
              <a:buNone/>
            </a:pPr>
            <a:endParaRPr lang="en-US" dirty="0" smtClean="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400550"/>
            <a:ext cx="327660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5048" cy="990600"/>
          </a:xfrm>
        </p:spPr>
        <p:txBody>
          <a:bodyPr>
            <a:normAutofit fontScale="90000"/>
          </a:bodyPr>
          <a:lstStyle/>
          <a:p>
            <a:r>
              <a:rPr lang="en-US" dirty="0" smtClean="0"/>
              <a:t>Results of French and Indian War</a:t>
            </a:r>
            <a:endParaRPr lang="en-US" dirty="0"/>
          </a:p>
        </p:txBody>
      </p:sp>
      <p:sp>
        <p:nvSpPr>
          <p:cNvPr id="3" name="Content Placeholder 2"/>
          <p:cNvSpPr>
            <a:spLocks noGrp="1"/>
          </p:cNvSpPr>
          <p:nvPr>
            <p:ph idx="1"/>
          </p:nvPr>
        </p:nvSpPr>
        <p:spPr>
          <a:xfrm>
            <a:off x="-1" y="762000"/>
            <a:ext cx="5715001" cy="6096000"/>
          </a:xfrm>
        </p:spPr>
        <p:txBody>
          <a:bodyPr>
            <a:normAutofit lnSpcReduction="10000"/>
          </a:bodyPr>
          <a:lstStyle/>
          <a:p>
            <a:r>
              <a:rPr lang="en-US" b="1" dirty="0" smtClean="0"/>
              <a:t>Treaty </a:t>
            </a:r>
            <a:r>
              <a:rPr lang="en-US" b="1" dirty="0" smtClean="0"/>
              <a:t>of Paris peace conference in 1763:</a:t>
            </a:r>
          </a:p>
          <a:p>
            <a:pPr lvl="1"/>
            <a:r>
              <a:rPr lang="en-US" b="1" dirty="0" smtClean="0"/>
              <a:t> the British received Canada from France and Florida from Spain </a:t>
            </a:r>
          </a:p>
          <a:p>
            <a:pPr lvl="1"/>
            <a:r>
              <a:rPr lang="en-US" b="1" dirty="0" smtClean="0"/>
              <a:t>Permitted France to keep its West Indian sugar islands  </a:t>
            </a:r>
          </a:p>
          <a:p>
            <a:pPr lvl="1"/>
            <a:r>
              <a:rPr lang="en-US" b="1" dirty="0" smtClean="0"/>
              <a:t>gave Louisiana to Spain. </a:t>
            </a:r>
          </a:p>
          <a:p>
            <a:pPr lvl="1"/>
            <a:r>
              <a:rPr lang="en-US" b="1" dirty="0" smtClean="0"/>
              <a:t>The treaty strengthened the American colonies significantly by removing their European rivals to the north and south and opening the Mississippi Valley to westward expansion.</a:t>
            </a:r>
            <a:endParaRPr lang="en-US"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1" y="2528466"/>
            <a:ext cx="3429000" cy="3081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06" y="10160"/>
            <a:ext cx="8991600" cy="990600"/>
          </a:xfrm>
        </p:spPr>
        <p:txBody>
          <a:bodyPr>
            <a:normAutofit fontScale="90000"/>
          </a:bodyPr>
          <a:lstStyle/>
          <a:p>
            <a:r>
              <a:rPr lang="en-US" dirty="0" smtClean="0"/>
              <a:t>French and Indian War: How it lead to American Revolution</a:t>
            </a:r>
            <a:endParaRPr lang="en-US" dirty="0"/>
          </a:p>
        </p:txBody>
      </p:sp>
      <p:sp>
        <p:nvSpPr>
          <p:cNvPr id="3" name="Content Placeholder 2"/>
          <p:cNvSpPr>
            <a:spLocks noGrp="1"/>
          </p:cNvSpPr>
          <p:nvPr>
            <p:ph idx="1"/>
          </p:nvPr>
        </p:nvSpPr>
        <p:spPr>
          <a:xfrm>
            <a:off x="0" y="914400"/>
            <a:ext cx="6324600" cy="5943600"/>
          </a:xfrm>
        </p:spPr>
        <p:txBody>
          <a:bodyPr>
            <a:normAutofit fontScale="92500" lnSpcReduction="10000"/>
          </a:bodyPr>
          <a:lstStyle/>
          <a:p>
            <a:r>
              <a:rPr lang="en-US" b="1" dirty="0" smtClean="0"/>
              <a:t>The English did ultimately come to dominate the colonial outposts, but at a cost that the resulting debt nearly destroyed the English government. It was that debt that caused the escalation of tensions leading to the Revolutionary War.</a:t>
            </a:r>
          </a:p>
          <a:p>
            <a:r>
              <a:rPr lang="en-US" b="1" dirty="0" smtClean="0"/>
              <a:t>Parliament wanted:</a:t>
            </a:r>
          </a:p>
          <a:p>
            <a:pPr lvl="1"/>
            <a:r>
              <a:rPr lang="en-US" b="1" dirty="0" smtClean="0"/>
              <a:t>1. to </a:t>
            </a:r>
            <a:r>
              <a:rPr lang="en-US" b="1" u="sng" dirty="0" smtClean="0"/>
              <a:t>tax</a:t>
            </a:r>
            <a:r>
              <a:rPr lang="en-US" b="1" dirty="0" smtClean="0"/>
              <a:t> the colonies to recover money expended on the battle over North America</a:t>
            </a:r>
          </a:p>
          <a:p>
            <a:pPr lvl="1"/>
            <a:r>
              <a:rPr lang="en-US" b="1" dirty="0" smtClean="0"/>
              <a:t>2. to restore the profitability of the East India Company to recover money spent on the battle over India</a:t>
            </a:r>
          </a:p>
          <a:p>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202"/>
          <a:stretch/>
        </p:blipFill>
        <p:spPr bwMode="auto">
          <a:xfrm>
            <a:off x="6063436" y="2209800"/>
            <a:ext cx="3080564"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406" y="2745983"/>
            <a:ext cx="6496594" cy="4105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6531"/>
            <a:ext cx="7772400" cy="990600"/>
          </a:xfrm>
        </p:spPr>
        <p:txBody>
          <a:bodyPr/>
          <a:lstStyle/>
          <a:p>
            <a:r>
              <a:rPr lang="en-US" dirty="0" smtClean="0"/>
              <a:t>Navigation Acts</a:t>
            </a:r>
            <a:endParaRPr lang="en-US" dirty="0"/>
          </a:p>
        </p:txBody>
      </p:sp>
      <p:sp>
        <p:nvSpPr>
          <p:cNvPr id="3" name="Content Placeholder 2"/>
          <p:cNvSpPr>
            <a:spLocks noGrp="1"/>
          </p:cNvSpPr>
          <p:nvPr>
            <p:ph idx="1"/>
          </p:nvPr>
        </p:nvSpPr>
        <p:spPr>
          <a:xfrm>
            <a:off x="0" y="685800"/>
            <a:ext cx="9124406" cy="4910138"/>
          </a:xfrm>
        </p:spPr>
        <p:txBody>
          <a:bodyPr/>
          <a:lstStyle/>
          <a:p>
            <a:r>
              <a:rPr lang="en-US" b="1" dirty="0" smtClean="0"/>
              <a:t>Britain required raw materials including copper, hemp, tar, and turpentine. They also required a great deal of money, and so they provided that all of these American products be shipped exclusively to England</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183880" cy="1051560"/>
          </a:xfrm>
        </p:spPr>
        <p:txBody>
          <a:bodyPr/>
          <a:lstStyle/>
          <a:p>
            <a:r>
              <a:rPr lang="en-US" dirty="0" smtClean="0"/>
              <a:t>Proclamation of 1763</a:t>
            </a:r>
            <a:endParaRPr lang="en-US" dirty="0"/>
          </a:p>
        </p:txBody>
      </p:sp>
      <p:sp>
        <p:nvSpPr>
          <p:cNvPr id="3" name="Content Placeholder 2"/>
          <p:cNvSpPr>
            <a:spLocks noGrp="1"/>
          </p:cNvSpPr>
          <p:nvPr>
            <p:ph idx="1"/>
          </p:nvPr>
        </p:nvSpPr>
        <p:spPr>
          <a:xfrm>
            <a:off x="-15240" y="838200"/>
            <a:ext cx="6400800" cy="6019800"/>
          </a:xfrm>
        </p:spPr>
        <p:txBody>
          <a:bodyPr>
            <a:normAutofit fontScale="92500" lnSpcReduction="20000"/>
          </a:bodyPr>
          <a:lstStyle/>
          <a:p>
            <a:r>
              <a:rPr lang="en-US" b="1" dirty="0" smtClean="0"/>
              <a:t>On October 7, 1763, King George III issued a proclamation that prevented colonial settlement west of the Appalachian Mountains. </a:t>
            </a:r>
          </a:p>
          <a:p>
            <a:r>
              <a:rPr lang="en-US" b="1" dirty="0" smtClean="0"/>
              <a:t>He hoped to placate Native Americans who had sided against him during French and Indian War. </a:t>
            </a:r>
          </a:p>
          <a:p>
            <a:r>
              <a:rPr lang="en-US" b="1" dirty="0" smtClean="0"/>
              <a:t>Enforcement was so weak that it did very little to curb the westward flow of pioneers. Even people like George Washington paid it no attention</a:t>
            </a:r>
          </a:p>
          <a:p>
            <a:r>
              <a:rPr lang="en-US" b="1" dirty="0" smtClean="0"/>
              <a:t>Colonists saw it as a source of anti-British sentiment leading up to the American Revolution.</a:t>
            </a:r>
            <a:endParaRPr lang="en-US" b="1" dirty="0"/>
          </a:p>
        </p:txBody>
      </p:sp>
      <p:pic>
        <p:nvPicPr>
          <p:cNvPr id="27650" name="Picture 2" descr="http://www.ushistory.org/declaration/related/images/1763map.gif"/>
          <p:cNvPicPr>
            <a:picLocks noChangeAspect="1" noChangeArrowheads="1"/>
          </p:cNvPicPr>
          <p:nvPr/>
        </p:nvPicPr>
        <p:blipFill>
          <a:blip r:embed="rId2" cstate="print"/>
          <a:srcRect l="1333" t="1333" r="5333" b="2667"/>
          <a:stretch>
            <a:fillRect/>
          </a:stretch>
        </p:blipFill>
        <p:spPr bwMode="auto">
          <a:xfrm>
            <a:off x="6324600" y="0"/>
            <a:ext cx="2819400" cy="579990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mrnussbaum.com/history1/images/stampact.jpg"/>
          <p:cNvPicPr>
            <a:picLocks noChangeAspect="1" noChangeArrowheads="1"/>
          </p:cNvPicPr>
          <p:nvPr/>
        </p:nvPicPr>
        <p:blipFill>
          <a:blip r:embed="rId2" cstate="print"/>
          <a:srcRect/>
          <a:stretch>
            <a:fillRect/>
          </a:stretch>
        </p:blipFill>
        <p:spPr bwMode="auto">
          <a:xfrm>
            <a:off x="5667375" y="1524000"/>
            <a:ext cx="3476625" cy="3781425"/>
          </a:xfrm>
          <a:prstGeom prst="rect">
            <a:avLst/>
          </a:prstGeom>
          <a:noFill/>
        </p:spPr>
      </p:pic>
      <p:sp>
        <p:nvSpPr>
          <p:cNvPr id="2" name="Title 1"/>
          <p:cNvSpPr>
            <a:spLocks noGrp="1"/>
          </p:cNvSpPr>
          <p:nvPr>
            <p:ph type="title"/>
          </p:nvPr>
        </p:nvSpPr>
        <p:spPr>
          <a:xfrm>
            <a:off x="6019800" y="381000"/>
            <a:ext cx="7772400" cy="914400"/>
          </a:xfrm>
        </p:spPr>
        <p:txBody>
          <a:bodyPr/>
          <a:lstStyle/>
          <a:p>
            <a:r>
              <a:rPr lang="en-US" dirty="0" smtClean="0"/>
              <a:t>Stamp Act</a:t>
            </a:r>
            <a:endParaRPr lang="en-US" dirty="0"/>
          </a:p>
        </p:txBody>
      </p:sp>
      <p:sp>
        <p:nvSpPr>
          <p:cNvPr id="3" name="Content Placeholder 2"/>
          <p:cNvSpPr>
            <a:spLocks noGrp="1"/>
          </p:cNvSpPr>
          <p:nvPr>
            <p:ph idx="1"/>
          </p:nvPr>
        </p:nvSpPr>
        <p:spPr>
          <a:xfrm>
            <a:off x="0" y="76200"/>
            <a:ext cx="5791200" cy="6781800"/>
          </a:xfrm>
        </p:spPr>
        <p:txBody>
          <a:bodyPr>
            <a:normAutofit/>
          </a:bodyPr>
          <a:lstStyle/>
          <a:p>
            <a:r>
              <a:rPr lang="en-US" b="1" dirty="0" smtClean="0"/>
              <a:t>required colonists to pay a tax on every piece of printed paper they used</a:t>
            </a:r>
          </a:p>
          <a:p>
            <a:r>
              <a:rPr lang="en-US" b="1" dirty="0" smtClean="0"/>
              <a:t>Ship's papers, legal documents, licenses, newspapers, other publications, and even playing cards were taxed</a:t>
            </a:r>
          </a:p>
          <a:p>
            <a:r>
              <a:rPr lang="en-US" b="1" dirty="0" smtClean="0"/>
              <a:t>The money collected was used to help pay the costs of defending and protecting the American frontier near the Appalachian Mountains</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4800600" cy="1219200"/>
          </a:xfrm>
        </p:spPr>
        <p:txBody>
          <a:bodyPr>
            <a:normAutofit fontScale="90000"/>
          </a:bodyPr>
          <a:lstStyle/>
          <a:p>
            <a:r>
              <a:rPr lang="en-US" dirty="0" smtClean="0"/>
              <a:t>Why was the Stamp Act controversial? </a:t>
            </a:r>
            <a:endParaRPr lang="en-US" dirty="0"/>
          </a:p>
        </p:txBody>
      </p:sp>
      <p:sp>
        <p:nvSpPr>
          <p:cNvPr id="3" name="Content Placeholder 2"/>
          <p:cNvSpPr>
            <a:spLocks noGrp="1"/>
          </p:cNvSpPr>
          <p:nvPr>
            <p:ph idx="1"/>
          </p:nvPr>
        </p:nvSpPr>
        <p:spPr>
          <a:xfrm>
            <a:off x="0" y="914400"/>
            <a:ext cx="5257800" cy="5943600"/>
          </a:xfrm>
        </p:spPr>
        <p:txBody>
          <a:bodyPr>
            <a:normAutofit/>
          </a:bodyPr>
          <a:lstStyle/>
          <a:p>
            <a:r>
              <a:rPr lang="en-US" b="1" dirty="0" smtClean="0"/>
              <a:t>In the past, taxes and duties on colonial trade had always been viewed as measures to regulate commerce, not to raise money. </a:t>
            </a:r>
          </a:p>
          <a:p>
            <a:r>
              <a:rPr lang="en-US" b="1" dirty="0" smtClean="0"/>
              <a:t>The Stamp Act was viewed as a direct attempt by England to raise money in the colonies without the approval of the colonial legislatures</a:t>
            </a:r>
            <a:endParaRPr lang="en-US" b="1" dirty="0"/>
          </a:p>
        </p:txBody>
      </p:sp>
      <p:pic>
        <p:nvPicPr>
          <p:cNvPr id="5" name="Picture 4" descr="That’s One Way To Get The Point Across  // funny pictures - funny photos - funny images - funny pics - funny quotes - #lol #humor #funnypictures"/>
          <p:cNvPicPr>
            <a:picLocks noChangeAspect="1" noChangeArrowheads="1"/>
          </p:cNvPicPr>
          <p:nvPr/>
        </p:nvPicPr>
        <p:blipFill>
          <a:blip r:embed="rId2" cstate="print"/>
          <a:srcRect l="4222" t="3333" r="3547" b="3333"/>
          <a:stretch>
            <a:fillRect/>
          </a:stretch>
        </p:blipFill>
        <p:spPr bwMode="auto">
          <a:xfrm>
            <a:off x="5134428" y="1"/>
            <a:ext cx="4009571" cy="6477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961</TotalTime>
  <Words>1079</Words>
  <Application>Microsoft Office PowerPoint</Application>
  <PresentationFormat>On-screen Show (4:3)</PresentationFormat>
  <Paragraphs>77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Aspect</vt:lpstr>
      <vt:lpstr>Unit 2</vt:lpstr>
      <vt:lpstr>Guidelines for test corrections</vt:lpstr>
      <vt:lpstr>French and Indian War (1756- 1763)</vt:lpstr>
      <vt:lpstr>Results of French and Indian War</vt:lpstr>
      <vt:lpstr>French and Indian War: How it lead to American Revolution</vt:lpstr>
      <vt:lpstr>Navigation Acts</vt:lpstr>
      <vt:lpstr>Proclamation of 1763</vt:lpstr>
      <vt:lpstr>Stamp Act</vt:lpstr>
      <vt:lpstr>Why was the Stamp Act controversial? </vt:lpstr>
      <vt:lpstr>Boston Tea Party</vt:lpstr>
      <vt:lpstr>Intolerable Acts</vt:lpstr>
      <vt:lpstr>Sons and Daughters of Liberty</vt:lpstr>
      <vt:lpstr>Daughters of Liberty</vt:lpstr>
      <vt:lpstr>Committee of Correspondence </vt:lpstr>
      <vt:lpstr>PowerPoint Presentation</vt:lpstr>
      <vt:lpstr>Boston Tea Party Close Reading</vt:lpstr>
      <vt:lpstr>3rd block agenda</vt:lpstr>
      <vt:lpstr>3rd block- Geography</vt:lpstr>
      <vt:lpstr>Revolutionary Performance task: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Owner</dc:creator>
  <cp:lastModifiedBy>Sara Wood</cp:lastModifiedBy>
  <cp:revision>31</cp:revision>
  <dcterms:created xsi:type="dcterms:W3CDTF">2014-07-25T23:52:51Z</dcterms:created>
  <dcterms:modified xsi:type="dcterms:W3CDTF">2016-01-21T16:34:51Z</dcterms:modified>
</cp:coreProperties>
</file>