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62" r:id="rId3"/>
    <p:sldId id="260" r:id="rId4"/>
    <p:sldId id="257" r:id="rId5"/>
    <p:sldId id="259" r:id="rId6"/>
    <p:sldId id="261" r:id="rId7"/>
    <p:sldId id="258"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63" r:id="rId23"/>
    <p:sldId id="26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3" autoAdjust="0"/>
  </p:normalViewPr>
  <p:slideViewPr>
    <p:cSldViewPr snapToGrid="0" snapToObjects="1">
      <p:cViewPr>
        <p:scale>
          <a:sx n="94" d="100"/>
          <a:sy n="94" d="100"/>
        </p:scale>
        <p:origin x="-88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Tuesday, March 15,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Tuesday, March 15,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Tuesday, March 15,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Tuesday, March 15,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Tuesday, March 15, 2016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Tuesday, March 15, 2016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Tuesday, March 15,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Tuesday, March 15, 2016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Tuesday, March 15, 2016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Tuesday, March 15,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Tuesday, March 15, 2016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Tuesday, March 15, 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9440"/>
            <a:ext cx="7543800" cy="2152650"/>
          </a:xfrm>
        </p:spPr>
        <p:txBody>
          <a:bodyPr/>
          <a:lstStyle/>
          <a:p>
            <a:r>
              <a:rPr lang="en-US" dirty="0" smtClean="0"/>
              <a:t>Impeachment </a:t>
            </a:r>
            <a:endParaRPr lang="en-US" dirty="0"/>
          </a:p>
        </p:txBody>
      </p:sp>
      <p:sp>
        <p:nvSpPr>
          <p:cNvPr id="3" name="Subtitle 2"/>
          <p:cNvSpPr>
            <a:spLocks noGrp="1"/>
          </p:cNvSpPr>
          <p:nvPr>
            <p:ph type="subTitle" idx="1"/>
          </p:nvPr>
        </p:nvSpPr>
        <p:spPr>
          <a:xfrm>
            <a:off x="0" y="1899920"/>
            <a:ext cx="9245600" cy="4602480"/>
          </a:xfrm>
        </p:spPr>
        <p:txBody>
          <a:bodyPr>
            <a:noAutofit/>
          </a:bodyPr>
          <a:lstStyle/>
          <a:p>
            <a:r>
              <a:rPr lang="en-US" sz="3200" b="1" i="1" dirty="0"/>
              <a:t>Q</a:t>
            </a:r>
            <a:r>
              <a:rPr lang="en-US" sz="3200" b="1" i="1" dirty="0" smtClean="0"/>
              <a:t>uietly</a:t>
            </a:r>
            <a:r>
              <a:rPr lang="en-US" sz="3200" dirty="0" smtClean="0"/>
              <a:t> think about these questions and jot down some </a:t>
            </a:r>
            <a:r>
              <a:rPr lang="en-US" sz="3200" dirty="0" smtClean="0"/>
              <a:t>answers in your notebook: </a:t>
            </a:r>
          </a:p>
          <a:p>
            <a:endParaRPr lang="en-US" sz="3200" dirty="0"/>
          </a:p>
          <a:p>
            <a:endParaRPr lang="en-US" sz="3200" dirty="0" smtClean="0"/>
          </a:p>
          <a:p>
            <a:r>
              <a:rPr lang="en-US" sz="3200" dirty="0" smtClean="0"/>
              <a:t>What </a:t>
            </a:r>
            <a:r>
              <a:rPr lang="en-US" sz="3200" dirty="0"/>
              <a:t>is impeachment? How many presidents have been impeached? How many have stepped down from office?</a:t>
            </a:r>
          </a:p>
        </p:txBody>
      </p:sp>
    </p:spTree>
    <p:extLst>
      <p:ext uri="{BB962C8B-B14F-4D97-AF65-F5344CB8AC3E}">
        <p14:creationId xmlns:p14="http://schemas.microsoft.com/office/powerpoint/2010/main" val="1039884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agency was created to help freed slaves adapt to free life?</a:t>
            </a:r>
            <a:endParaRPr lang="en-US" dirty="0"/>
          </a:p>
        </p:txBody>
      </p:sp>
    </p:spTree>
    <p:extLst>
      <p:ext uri="{BB962C8B-B14F-4D97-AF65-F5344CB8AC3E}">
        <p14:creationId xmlns:p14="http://schemas.microsoft.com/office/powerpoint/2010/main" val="1880813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Amendment that gave slaves citizenship</a:t>
            </a:r>
            <a:endParaRPr lang="en-US" dirty="0"/>
          </a:p>
        </p:txBody>
      </p:sp>
    </p:spTree>
    <p:extLst>
      <p:ext uri="{BB962C8B-B14F-4D97-AF65-F5344CB8AC3E}">
        <p14:creationId xmlns:p14="http://schemas.microsoft.com/office/powerpoint/2010/main" val="2250199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Freed slaves in US</a:t>
            </a:r>
            <a:endParaRPr lang="en-US" dirty="0"/>
          </a:p>
        </p:txBody>
      </p:sp>
    </p:spTree>
    <p:extLst>
      <p:ext uri="{BB962C8B-B14F-4D97-AF65-F5344CB8AC3E}">
        <p14:creationId xmlns:p14="http://schemas.microsoft.com/office/powerpoint/2010/main" val="4040548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Gave the right to vote to black men</a:t>
            </a:r>
            <a:endParaRPr lang="en-US" dirty="0"/>
          </a:p>
        </p:txBody>
      </p:sp>
    </p:spTree>
    <p:extLst>
      <p:ext uri="{BB962C8B-B14F-4D97-AF65-F5344CB8AC3E}">
        <p14:creationId xmlns:p14="http://schemas.microsoft.com/office/powerpoint/2010/main" val="330576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Laws passed to restrict the rights of blacks in the south</a:t>
            </a:r>
            <a:endParaRPr lang="en-US" dirty="0"/>
          </a:p>
        </p:txBody>
      </p:sp>
    </p:spTree>
    <p:extLst>
      <p:ext uri="{BB962C8B-B14F-4D97-AF65-F5344CB8AC3E}">
        <p14:creationId xmlns:p14="http://schemas.microsoft.com/office/powerpoint/2010/main" val="123533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Law Johnson was accused of violating</a:t>
            </a:r>
            <a:endParaRPr lang="en-US" dirty="0"/>
          </a:p>
        </p:txBody>
      </p:sp>
    </p:spTree>
    <p:extLst>
      <p:ext uri="{BB962C8B-B14F-4D97-AF65-F5344CB8AC3E}">
        <p14:creationId xmlns:p14="http://schemas.microsoft.com/office/powerpoint/2010/main" val="3280134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2 things that ended Reconstruction</a:t>
            </a:r>
            <a:endParaRPr lang="en-US" dirty="0"/>
          </a:p>
        </p:txBody>
      </p:sp>
    </p:spTree>
    <p:extLst>
      <p:ext uri="{BB962C8B-B14F-4D97-AF65-F5344CB8AC3E}">
        <p14:creationId xmlns:p14="http://schemas.microsoft.com/office/powerpoint/2010/main" val="418279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happened to abandoned land in the South?</a:t>
            </a:r>
            <a:endParaRPr lang="en-US" dirty="0"/>
          </a:p>
        </p:txBody>
      </p:sp>
    </p:spTree>
    <p:extLst>
      <p:ext uri="{BB962C8B-B14F-4D97-AF65-F5344CB8AC3E}">
        <p14:creationId xmlns:p14="http://schemas.microsoft.com/office/powerpoint/2010/main" val="2826499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If you could not afford your own land, how did you make a living by farming?</a:t>
            </a:r>
            <a:endParaRPr lang="en-US" dirty="0"/>
          </a:p>
        </p:txBody>
      </p:sp>
    </p:spTree>
    <p:extLst>
      <p:ext uri="{BB962C8B-B14F-4D97-AF65-F5344CB8AC3E}">
        <p14:creationId xmlns:p14="http://schemas.microsoft.com/office/powerpoint/2010/main" val="2190331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was </a:t>
            </a:r>
            <a:r>
              <a:rPr lang="en-US" dirty="0" err="1" smtClean="0"/>
              <a:t>lincoln’s</a:t>
            </a:r>
            <a:r>
              <a:rPr lang="en-US" dirty="0" smtClean="0"/>
              <a:t> plan for reconstruction?</a:t>
            </a:r>
            <a:endParaRPr lang="en-US" dirty="0"/>
          </a:p>
        </p:txBody>
      </p:sp>
    </p:spTree>
    <p:extLst>
      <p:ext uri="{BB962C8B-B14F-4D97-AF65-F5344CB8AC3E}">
        <p14:creationId xmlns:p14="http://schemas.microsoft.com/office/powerpoint/2010/main" val="655235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18057" y="955040"/>
            <a:ext cx="1354737" cy="177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47000" y="5205371"/>
            <a:ext cx="1395252" cy="165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89263" y="3108960"/>
            <a:ext cx="1354737" cy="180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0" y="355600"/>
            <a:ext cx="8290560" cy="6502399"/>
          </a:xfrm>
        </p:spPr>
        <p:txBody>
          <a:bodyPr>
            <a:normAutofit/>
          </a:bodyPr>
          <a:lstStyle/>
          <a:p>
            <a:r>
              <a:rPr lang="en-US" b="1" dirty="0"/>
              <a:t>Impeachment is a formal process in which an official is accused of unlawful </a:t>
            </a:r>
            <a:r>
              <a:rPr lang="en-US" b="1" dirty="0" smtClean="0"/>
              <a:t>activity</a:t>
            </a:r>
          </a:p>
          <a:p>
            <a:r>
              <a:rPr lang="en-US" dirty="0"/>
              <a:t>Two presidents</a:t>
            </a:r>
            <a:r>
              <a:rPr lang="en-US" dirty="0" smtClean="0"/>
              <a:t>:</a:t>
            </a:r>
          </a:p>
          <a:p>
            <a:pPr lvl="1"/>
            <a:r>
              <a:rPr lang="en-US" dirty="0" smtClean="0"/>
              <a:t>  </a:t>
            </a:r>
            <a:r>
              <a:rPr lang="en-US" dirty="0"/>
              <a:t>Andrew Johnson, Democrat/National Union, was impeached in 1868 after violating the then-newly created Tenure of Office Act. President Johnson was acquitted by the Senate, falling one vote short of the necessary 2/3 needed to remove him from office, voting 35-19 to remove him. The Tenure of Office Act would later be found unconstitutional by the Supreme Court of the United States in dicta</a:t>
            </a:r>
            <a:r>
              <a:rPr lang="en-US" dirty="0" smtClean="0"/>
              <a:t>.</a:t>
            </a:r>
          </a:p>
          <a:p>
            <a:pPr lvl="1"/>
            <a:r>
              <a:rPr lang="en-US" dirty="0" smtClean="0"/>
              <a:t> </a:t>
            </a:r>
            <a:r>
              <a:rPr lang="en-US" dirty="0"/>
              <a:t>Bill Clinton, Democrat, was impeached on December 19, 1998, by the House of Representatives on articles charging perjury (specifically, lying to a federal grand jury) by a 228–206 vote, and obstruction of justice by a 221–212 vote. </a:t>
            </a:r>
            <a:r>
              <a:rPr lang="en-US" dirty="0" smtClean="0"/>
              <a:t>The </a:t>
            </a:r>
            <a:r>
              <a:rPr lang="en-US" dirty="0"/>
              <a:t>Senate vote to remove him from office fell short of the necessary 2/3, voting 45-55 to remove him on obstruction of justice and 50-50 on perjury</a:t>
            </a:r>
            <a:r>
              <a:rPr lang="en-US" dirty="0" smtClean="0"/>
              <a:t>.</a:t>
            </a:r>
          </a:p>
          <a:p>
            <a:pPr lvl="1"/>
            <a:r>
              <a:rPr lang="en-US" b="1" i="1" u="sng" dirty="0"/>
              <a:t>Richard Nixon was never impeached</a:t>
            </a:r>
            <a:r>
              <a:rPr lang="en-US" dirty="0"/>
              <a:t>. While the House Judiciary Committee did approve articles of impeachment against him and did report those articles to the House of Representatives, Nixon resigned before the House could consider the impeachment resolutions and was subsequently pardoned by President Ford.</a:t>
            </a:r>
          </a:p>
          <a:p>
            <a:endParaRPr lang="en-US" dirty="0"/>
          </a:p>
        </p:txBody>
      </p:sp>
      <p:sp>
        <p:nvSpPr>
          <p:cNvPr id="3" name="Title 2"/>
          <p:cNvSpPr>
            <a:spLocks noGrp="1"/>
          </p:cNvSpPr>
          <p:nvPr>
            <p:ph type="title"/>
          </p:nvPr>
        </p:nvSpPr>
        <p:spPr>
          <a:xfrm>
            <a:off x="0" y="10160"/>
            <a:ext cx="7543800" cy="609600"/>
          </a:xfrm>
        </p:spPr>
        <p:txBody>
          <a:bodyPr/>
          <a:lstStyle/>
          <a:p>
            <a:r>
              <a:rPr lang="en-US" dirty="0" smtClean="0"/>
              <a:t>What is impeachment?</a:t>
            </a:r>
            <a:endParaRPr lang="en-US" dirty="0"/>
          </a:p>
        </p:txBody>
      </p:sp>
    </p:spTree>
    <p:extLst>
      <p:ext uri="{BB962C8B-B14F-4D97-AF65-F5344CB8AC3E}">
        <p14:creationId xmlns:p14="http://schemas.microsoft.com/office/powerpoint/2010/main" val="4044064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was congress’s plan for reconstruction?</a:t>
            </a:r>
            <a:endParaRPr lang="en-US" dirty="0"/>
          </a:p>
        </p:txBody>
      </p:sp>
    </p:spTree>
    <p:extLst>
      <p:ext uri="{BB962C8B-B14F-4D97-AF65-F5344CB8AC3E}">
        <p14:creationId xmlns:p14="http://schemas.microsoft.com/office/powerpoint/2010/main" val="227824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What political party did Grant belong to?</a:t>
            </a:r>
            <a:endParaRPr lang="en-US" dirty="0"/>
          </a:p>
        </p:txBody>
      </p:sp>
    </p:spTree>
    <p:extLst>
      <p:ext uri="{BB962C8B-B14F-4D97-AF65-F5344CB8AC3E}">
        <p14:creationId xmlns:p14="http://schemas.microsoft.com/office/powerpoint/2010/main" val="1537261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79401"/>
            <a:ext cx="8382000" cy="4697536"/>
          </a:xfrm>
        </p:spPr>
        <p:txBody>
          <a:bodyPr>
            <a:normAutofit/>
          </a:bodyPr>
          <a:lstStyle/>
          <a:p>
            <a:r>
              <a:rPr lang="en-US" dirty="0"/>
              <a:t>Students will create a timeline of Johnson's impeachment, and the subsequent elections that ended the Reconstruction period</a:t>
            </a:r>
            <a:r>
              <a:rPr lang="en-US" dirty="0" smtClean="0"/>
              <a:t>.</a:t>
            </a:r>
          </a:p>
          <a:p>
            <a:r>
              <a:rPr lang="en-US" dirty="0" smtClean="0"/>
              <a:t>You may work in pairs and use the materials on the back table</a:t>
            </a:r>
          </a:p>
          <a:p>
            <a:r>
              <a:rPr lang="en-US" dirty="0" smtClean="0"/>
              <a:t>Use your textbooks and iPads</a:t>
            </a:r>
          </a:p>
          <a:p>
            <a:r>
              <a:rPr lang="en-US" dirty="0" smtClean="0"/>
              <a:t>Include Johnson’s offense, actions, the trial, the votes in Congress, and the next presidential election, etc. Begin with Johnson’s election and end with the end of Reconstruction</a:t>
            </a:r>
          </a:p>
          <a:p>
            <a:r>
              <a:rPr lang="en-US" dirty="0" smtClean="0"/>
              <a:t>BE DETAILED</a:t>
            </a:r>
          </a:p>
          <a:p>
            <a:r>
              <a:rPr lang="en-US" dirty="0" smtClean="0"/>
              <a:t>Must include </a:t>
            </a:r>
          </a:p>
          <a:p>
            <a:pPr marL="18288" indent="0">
              <a:buNone/>
            </a:pPr>
            <a:r>
              <a:rPr lang="en-US" dirty="0" smtClean="0"/>
              <a:t>Hayes </a:t>
            </a:r>
          </a:p>
          <a:p>
            <a:pPr marL="18288" indent="0">
              <a:buNone/>
            </a:pPr>
            <a:r>
              <a:rPr lang="en-US" dirty="0" smtClean="0"/>
              <a:t>(Comp of1877) and</a:t>
            </a:r>
          </a:p>
          <a:p>
            <a:pPr marL="18288" indent="0">
              <a:buNone/>
            </a:pPr>
            <a:r>
              <a:rPr lang="en-US" dirty="0" smtClean="0"/>
              <a:t>Grant</a:t>
            </a:r>
            <a:endParaRPr lang="en-US" dirty="0"/>
          </a:p>
        </p:txBody>
      </p:sp>
      <p:sp>
        <p:nvSpPr>
          <p:cNvPr id="3" name="Title 2"/>
          <p:cNvSpPr>
            <a:spLocks noGrp="1"/>
          </p:cNvSpPr>
          <p:nvPr>
            <p:ph type="title"/>
          </p:nvPr>
        </p:nvSpPr>
        <p:spPr>
          <a:xfrm>
            <a:off x="0" y="10160"/>
            <a:ext cx="7543800" cy="568960"/>
          </a:xfrm>
        </p:spPr>
        <p:txBody>
          <a:bodyPr/>
          <a:lstStyle/>
          <a:p>
            <a:r>
              <a:rPr lang="en-US" dirty="0" smtClean="0"/>
              <a:t>Your turn</a:t>
            </a:r>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382" t="22501" r="8475" b="18158"/>
          <a:stretch/>
        </p:blipFill>
        <p:spPr bwMode="auto">
          <a:xfrm>
            <a:off x="2326641" y="3095873"/>
            <a:ext cx="6817360" cy="376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6601" y="3243104"/>
            <a:ext cx="8540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8729" y="3243104"/>
            <a:ext cx="8540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37923" y="3243938"/>
            <a:ext cx="8540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43800" y="3383280"/>
            <a:ext cx="838200" cy="2133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25</a:t>
            </a:r>
            <a:endParaRPr lang="en-US" dirty="0">
              <a:solidFill>
                <a:schemeClr val="bg1"/>
              </a:solidFill>
            </a:endParaRPr>
          </a:p>
        </p:txBody>
      </p:sp>
      <p:sp>
        <p:nvSpPr>
          <p:cNvPr id="6" name="TextBox 5"/>
          <p:cNvSpPr txBox="1"/>
          <p:nvPr/>
        </p:nvSpPr>
        <p:spPr>
          <a:xfrm>
            <a:off x="6457211" y="3306128"/>
            <a:ext cx="415498" cy="369332"/>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sp>
        <p:nvSpPr>
          <p:cNvPr id="7" name="TextBox 6"/>
          <p:cNvSpPr txBox="1"/>
          <p:nvPr/>
        </p:nvSpPr>
        <p:spPr>
          <a:xfrm>
            <a:off x="5298017" y="3294102"/>
            <a:ext cx="415498" cy="369332"/>
          </a:xfrm>
          <a:prstGeom prst="rect">
            <a:avLst/>
          </a:prstGeom>
          <a:noFill/>
        </p:spPr>
        <p:txBody>
          <a:bodyPr wrap="none" rtlCol="0">
            <a:spAutoFit/>
          </a:bodyPr>
          <a:lstStyle/>
          <a:p>
            <a:r>
              <a:rPr lang="en-US" dirty="0" smtClean="0">
                <a:solidFill>
                  <a:schemeClr val="bg1"/>
                </a:solidFill>
              </a:rPr>
              <a:t>15</a:t>
            </a:r>
            <a:endParaRPr lang="en-US" dirty="0">
              <a:solidFill>
                <a:schemeClr val="bg1"/>
              </a:solidFill>
            </a:endParaRPr>
          </a:p>
        </p:txBody>
      </p:sp>
      <p:sp>
        <p:nvSpPr>
          <p:cNvPr id="8" name="TextBox 7"/>
          <p:cNvSpPr txBox="1"/>
          <p:nvPr/>
        </p:nvSpPr>
        <p:spPr>
          <a:xfrm>
            <a:off x="3985889" y="3305294"/>
            <a:ext cx="415498" cy="369332"/>
          </a:xfrm>
          <a:prstGeom prst="rect">
            <a:avLst/>
          </a:prstGeom>
          <a:noFill/>
        </p:spPr>
        <p:txBody>
          <a:bodyPr wrap="none" rtlCol="0">
            <a:spAutoFit/>
          </a:bodyPr>
          <a:lstStyle/>
          <a:p>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469247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332"/>
            <a:ext cx="9144000" cy="672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8972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18160"/>
            <a:ext cx="6390640" cy="6339839"/>
          </a:xfrm>
        </p:spPr>
        <p:txBody>
          <a:bodyPr>
            <a:normAutofit/>
          </a:bodyPr>
          <a:lstStyle/>
          <a:p>
            <a:r>
              <a:rPr lang="en-US" dirty="0"/>
              <a:t>Sworn in as president after Lincoln's assassination in April 1865, President Johnson enacted a lenient Reconstruction policy for the defeated South, including almost total amnesty to ex-Confederates, a program of rapid restoration of U.S.-state status for the seceded states, and the approval of new, local Southern governments, which were able to legislate "black codes" that preserved the system of slavery in all but name. </a:t>
            </a:r>
            <a:endParaRPr lang="en-US" dirty="0" smtClean="0"/>
          </a:p>
          <a:p>
            <a:r>
              <a:rPr lang="en-US" dirty="0" smtClean="0"/>
              <a:t>The </a:t>
            </a:r>
            <a:r>
              <a:rPr lang="en-US" dirty="0"/>
              <a:t>Republican-dominated Congress greatly opposed Johnson's Reconstruction program and passed the "Radical Reconstruction" by repeatedly overriding the president's vetoes</a:t>
            </a:r>
            <a:r>
              <a:rPr lang="en-US" dirty="0" smtClean="0"/>
              <a:t>.</a:t>
            </a:r>
          </a:p>
          <a:p>
            <a:r>
              <a:rPr lang="en-US" dirty="0" smtClean="0"/>
              <a:t> </a:t>
            </a:r>
            <a:r>
              <a:rPr lang="en-US" dirty="0"/>
              <a:t>Under the Radical Reconstruction, local Southern governments gave way to federal military rule, and African-American men in the South were granted the constitutional right to vote.</a:t>
            </a:r>
          </a:p>
        </p:txBody>
      </p:sp>
      <p:sp>
        <p:nvSpPr>
          <p:cNvPr id="3" name="Title 2"/>
          <p:cNvSpPr>
            <a:spLocks noGrp="1"/>
          </p:cNvSpPr>
          <p:nvPr>
            <p:ph type="title"/>
          </p:nvPr>
        </p:nvSpPr>
        <p:spPr>
          <a:xfrm>
            <a:off x="0" y="-20320"/>
            <a:ext cx="9215120" cy="914400"/>
          </a:xfrm>
        </p:spPr>
        <p:txBody>
          <a:bodyPr/>
          <a:lstStyle/>
          <a:p>
            <a:r>
              <a:rPr lang="en-US" dirty="0" smtClean="0"/>
              <a:t>Andrew Johnson as President</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90640" y="1574800"/>
            <a:ext cx="2926080" cy="390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404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62560"/>
            <a:ext cx="5537201" cy="7020561"/>
          </a:xfrm>
        </p:spPr>
        <p:txBody>
          <a:bodyPr>
            <a:noAutofit/>
          </a:bodyPr>
          <a:lstStyle/>
          <a:p>
            <a:r>
              <a:rPr lang="en-US" sz="2400" dirty="0"/>
              <a:t>During the Reconstruction period, the biggest issue in northern and southern states alike was the impeachment of President Andrew Johnson. </a:t>
            </a:r>
            <a:endParaRPr lang="en-US" sz="2400" dirty="0" smtClean="0"/>
          </a:p>
          <a:p>
            <a:r>
              <a:rPr lang="en-US" sz="2400" dirty="0" smtClean="0"/>
              <a:t>The </a:t>
            </a:r>
            <a:r>
              <a:rPr lang="en-US" sz="2400" dirty="0"/>
              <a:t>U.S. Constitution allows Congress to remove the president from office by impeaching (accusing) him of committing “high crimes and misdemeanors,” so Radical Republicans impeached Johnson when he ignored laws they had passed to limit presidential powers</a:t>
            </a:r>
            <a:r>
              <a:rPr lang="en-US" sz="2400" dirty="0" smtClean="0"/>
              <a:t>.</a:t>
            </a:r>
          </a:p>
          <a:p>
            <a:r>
              <a:rPr lang="en-US" sz="2400" dirty="0" smtClean="0"/>
              <a:t> </a:t>
            </a:r>
            <a:r>
              <a:rPr lang="en-US" sz="2400" dirty="0"/>
              <a:t>They passed these laws to stop Johnson from curbing the Radical Republicans’ hostile treatment of former Confederate states and their leaders.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121" y="962041"/>
            <a:ext cx="3738880" cy="452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199120" y="3830320"/>
            <a:ext cx="650240" cy="104648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605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3686"/>
            <a:ext cx="6002866" cy="5321782"/>
          </a:xfrm>
        </p:spPr>
        <p:txBody>
          <a:bodyPr>
            <a:normAutofit lnSpcReduction="10000"/>
          </a:bodyPr>
          <a:lstStyle/>
          <a:p>
            <a:r>
              <a:rPr lang="en-US" sz="3600" dirty="0"/>
              <a:t>After a three-month trial in the Senate, Johnson missed being convicted by one vote, so he was not removed from office merely because he held political opinions unpopular among politicians who had the power to impeach him</a:t>
            </a:r>
            <a:r>
              <a:rPr lang="en-US" dirty="0"/>
              <a:t>.</a:t>
            </a:r>
          </a:p>
        </p:txBody>
      </p:sp>
      <p:sp>
        <p:nvSpPr>
          <p:cNvPr id="3" name="Title 2"/>
          <p:cNvSpPr>
            <a:spLocks noGrp="1"/>
          </p:cNvSpPr>
          <p:nvPr>
            <p:ph type="title"/>
          </p:nvPr>
        </p:nvSpPr>
        <p:spPr>
          <a:xfrm>
            <a:off x="0" y="0"/>
            <a:ext cx="7543800" cy="914400"/>
          </a:xfrm>
        </p:spPr>
        <p:txBody>
          <a:bodyPr/>
          <a:lstStyle/>
          <a:p>
            <a:r>
              <a:rPr lang="en-US" dirty="0" smtClean="0"/>
              <a:t>Results</a:t>
            </a:r>
            <a:endParaRPr lang="en-US" dirty="0"/>
          </a:p>
        </p:txBody>
      </p:sp>
      <p:pic>
        <p:nvPicPr>
          <p:cNvPr id="4" name="Picture 3"/>
          <p:cNvPicPr>
            <a:picLocks noChangeAspect="1"/>
          </p:cNvPicPr>
          <p:nvPr/>
        </p:nvPicPr>
        <p:blipFill>
          <a:blip r:embed="rId2"/>
          <a:stretch>
            <a:fillRect/>
          </a:stretch>
        </p:blipFill>
        <p:spPr>
          <a:xfrm>
            <a:off x="6002866" y="1229360"/>
            <a:ext cx="3081867" cy="4622800"/>
          </a:xfrm>
          <a:prstGeom prst="rect">
            <a:avLst/>
          </a:prstGeom>
        </p:spPr>
      </p:pic>
    </p:spTree>
    <p:extLst>
      <p:ext uri="{BB962C8B-B14F-4D97-AF65-F5344CB8AC3E}">
        <p14:creationId xmlns:p14="http://schemas.microsoft.com/office/powerpoint/2010/main" val="4247920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60400"/>
            <a:ext cx="5753100" cy="6197600"/>
          </a:xfrm>
        </p:spPr>
        <p:txBody>
          <a:bodyPr>
            <a:noAutofit/>
          </a:bodyPr>
          <a:lstStyle/>
          <a:p>
            <a:r>
              <a:rPr lang="en-US" sz="2800" dirty="0" smtClean="0"/>
              <a:t>Because </a:t>
            </a:r>
            <a:r>
              <a:rPr lang="en-US" sz="2800" dirty="0"/>
              <a:t>both votes fell short--by one vote--of the two-thirds majority needed to convict Johnson, he was judged not guilty and remained in office</a:t>
            </a:r>
            <a:r>
              <a:rPr lang="en-US" sz="2800" dirty="0" smtClean="0"/>
              <a:t>.</a:t>
            </a:r>
          </a:p>
          <a:p>
            <a:r>
              <a:rPr lang="en-US" sz="2800" dirty="0" smtClean="0"/>
              <a:t> </a:t>
            </a:r>
            <a:r>
              <a:rPr lang="en-US" sz="2800" dirty="0"/>
              <a:t>Nevertheless, he chose not to actively seek reelection on the Democratic ticket. In November, Ulysses S. Grant, who supported the Republicans' Radical Reconstruction policies, was elected president of the United States.</a:t>
            </a:r>
          </a:p>
        </p:txBody>
      </p:sp>
      <p:sp>
        <p:nvSpPr>
          <p:cNvPr id="3" name="Title 2"/>
          <p:cNvSpPr>
            <a:spLocks noGrp="1"/>
          </p:cNvSpPr>
          <p:nvPr>
            <p:ph type="title"/>
          </p:nvPr>
        </p:nvSpPr>
        <p:spPr>
          <a:xfrm>
            <a:off x="-10160" y="0"/>
            <a:ext cx="7543800" cy="914400"/>
          </a:xfrm>
        </p:spPr>
        <p:txBody>
          <a:bodyPr/>
          <a:lstStyle/>
          <a:p>
            <a:r>
              <a:rPr lang="en-US" dirty="0" smtClean="0"/>
              <a:t>What next?</a:t>
            </a: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53100" y="1686560"/>
            <a:ext cx="3390900" cy="452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16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947892"/>
            <a:ext cx="9151695" cy="5910108"/>
          </a:xfrm>
        </p:spPr>
        <p:txBody>
          <a:bodyPr>
            <a:normAutofit/>
          </a:bodyPr>
          <a:lstStyle/>
          <a:p>
            <a:r>
              <a:rPr lang="en-US" sz="2400" dirty="0"/>
              <a:t>All in all, the readmission of states proved difficult and led white Southerners to resist Reconstruction and to regard their Reconstruction state governments as corrupt. </a:t>
            </a:r>
            <a:endParaRPr lang="en-US" sz="2400" dirty="0" smtClean="0"/>
          </a:p>
          <a:p>
            <a:r>
              <a:rPr lang="en-US" sz="2400" dirty="0" smtClean="0"/>
              <a:t>Reconstruction </a:t>
            </a:r>
            <a:r>
              <a:rPr lang="en-US" sz="2400" dirty="0"/>
              <a:t>came to an end when Union troops were withdrawn from the South as part of the Compromise of 1877, which resulted from the contested 1876 presidential election between Rutherford B. Hayes and Samuel </a:t>
            </a:r>
            <a:r>
              <a:rPr lang="en-US" sz="2400" dirty="0" smtClean="0"/>
              <a:t>Tilden</a:t>
            </a:r>
          </a:p>
          <a:p>
            <a:r>
              <a:rPr lang="en-US" sz="2400" dirty="0" smtClean="0"/>
              <a:t>When </a:t>
            </a:r>
            <a:r>
              <a:rPr lang="en-US" sz="2400" dirty="0"/>
              <a:t>the soldiers left and white Southerners regained control of their state governments, African Americans were left unprotected. The new southern governments quickly passed laws that deprived blacks of their rights and worked to strengthen the segregation of southern society.</a:t>
            </a:r>
          </a:p>
        </p:txBody>
      </p:sp>
      <p:sp>
        <p:nvSpPr>
          <p:cNvPr id="3" name="Title 2"/>
          <p:cNvSpPr>
            <a:spLocks noGrp="1"/>
          </p:cNvSpPr>
          <p:nvPr>
            <p:ph type="title"/>
          </p:nvPr>
        </p:nvSpPr>
        <p:spPr>
          <a:xfrm>
            <a:off x="246837" y="588246"/>
            <a:ext cx="7543800" cy="719291"/>
          </a:xfrm>
        </p:spPr>
        <p:txBody>
          <a:bodyPr/>
          <a:lstStyle/>
          <a:p>
            <a:r>
              <a:rPr lang="en-US" dirty="0" smtClean="0"/>
              <a:t>Election of 1876</a:t>
            </a:r>
            <a:endParaRPr lang="en-US" dirty="0"/>
          </a:p>
        </p:txBody>
      </p:sp>
      <p:pic>
        <p:nvPicPr>
          <p:cNvPr id="4" name="Picture 3"/>
          <p:cNvPicPr>
            <a:picLocks noChangeAspect="1"/>
          </p:cNvPicPr>
          <p:nvPr/>
        </p:nvPicPr>
        <p:blipFill>
          <a:blip r:embed="rId2"/>
          <a:stretch>
            <a:fillRect/>
          </a:stretch>
        </p:blipFill>
        <p:spPr>
          <a:xfrm>
            <a:off x="7790637" y="0"/>
            <a:ext cx="1361057" cy="1656080"/>
          </a:xfrm>
          <a:prstGeom prst="rect">
            <a:avLst/>
          </a:prstGeom>
        </p:spPr>
      </p:pic>
    </p:spTree>
    <p:extLst>
      <p:ext uri="{BB962C8B-B14F-4D97-AF65-F5344CB8AC3E}">
        <p14:creationId xmlns:p14="http://schemas.microsoft.com/office/powerpoint/2010/main" val="1528483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661919"/>
            <a:ext cx="9225280" cy="3657599"/>
          </a:xfrm>
        </p:spPr>
        <p:txBody>
          <a:bodyPr>
            <a:noAutofit/>
          </a:bodyPr>
          <a:lstStyle/>
          <a:p>
            <a:r>
              <a:rPr lang="en-US" sz="2800" dirty="0" smtClean="0"/>
              <a:t>You have been given a copy of the tenure of Office Act and a short over view of its importance. This is the law that Johnson went through the impeachment trials for violating. </a:t>
            </a:r>
            <a:r>
              <a:rPr lang="en-US" sz="2800" dirty="0" smtClean="0"/>
              <a:t>Answer </a:t>
            </a:r>
            <a:r>
              <a:rPr lang="en-US" sz="2800" dirty="0" smtClean="0"/>
              <a:t>the </a:t>
            </a:r>
            <a:r>
              <a:rPr lang="en-US" sz="2800" dirty="0" smtClean="0"/>
              <a:t>questions. </a:t>
            </a:r>
            <a:r>
              <a:rPr lang="en-US" sz="2800" dirty="0" smtClean="0"/>
              <a:t>Be sure you read the question and answer it appropriately. </a:t>
            </a:r>
            <a:endParaRPr lang="en-US" sz="2800" dirty="0"/>
          </a:p>
        </p:txBody>
      </p:sp>
      <p:sp>
        <p:nvSpPr>
          <p:cNvPr id="3" name="Title 2"/>
          <p:cNvSpPr>
            <a:spLocks noGrp="1"/>
          </p:cNvSpPr>
          <p:nvPr>
            <p:ph type="title"/>
          </p:nvPr>
        </p:nvSpPr>
        <p:spPr>
          <a:xfrm>
            <a:off x="71120" y="487680"/>
            <a:ext cx="7543800" cy="914400"/>
          </a:xfrm>
        </p:spPr>
        <p:txBody>
          <a:bodyPr/>
          <a:lstStyle/>
          <a:p>
            <a:r>
              <a:rPr lang="en-US" dirty="0" smtClean="0"/>
              <a:t>Close Reading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040" y="30480"/>
            <a:ext cx="2854960" cy="2248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059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Who was the president after Johnson?</a:t>
            </a:r>
            <a:endParaRPr lang="en-US" dirty="0"/>
          </a:p>
        </p:txBody>
      </p:sp>
    </p:spTree>
    <p:extLst>
      <p:ext uri="{BB962C8B-B14F-4D97-AF65-F5344CB8AC3E}">
        <p14:creationId xmlns:p14="http://schemas.microsoft.com/office/powerpoint/2010/main" val="3629448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1831</TotalTime>
  <Words>939</Words>
  <Application>Microsoft Office PowerPoint</Application>
  <PresentationFormat>On-screen Show (4:3)</PresentationFormat>
  <Paragraphs>56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Elemental</vt:lpstr>
      <vt:lpstr>Impeachment </vt:lpstr>
      <vt:lpstr>What is impeachment?</vt:lpstr>
      <vt:lpstr>Andrew Johnson as President</vt:lpstr>
      <vt:lpstr>PowerPoint Presentation</vt:lpstr>
      <vt:lpstr>Results</vt:lpstr>
      <vt:lpstr>What next?</vt:lpstr>
      <vt:lpstr>Election of 1876</vt:lpstr>
      <vt:lpstr>Close Reading</vt:lpstr>
      <vt:lpstr>Who was the president after Johnson?</vt:lpstr>
      <vt:lpstr>What agency was created to help freed slaves adapt to free life?</vt:lpstr>
      <vt:lpstr>Amendment that gave slaves citizenship</vt:lpstr>
      <vt:lpstr>Freed slaves in US</vt:lpstr>
      <vt:lpstr>Gave the right to vote to black men</vt:lpstr>
      <vt:lpstr>Laws passed to restrict the rights of blacks in the south</vt:lpstr>
      <vt:lpstr>Law Johnson was accused of violating</vt:lpstr>
      <vt:lpstr>2 things that ended Reconstruction</vt:lpstr>
      <vt:lpstr>What happened to abandoned land in the South?</vt:lpstr>
      <vt:lpstr>If you could not afford your own land, how did you make a living by farming?</vt:lpstr>
      <vt:lpstr>What was lincoln’s plan for reconstruction?</vt:lpstr>
      <vt:lpstr>What was congress’s plan for reconstruction?</vt:lpstr>
      <vt:lpstr>What political party did Grant belong to?</vt:lpstr>
      <vt:lpstr>Your turn</vt:lpstr>
      <vt:lpstr>PowerPoint Presentation</vt:lpstr>
    </vt:vector>
  </TitlesOfParts>
  <Company>Wilkinson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Impeachment</dc:title>
  <dc:creator>Sara Wood</dc:creator>
  <cp:lastModifiedBy>Sara Wood</cp:lastModifiedBy>
  <cp:revision>22</cp:revision>
  <dcterms:created xsi:type="dcterms:W3CDTF">2014-10-13T17:01:38Z</dcterms:created>
  <dcterms:modified xsi:type="dcterms:W3CDTF">2016-03-15T19:26:45Z</dcterms:modified>
</cp:coreProperties>
</file>