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sldIdLst>
    <p:sldId id="256" r:id="rId2"/>
    <p:sldId id="257" r:id="rId3"/>
    <p:sldId id="258" r:id="rId4"/>
    <p:sldId id="259" r:id="rId5"/>
    <p:sldId id="260" r:id="rId6"/>
    <p:sldId id="262" r:id="rId7"/>
    <p:sldId id="261" r:id="rId8"/>
    <p:sldId id="264" r:id="rId9"/>
    <p:sldId id="265"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4" d="100"/>
          <a:sy n="94" d="100"/>
        </p:scale>
        <p:origin x="-882"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8A432C8-69A7-458B-9684-2BFA64B31948}" type="datetime2">
              <a:rPr lang="en-US" smtClean="0"/>
              <a:t>Thursday, October 01, 2015</a:t>
            </a:fld>
            <a:endParaRPr lang="en-US"/>
          </a:p>
        </p:txBody>
      </p:sp>
      <p:sp>
        <p:nvSpPr>
          <p:cNvPr id="19" name="Footer Placeholder 18"/>
          <p:cNvSpPr>
            <a:spLocks noGrp="1"/>
          </p:cNvSpPr>
          <p:nvPr>
            <p:ph type="ftr" sz="quarter" idx="11"/>
          </p:nvPr>
        </p:nvSpPr>
        <p:spPr/>
        <p:txBody>
          <a:bodyPr/>
          <a:lstStyle/>
          <a:p>
            <a:pPr algn="r"/>
            <a:endParaRPr lang="en-US" dirty="0"/>
          </a:p>
        </p:txBody>
      </p:sp>
      <p:sp>
        <p:nvSpPr>
          <p:cNvPr id="27" name="Slide Number Placeholder 2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C057FC-95B6-4D89-AFDA-ABA33EE921E5}" type="datetime2">
              <a:rPr lang="en-US" smtClean="0"/>
              <a:t>Thursday, October 01, 2015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4549AC-EB31-477F-92A9-B1988E232878}" type="datetime2">
              <a:rPr lang="en-US" smtClean="0"/>
              <a:t>Thursday, October 01, 2015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96A3A3-94A6-4E5B-AF39-173ACA3E61CC}" type="datetime2">
              <a:rPr lang="en-US" smtClean="0"/>
              <a:t>Thursday, October 01, 2015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Thursday, October 01, 2015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CEBA98F-560C-4997-81C4-81D4D9187EAB}" type="datetime2">
              <a:rPr lang="en-US" smtClean="0"/>
              <a:t>Thursday, October 01, 2015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50972B2-CA5C-437D-87D0-8081271A9E4B}" type="datetime2">
              <a:rPr lang="en-US" smtClean="0"/>
              <a:t>Thursday, October 01, 2015</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9CD4847-11EF-4466-A8AD-85CDB7B49118}" type="datetime2">
              <a:rPr lang="en-US" smtClean="0"/>
              <a:t>Thursday, October 01, 2015</a:t>
            </a:fld>
            <a:endParaRPr lang="en-US"/>
          </a:p>
        </p:txBody>
      </p:sp>
      <p:sp>
        <p:nvSpPr>
          <p:cNvPr id="8" name="Slide Number Placeholder 7"/>
          <p:cNvSpPr>
            <a:spLocks noGrp="1"/>
          </p:cNvSpPr>
          <p:nvPr>
            <p:ph type="sldNum" sz="quarter" idx="11"/>
          </p:nvPr>
        </p:nvSpPr>
        <p:spPr/>
        <p:txBody>
          <a:bodyPr/>
          <a:lstStyle/>
          <a:p>
            <a:fld id="{0CFEC368-1D7A-4F81-ABF6-AE0E36BAF64C}" type="slidenum">
              <a:rPr lang="en-US" smtClean="0"/>
              <a:pPr/>
              <a:t>‹#›</a:t>
            </a:fld>
            <a:endParaRPr lang="en-US"/>
          </a:p>
        </p:txBody>
      </p:sp>
      <p:sp>
        <p:nvSpPr>
          <p:cNvPr id="9" name="Footer Placeholder 8"/>
          <p:cNvSpPr>
            <a:spLocks noGrp="1"/>
          </p:cNvSpPr>
          <p:nvPr>
            <p:ph type="ftr" sz="quarter" idx="12"/>
          </p:nvPr>
        </p:nvSpPr>
        <p:spPr/>
        <p:txBody>
          <a:bodyPr/>
          <a:lstStyle/>
          <a:p>
            <a:pPr algn="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Thursday, October 01, 2015</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E976D3-5B7F-4300-ABED-C91F1B2AE209}" type="datetime2">
              <a:rPr lang="en-US" smtClean="0"/>
              <a:t>Thursday, October 01, 2015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0CFEC368-1D7A-4F81-ABF6-AE0E36BAF6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EBDC1E59-17DD-41CE-97CA-624A472382D4}" type="datetime2">
              <a:rPr lang="en-US" smtClean="0"/>
              <a:t>Thursday, October 01, 2015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80CB818-7379-467D-8E76-EF9D9074A26C}" type="datetime2">
              <a:rPr lang="en-US" smtClean="0"/>
              <a:t>Thursday, October 01, 2015</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r"/>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CFEC368-1D7A-4F81-ABF6-AE0E36BAF64C}"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hf sldNum="0"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Reconstruction</a:t>
            </a:r>
            <a:endParaRPr lang="en-US" dirty="0"/>
          </a:p>
        </p:txBody>
      </p:sp>
      <p:sp>
        <p:nvSpPr>
          <p:cNvPr id="3" name="Subtitle 2"/>
          <p:cNvSpPr>
            <a:spLocks noGrp="1"/>
          </p:cNvSpPr>
          <p:nvPr>
            <p:ph type="subTitle" idx="1"/>
          </p:nvPr>
        </p:nvSpPr>
        <p:spPr>
          <a:xfrm>
            <a:off x="269240" y="142240"/>
            <a:ext cx="7940040" cy="2458720"/>
          </a:xfrm>
        </p:spPr>
        <p:txBody>
          <a:bodyPr>
            <a:normAutofit/>
          </a:bodyPr>
          <a:lstStyle/>
          <a:p>
            <a:r>
              <a:rPr lang="en-US" sz="3600" dirty="0"/>
              <a:t>Journal: Imagine you are a newly freed slave. How would your life be different during Reconstruction than it was during the Civil War and before?</a:t>
            </a:r>
          </a:p>
        </p:txBody>
      </p:sp>
    </p:spTree>
    <p:extLst>
      <p:ext uri="{BB962C8B-B14F-4D97-AF65-F5344CB8AC3E}">
        <p14:creationId xmlns:p14="http://schemas.microsoft.com/office/powerpoint/2010/main" val="2479760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Wagon Train 1			Wagon Train 2</a:t>
            </a:r>
            <a:endParaRPr lang="en-US" dirty="0"/>
          </a:p>
        </p:txBody>
      </p:sp>
      <p:sp>
        <p:nvSpPr>
          <p:cNvPr id="3" name="Content Placeholder 2"/>
          <p:cNvSpPr>
            <a:spLocks noGrp="1"/>
          </p:cNvSpPr>
          <p:nvPr>
            <p:ph idx="1"/>
          </p:nvPr>
        </p:nvSpPr>
        <p:spPr>
          <a:xfrm>
            <a:off x="0" y="1249680"/>
            <a:ext cx="9144000" cy="4876483"/>
          </a:xfrm>
        </p:spPr>
        <p:txBody>
          <a:bodyPr/>
          <a:lstStyle/>
          <a:p>
            <a:r>
              <a:rPr lang="en-US" dirty="0" smtClean="0"/>
              <a:t>Miles					Miles</a:t>
            </a:r>
          </a:p>
          <a:p>
            <a:r>
              <a:rPr lang="en-US" dirty="0" smtClean="0"/>
              <a:t>Fatalities				Fatalities</a:t>
            </a:r>
          </a:p>
          <a:p>
            <a:r>
              <a:rPr lang="en-US" dirty="0" smtClean="0"/>
              <a:t>Supplies lost				Supplies lost</a:t>
            </a:r>
          </a:p>
          <a:p>
            <a:r>
              <a:rPr lang="en-US" dirty="0" smtClean="0"/>
              <a:t>Money left				Money Left</a:t>
            </a:r>
          </a:p>
          <a:p>
            <a:r>
              <a:rPr lang="en-US" dirty="0" smtClean="0"/>
              <a:t>Available supplies			Available Supplies</a:t>
            </a:r>
            <a:endParaRPr lang="en-US" dirty="0"/>
          </a:p>
        </p:txBody>
      </p:sp>
    </p:spTree>
    <p:extLst>
      <p:ext uri="{BB962C8B-B14F-4D97-AF65-F5344CB8AC3E}">
        <p14:creationId xmlns:p14="http://schemas.microsoft.com/office/powerpoint/2010/main" val="4263258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990600"/>
          </a:xfrm>
        </p:spPr>
        <p:txBody>
          <a:bodyPr/>
          <a:lstStyle/>
          <a:p>
            <a:r>
              <a:rPr lang="en-US" dirty="0" smtClean="0"/>
              <a:t>Morehouse College</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pic>
        <p:nvPicPr>
          <p:cNvPr id="5" name="Picture 4"/>
          <p:cNvPicPr>
            <a:picLocks noChangeAspect="1"/>
          </p:cNvPicPr>
          <p:nvPr/>
        </p:nvPicPr>
        <p:blipFill>
          <a:blip r:embed="rId2"/>
          <a:stretch>
            <a:fillRect/>
          </a:stretch>
        </p:blipFill>
        <p:spPr>
          <a:xfrm>
            <a:off x="6086162" y="0"/>
            <a:ext cx="3057837" cy="2875280"/>
          </a:xfrm>
          <a:prstGeom prst="rect">
            <a:avLst/>
          </a:prstGeom>
        </p:spPr>
      </p:pic>
      <p:sp>
        <p:nvSpPr>
          <p:cNvPr id="4" name="Rectangle 3"/>
          <p:cNvSpPr/>
          <p:nvPr/>
        </p:nvSpPr>
        <p:spPr>
          <a:xfrm>
            <a:off x="1" y="815187"/>
            <a:ext cx="6191427" cy="6001642"/>
          </a:xfrm>
          <a:prstGeom prst="rect">
            <a:avLst/>
          </a:prstGeom>
        </p:spPr>
        <p:txBody>
          <a:bodyPr wrap="square">
            <a:spAutoFit/>
          </a:bodyPr>
          <a:lstStyle/>
          <a:p>
            <a:pPr marL="285750" indent="-285750">
              <a:buFont typeface="Arial"/>
              <a:buChar char="•"/>
            </a:pPr>
            <a:r>
              <a:rPr lang="en-US" sz="2400" dirty="0"/>
              <a:t>During the Reconstruction period, African Americans made progress in many areas. Some of these gains lasted, but others did not</a:t>
            </a:r>
            <a:r>
              <a:rPr lang="en-US" sz="2400" dirty="0" smtClean="0"/>
              <a:t>.</a:t>
            </a:r>
          </a:p>
          <a:p>
            <a:pPr marL="285750" indent="-285750">
              <a:buFont typeface="Arial"/>
              <a:buChar char="•"/>
            </a:pPr>
            <a:r>
              <a:rPr lang="en-US" sz="2400" dirty="0" smtClean="0"/>
              <a:t> </a:t>
            </a:r>
            <a:r>
              <a:rPr lang="en-US" sz="2400" dirty="0"/>
              <a:t>Many African American children were able to attend free schools for the first time. African Americans started newspapers, served in public office, and attended new colleges and universities established for them.  </a:t>
            </a:r>
            <a:endParaRPr lang="en-US" sz="2400" dirty="0" smtClean="0"/>
          </a:p>
          <a:p>
            <a:pPr marL="285750" indent="-285750">
              <a:buFont typeface="Arial"/>
              <a:buChar char="•"/>
            </a:pPr>
            <a:r>
              <a:rPr lang="en-US" sz="2400" dirty="0" smtClean="0"/>
              <a:t>One </a:t>
            </a:r>
            <a:r>
              <a:rPr lang="en-US" sz="2400" dirty="0"/>
              <a:t>of these institutions, Morehouse College, was founded in Atlanta in 1867 as the Augusta Institute. A former slave and two ministers founded it for the education of African American men in the fields of ministry and education</a:t>
            </a:r>
            <a:r>
              <a:rPr lang="en-US" dirty="0"/>
              <a:t>.</a:t>
            </a:r>
          </a:p>
        </p:txBody>
      </p:sp>
      <p:pic>
        <p:nvPicPr>
          <p:cNvPr id="7" name="Picture 6"/>
          <p:cNvPicPr>
            <a:picLocks noChangeAspect="1"/>
          </p:cNvPicPr>
          <p:nvPr/>
        </p:nvPicPr>
        <p:blipFill rotWithShape="1">
          <a:blip r:embed="rId3"/>
          <a:srcRect r="28691"/>
          <a:stretch/>
        </p:blipFill>
        <p:spPr>
          <a:xfrm>
            <a:off x="6191428" y="4265515"/>
            <a:ext cx="2952571" cy="2551314"/>
          </a:xfrm>
          <a:prstGeom prst="rect">
            <a:avLst/>
          </a:prstGeom>
        </p:spPr>
      </p:pic>
    </p:spTree>
    <p:extLst>
      <p:ext uri="{BB962C8B-B14F-4D97-AF65-F5344CB8AC3E}">
        <p14:creationId xmlns:p14="http://schemas.microsoft.com/office/powerpoint/2010/main" val="2796613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91033" y="3495040"/>
            <a:ext cx="4572000" cy="3362960"/>
          </a:xfrm>
          <a:prstGeom prst="rect">
            <a:avLst/>
          </a:prstGeom>
        </p:spPr>
      </p:pic>
      <p:sp>
        <p:nvSpPr>
          <p:cNvPr id="2" name="Title 1"/>
          <p:cNvSpPr>
            <a:spLocks noGrp="1"/>
          </p:cNvSpPr>
          <p:nvPr>
            <p:ph type="title"/>
          </p:nvPr>
        </p:nvSpPr>
        <p:spPr>
          <a:xfrm>
            <a:off x="0" y="38100"/>
            <a:ext cx="8229600" cy="990600"/>
          </a:xfrm>
        </p:spPr>
        <p:txBody>
          <a:bodyPr/>
          <a:lstStyle/>
          <a:p>
            <a:r>
              <a:rPr lang="en-US" dirty="0" smtClean="0"/>
              <a:t>Freedmen’s Bureau</a:t>
            </a:r>
            <a:endParaRPr lang="en-US" dirty="0"/>
          </a:p>
        </p:txBody>
      </p:sp>
      <p:sp>
        <p:nvSpPr>
          <p:cNvPr id="3" name="Content Placeholder 2"/>
          <p:cNvSpPr>
            <a:spLocks noGrp="1"/>
          </p:cNvSpPr>
          <p:nvPr>
            <p:ph idx="1"/>
          </p:nvPr>
        </p:nvSpPr>
        <p:spPr>
          <a:xfrm>
            <a:off x="0" y="891019"/>
            <a:ext cx="9144000" cy="3355861"/>
          </a:xfrm>
        </p:spPr>
        <p:txBody>
          <a:bodyPr>
            <a:normAutofit lnSpcReduction="10000"/>
          </a:bodyPr>
          <a:lstStyle/>
          <a:p>
            <a:r>
              <a:rPr lang="en-US" sz="3000" dirty="0"/>
              <a:t>Congress also created the Freedmen’s Bureau to help African Americans make the transition to freedom. </a:t>
            </a:r>
            <a:endParaRPr lang="en-US" sz="3000" dirty="0" smtClean="0"/>
          </a:p>
          <a:p>
            <a:r>
              <a:rPr lang="en-US" sz="3000" dirty="0" smtClean="0"/>
              <a:t>The </a:t>
            </a:r>
            <a:r>
              <a:rPr lang="en-US" sz="3000" dirty="0"/>
              <a:t>Freedmen’s Bureau helped former slaves solve everyday problems by providing food, clothing, jobs, medicine, and medical-care facilities</a:t>
            </a:r>
            <a:r>
              <a:rPr lang="en-US" sz="2800" dirty="0"/>
              <a:t>. </a:t>
            </a:r>
            <a:endParaRPr lang="en-US" sz="2800" dirty="0" smtClean="0"/>
          </a:p>
          <a:p>
            <a:endParaRPr lang="en-US" sz="2800" dirty="0"/>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962400"/>
            <a:ext cx="4954694"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77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3118" y="2960052"/>
            <a:ext cx="3130882" cy="3897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0"/>
            <a:ext cx="8229600" cy="990600"/>
          </a:xfrm>
        </p:spPr>
        <p:txBody>
          <a:bodyPr/>
          <a:lstStyle/>
          <a:p>
            <a:r>
              <a:rPr lang="en-US" dirty="0" smtClean="0"/>
              <a:t>Land Grants</a:t>
            </a:r>
            <a:endParaRPr lang="en-US" dirty="0"/>
          </a:p>
        </p:txBody>
      </p:sp>
      <p:sp>
        <p:nvSpPr>
          <p:cNvPr id="4" name="Rectangle 3"/>
          <p:cNvSpPr/>
          <p:nvPr/>
        </p:nvSpPr>
        <p:spPr>
          <a:xfrm>
            <a:off x="0" y="695960"/>
            <a:ext cx="6312417" cy="6001642"/>
          </a:xfrm>
          <a:prstGeom prst="rect">
            <a:avLst/>
          </a:prstGeom>
        </p:spPr>
        <p:txBody>
          <a:bodyPr wrap="square">
            <a:spAutoFit/>
          </a:bodyPr>
          <a:lstStyle/>
          <a:p>
            <a:pPr marL="342900" indent="-342900">
              <a:buFont typeface="Arial"/>
              <a:buChar char="•"/>
            </a:pPr>
            <a:r>
              <a:rPr lang="en-US" sz="2400" dirty="0"/>
              <a:t>While the Freedman’s Bureau did help some former slaves acquire land unclaimed by its pre-war owners, Congress did not grant land or the absolute right to own land to all freed slaves</a:t>
            </a:r>
            <a:r>
              <a:rPr lang="en-US" sz="2400" dirty="0" smtClean="0"/>
              <a:t>.</a:t>
            </a:r>
          </a:p>
          <a:p>
            <a:pPr marL="342900" indent="-342900">
              <a:buFont typeface="Arial"/>
              <a:buChar char="•"/>
            </a:pPr>
            <a:r>
              <a:rPr lang="en-US" sz="2400" dirty="0" smtClean="0"/>
              <a:t> </a:t>
            </a:r>
            <a:r>
              <a:rPr lang="en-US" sz="2400" dirty="0"/>
              <a:t>Such land grants would </a:t>
            </a:r>
            <a:r>
              <a:rPr lang="en-US" sz="2400" dirty="0" smtClean="0"/>
              <a:t>have provided </a:t>
            </a:r>
            <a:r>
              <a:rPr lang="en-US" sz="2400" dirty="0"/>
              <a:t>African Americans with some level of economic independence. </a:t>
            </a:r>
            <a:endParaRPr lang="en-US" sz="2400" dirty="0" smtClean="0"/>
          </a:p>
          <a:p>
            <a:pPr marL="342900" indent="-342900">
              <a:buFont typeface="Arial"/>
              <a:buChar char="•"/>
            </a:pPr>
            <a:r>
              <a:rPr lang="en-US" sz="2400" dirty="0" smtClean="0"/>
              <a:t>Without </a:t>
            </a:r>
            <a:r>
              <a:rPr lang="en-US" sz="2400" dirty="0"/>
              <a:t>it, and with few skills outside of farming, the newly freed slaves had few options other than entering the sharecropping, crop lien, or tenant farming system, </a:t>
            </a:r>
            <a:r>
              <a:rPr lang="en-US" sz="2400" dirty="0" smtClean="0"/>
              <a:t>where they </a:t>
            </a:r>
            <a:r>
              <a:rPr lang="en-US" sz="2400" dirty="0"/>
              <a:t>often ended up working for former slaveholders in conditions little different from </a:t>
            </a:r>
            <a:r>
              <a:rPr lang="en-US" sz="2400" dirty="0" smtClean="0"/>
              <a:t>slavery</a:t>
            </a:r>
            <a:r>
              <a:rPr lang="en-US" sz="2400" dirty="0"/>
              <a:t>.</a:t>
            </a:r>
          </a:p>
        </p:txBody>
      </p:sp>
      <p:pic>
        <p:nvPicPr>
          <p:cNvPr id="5" name="Picture 4"/>
          <p:cNvPicPr>
            <a:picLocks noChangeAspect="1"/>
          </p:cNvPicPr>
          <p:nvPr/>
        </p:nvPicPr>
        <p:blipFill>
          <a:blip r:embed="rId3"/>
          <a:stretch>
            <a:fillRect/>
          </a:stretch>
        </p:blipFill>
        <p:spPr>
          <a:xfrm>
            <a:off x="5724774" y="307837"/>
            <a:ext cx="3419226" cy="2678842"/>
          </a:xfrm>
          <a:prstGeom prst="rect">
            <a:avLst/>
          </a:prstGeom>
        </p:spPr>
      </p:pic>
    </p:spTree>
    <p:extLst>
      <p:ext uri="{BB962C8B-B14F-4D97-AF65-F5344CB8AC3E}">
        <p14:creationId xmlns:p14="http://schemas.microsoft.com/office/powerpoint/2010/main" val="913480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2880" y="3024121"/>
            <a:ext cx="2611120" cy="4010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650240" y="3425464"/>
            <a:ext cx="4556598" cy="3410627"/>
          </a:xfrm>
          <a:prstGeom prst="rect">
            <a:avLst/>
          </a:prstGeom>
        </p:spPr>
      </p:pic>
      <p:sp>
        <p:nvSpPr>
          <p:cNvPr id="2" name="Title 1"/>
          <p:cNvSpPr>
            <a:spLocks noGrp="1"/>
          </p:cNvSpPr>
          <p:nvPr>
            <p:ph type="title"/>
          </p:nvPr>
        </p:nvSpPr>
        <p:spPr>
          <a:xfrm>
            <a:off x="78076" y="38100"/>
            <a:ext cx="8229600" cy="805180"/>
          </a:xfrm>
        </p:spPr>
        <p:txBody>
          <a:bodyPr/>
          <a:lstStyle/>
          <a:p>
            <a:r>
              <a:rPr lang="en-US" dirty="0" smtClean="0"/>
              <a:t>North and South</a:t>
            </a:r>
            <a:endParaRPr lang="en-US" dirty="0"/>
          </a:p>
        </p:txBody>
      </p:sp>
      <p:sp>
        <p:nvSpPr>
          <p:cNvPr id="3" name="Content Placeholder 2"/>
          <p:cNvSpPr>
            <a:spLocks noGrp="1"/>
          </p:cNvSpPr>
          <p:nvPr>
            <p:ph idx="1"/>
          </p:nvPr>
        </p:nvSpPr>
        <p:spPr>
          <a:xfrm>
            <a:off x="0" y="629921"/>
            <a:ext cx="9144000" cy="2976879"/>
          </a:xfrm>
        </p:spPr>
        <p:txBody>
          <a:bodyPr>
            <a:normAutofit fontScale="92500" lnSpcReduction="10000"/>
          </a:bodyPr>
          <a:lstStyle/>
          <a:p>
            <a:r>
              <a:rPr lang="en-US" sz="3000" dirty="0"/>
              <a:t>Northerners who traveled to the South to help the former slaves and to make money were called carpetbaggers. </a:t>
            </a:r>
            <a:endParaRPr lang="en-US" sz="3000" dirty="0" smtClean="0"/>
          </a:p>
          <a:p>
            <a:r>
              <a:rPr lang="en-US" sz="3000" dirty="0" smtClean="0"/>
              <a:t>Southerners </a:t>
            </a:r>
            <a:r>
              <a:rPr lang="en-US" sz="3000" dirty="0"/>
              <a:t>who cooperated with the African Americans &amp;</a:t>
            </a:r>
            <a:r>
              <a:rPr lang="en-US" sz="3000" dirty="0" smtClean="0"/>
              <a:t> </a:t>
            </a:r>
            <a:r>
              <a:rPr lang="en-US" sz="3000" dirty="0"/>
              <a:t>carpetbaggers </a:t>
            </a:r>
            <a:r>
              <a:rPr lang="en-US" sz="3000" dirty="0" smtClean="0"/>
              <a:t>were </a:t>
            </a:r>
            <a:r>
              <a:rPr lang="en-US" sz="3000" dirty="0"/>
              <a:t>called scalawags. These two groups also played a role in Reconstruction</a:t>
            </a:r>
            <a:r>
              <a:rPr lang="en-US" sz="2800" dirty="0"/>
              <a:t>.</a:t>
            </a:r>
          </a:p>
        </p:txBody>
      </p:sp>
    </p:spTree>
    <p:extLst>
      <p:ext uri="{BB962C8B-B14F-4D97-AF65-F5344CB8AC3E}">
        <p14:creationId xmlns:p14="http://schemas.microsoft.com/office/powerpoint/2010/main" val="1159742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89225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 in groups of 3 or 4</a:t>
            </a:r>
            <a:endParaRPr lang="en-US" dirty="0"/>
          </a:p>
        </p:txBody>
      </p:sp>
      <p:sp>
        <p:nvSpPr>
          <p:cNvPr id="3" name="Content Placeholder 2"/>
          <p:cNvSpPr>
            <a:spLocks noGrp="1"/>
          </p:cNvSpPr>
          <p:nvPr>
            <p:ph idx="1"/>
          </p:nvPr>
        </p:nvSpPr>
        <p:spPr>
          <a:xfrm>
            <a:off x="101600" y="1158240"/>
            <a:ext cx="8585200" cy="5318760"/>
          </a:xfrm>
        </p:spPr>
        <p:txBody>
          <a:bodyPr>
            <a:normAutofit/>
          </a:bodyPr>
          <a:lstStyle/>
          <a:p>
            <a:r>
              <a:rPr lang="en-US" sz="3200" dirty="0" smtClean="0"/>
              <a:t>Create a poster for the Freedman’s Bureau.</a:t>
            </a:r>
          </a:p>
          <a:p>
            <a:r>
              <a:rPr lang="en-US" sz="3200" dirty="0" smtClean="0"/>
              <a:t>Include information on its creation, its projects, its success, the people who worked for it and areas that needed more help. </a:t>
            </a:r>
          </a:p>
          <a:p>
            <a:r>
              <a:rPr lang="en-US" sz="3200" dirty="0" smtClean="0"/>
              <a:t>Include a visual representation </a:t>
            </a:r>
            <a:endParaRPr lang="en-US" sz="3200" dirty="0"/>
          </a:p>
        </p:txBody>
      </p:sp>
    </p:spTree>
    <p:extLst>
      <p:ext uri="{BB962C8B-B14F-4D97-AF65-F5344CB8AC3E}">
        <p14:creationId xmlns:p14="http://schemas.microsoft.com/office/powerpoint/2010/main" val="3493419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Oregon Trail Game</a:t>
            </a:r>
            <a:endParaRPr lang="en-US" dirty="0"/>
          </a:p>
        </p:txBody>
      </p:sp>
      <p:sp>
        <p:nvSpPr>
          <p:cNvPr id="3" name="Content Placeholder 2"/>
          <p:cNvSpPr>
            <a:spLocks noGrp="1"/>
          </p:cNvSpPr>
          <p:nvPr>
            <p:ph idx="1"/>
          </p:nvPr>
        </p:nvSpPr>
        <p:spPr>
          <a:xfrm>
            <a:off x="457200" y="1600200"/>
            <a:ext cx="8270240" cy="4525963"/>
          </a:xfrm>
        </p:spPr>
        <p:txBody>
          <a:bodyPr/>
          <a:lstStyle/>
          <a:p>
            <a:r>
              <a:rPr lang="en-US" dirty="0" smtClean="0"/>
              <a:t>You are a settler headed west on the Oregon Trail. You may bring </a:t>
            </a:r>
            <a:r>
              <a:rPr lang="en-US" sz="4000" b="1" dirty="0" smtClean="0"/>
              <a:t>5</a:t>
            </a:r>
            <a:r>
              <a:rPr lang="en-US" dirty="0" smtClean="0"/>
              <a:t> items with you to support your family. What 5 items would you bring? You also have $200 to buy supplies along the way.</a:t>
            </a:r>
            <a:endParaRPr lang="en-US" dirty="0"/>
          </a:p>
        </p:txBody>
      </p:sp>
    </p:spTree>
    <p:extLst>
      <p:ext uri="{BB962C8B-B14F-4D97-AF65-F5344CB8AC3E}">
        <p14:creationId xmlns:p14="http://schemas.microsoft.com/office/powerpoint/2010/main" val="501525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Rules</a:t>
            </a:r>
            <a:endParaRPr lang="en-US" dirty="0"/>
          </a:p>
        </p:txBody>
      </p:sp>
      <p:sp>
        <p:nvSpPr>
          <p:cNvPr id="3" name="Content Placeholder 2"/>
          <p:cNvSpPr>
            <a:spLocks noGrp="1"/>
          </p:cNvSpPr>
          <p:nvPr>
            <p:ph idx="1"/>
          </p:nvPr>
        </p:nvSpPr>
        <p:spPr>
          <a:xfrm>
            <a:off x="0" y="751840"/>
            <a:ext cx="8981440" cy="5781040"/>
          </a:xfrm>
        </p:spPr>
        <p:txBody>
          <a:bodyPr>
            <a:normAutofit fontScale="85000" lnSpcReduction="10000"/>
          </a:bodyPr>
          <a:lstStyle/>
          <a:p>
            <a:r>
              <a:rPr lang="en-US" dirty="0" smtClean="0"/>
              <a:t>You are divided into 2 wagon trains. These trains are moving westward and each day has new challenges or triumphs. You will compile your supplies for your train based on your list. </a:t>
            </a:r>
          </a:p>
          <a:p>
            <a:r>
              <a:rPr lang="en-US" dirty="0" smtClean="0"/>
              <a:t>Each “day” a representative from your wagon train will choose what will happen- either good or </a:t>
            </a:r>
            <a:r>
              <a:rPr lang="en-US" dirty="0"/>
              <a:t>bad. If something bad happens 2 things can happen. </a:t>
            </a:r>
            <a:endParaRPr lang="en-US" dirty="0" smtClean="0"/>
          </a:p>
          <a:p>
            <a:r>
              <a:rPr lang="en-US" dirty="0" smtClean="0"/>
              <a:t>Sickness </a:t>
            </a:r>
            <a:r>
              <a:rPr lang="en-US" dirty="0"/>
              <a:t>means 1 person in the group dies. Otherwise, the group does not advance forward. </a:t>
            </a:r>
            <a:endParaRPr lang="en-US" dirty="0" smtClean="0"/>
          </a:p>
          <a:p>
            <a:r>
              <a:rPr lang="en-US" dirty="0" smtClean="0"/>
              <a:t>If something positive happens, you move forward and can draw to see how many miles you will advance. If you choose to buy medicine, you may add back one person who had died to your wagon train. </a:t>
            </a:r>
          </a:p>
          <a:p>
            <a:r>
              <a:rPr lang="en-US" dirty="0" smtClean="0"/>
              <a:t>Whichever group advances the farthest wins. If all members of a wagon train die, they lose. </a:t>
            </a:r>
            <a:endParaRPr lang="en-US" dirty="0"/>
          </a:p>
        </p:txBody>
      </p:sp>
    </p:spTree>
    <p:extLst>
      <p:ext uri="{BB962C8B-B14F-4D97-AF65-F5344CB8AC3E}">
        <p14:creationId xmlns:p14="http://schemas.microsoft.com/office/powerpoint/2010/main" val="3608218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2290</TotalTime>
  <Words>557</Words>
  <Application>Microsoft Office PowerPoint</Application>
  <PresentationFormat>On-screen Show (4:3)</PresentationFormat>
  <Paragraphs>35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Technic</vt:lpstr>
      <vt:lpstr>Reconstruction</vt:lpstr>
      <vt:lpstr>Morehouse College</vt:lpstr>
      <vt:lpstr>Freedmen’s Bureau</vt:lpstr>
      <vt:lpstr>Land Grants</vt:lpstr>
      <vt:lpstr>North and South</vt:lpstr>
      <vt:lpstr>PowerPoint Presentation</vt:lpstr>
      <vt:lpstr>Poster- in groups of 3 or 4</vt:lpstr>
      <vt:lpstr>List- Oregon Trail Game</vt:lpstr>
      <vt:lpstr>Rules</vt:lpstr>
      <vt:lpstr>Wagon Train 1   Wagon Train 2</vt:lpstr>
    </vt:vector>
  </TitlesOfParts>
  <Company>Wilkinson County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Reconstruction</dc:title>
  <dc:creator>Sara Wood</dc:creator>
  <cp:lastModifiedBy>Sara Wood</cp:lastModifiedBy>
  <cp:revision>14</cp:revision>
  <dcterms:created xsi:type="dcterms:W3CDTF">2014-10-13T16:26:59Z</dcterms:created>
  <dcterms:modified xsi:type="dcterms:W3CDTF">2015-10-02T18:00:16Z</dcterms:modified>
</cp:coreProperties>
</file>