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91949E-1FF1-48B9-82CC-0D30E6CEB2F2}" type="datetimeFigureOut">
              <a:rPr lang="en-US" smtClean="0"/>
              <a:t>10/13/2014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1AE7D7-AAEC-4EEB-B35B-F760153865ED}" type="slidenum">
              <a:rPr lang="en-US" smtClean="0"/>
              <a:t>‹#›</a:t>
            </a:fld>
            <a:endParaRPr lang="en-US"/>
          </a:p>
        </p:txBody>
      </p:sp>
    </p:spTree>
    <p:extLst>
      <p:ext uri="{BB962C8B-B14F-4D97-AF65-F5344CB8AC3E}">
        <p14:creationId xmlns:p14="http://schemas.microsoft.com/office/powerpoint/2010/main" val="4175562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64861ADA-86CA-4A7B-BB3F-3EF01ADB9722}" type="datetimeFigureOut">
              <a:rPr lang="en-US" smtClean="0"/>
              <a:t>10/13/2014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C1D161FE-8B15-4EC3-B6A6-B6452EEBB324}"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861ADA-86CA-4A7B-BB3F-3EF01ADB9722}"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161FE-8B15-4EC3-B6A6-B6452EEBB32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861ADA-86CA-4A7B-BB3F-3EF01ADB9722}"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161FE-8B15-4EC3-B6A6-B6452EEBB324}"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4861ADA-86CA-4A7B-BB3F-3EF01ADB9722}"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D161FE-8B15-4EC3-B6A6-B6452EEBB324}"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64861ADA-86CA-4A7B-BB3F-3EF01ADB9722}" type="datetimeFigureOut">
              <a:rPr lang="en-US" smtClean="0"/>
              <a:t>10/13/2014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C1D161FE-8B15-4EC3-B6A6-B6452EEBB324}"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4861ADA-86CA-4A7B-BB3F-3EF01ADB9722}" type="datetimeFigureOut">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161FE-8B15-4EC3-B6A6-B6452EEBB324}"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4861ADA-86CA-4A7B-BB3F-3EF01ADB9722}" type="datetimeFigureOut">
              <a:rPr lang="en-US" smtClean="0"/>
              <a:t>10/13/2014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D161FE-8B15-4EC3-B6A6-B6452EEBB324}"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4861ADA-86CA-4A7B-BB3F-3EF01ADB9722}" type="datetimeFigureOut">
              <a:rPr lang="en-US" smtClean="0"/>
              <a:t>10/13/2014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D161FE-8B15-4EC3-B6A6-B6452EEBB324}"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861ADA-86CA-4A7B-BB3F-3EF01ADB9722}" type="datetimeFigureOut">
              <a:rPr lang="en-US" smtClean="0"/>
              <a:t>10/13/2014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D161FE-8B15-4EC3-B6A6-B6452EEBB324}"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4861ADA-86CA-4A7B-BB3F-3EF01ADB9722}" type="datetimeFigureOut">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161FE-8B15-4EC3-B6A6-B6452EEBB324}"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4861ADA-86CA-4A7B-BB3F-3EF01ADB9722}" type="datetimeFigureOut">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D161FE-8B15-4EC3-B6A6-B6452EEBB324}"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64861ADA-86CA-4A7B-BB3F-3EF01ADB9722}" type="datetimeFigureOut">
              <a:rPr lang="en-US" smtClean="0"/>
              <a:t>10/13/2014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1D161FE-8B15-4EC3-B6A6-B6452EEBB324}"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828800"/>
            <a:ext cx="7620000" cy="2971800"/>
          </a:xfrm>
        </p:spPr>
        <p:txBody>
          <a:bodyPr>
            <a:normAutofit fontScale="90000"/>
          </a:bodyPr>
          <a:lstStyle/>
          <a:p>
            <a:r>
              <a:rPr lang="en-US" dirty="0"/>
              <a:t>Journal: Imagine you were living in Georgia as Sherman's troops marched through. What do you think that experience would be like?</a:t>
            </a:r>
            <a:br>
              <a:rPr lang="en-US" dirty="0"/>
            </a:b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Emancipation Proclamation </a:t>
            </a:r>
            <a:endParaRPr lang="en-US" dirty="0"/>
          </a:p>
        </p:txBody>
      </p:sp>
      <p:sp>
        <p:nvSpPr>
          <p:cNvPr id="4" name="TextBox 3"/>
          <p:cNvSpPr txBox="1"/>
          <p:nvPr/>
        </p:nvSpPr>
        <p:spPr>
          <a:xfrm>
            <a:off x="152400" y="381000"/>
            <a:ext cx="6400800" cy="369332"/>
          </a:xfrm>
          <a:prstGeom prst="rect">
            <a:avLst/>
          </a:prstGeom>
          <a:noFill/>
        </p:spPr>
        <p:txBody>
          <a:bodyPr wrap="square" rtlCol="0">
            <a:spAutoFit/>
          </a:bodyPr>
          <a:lstStyle/>
          <a:p>
            <a:r>
              <a:rPr lang="en-US" dirty="0"/>
              <a:t>extricate (ex-tri-cate) transitive verb:  set free,  release, get out of</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Emancipation Proclamation</a:t>
            </a:r>
            <a:endParaRPr lang="en-US" dirty="0"/>
          </a:p>
        </p:txBody>
      </p:sp>
      <p:sp>
        <p:nvSpPr>
          <p:cNvPr id="3" name="Content Placeholder 2"/>
          <p:cNvSpPr>
            <a:spLocks noGrp="1"/>
          </p:cNvSpPr>
          <p:nvPr>
            <p:ph sz="quarter" idx="1"/>
          </p:nvPr>
        </p:nvSpPr>
        <p:spPr>
          <a:xfrm>
            <a:off x="0" y="990600"/>
            <a:ext cx="5029200" cy="5867400"/>
          </a:xfrm>
        </p:spPr>
        <p:txBody>
          <a:bodyPr>
            <a:normAutofit/>
          </a:bodyPr>
          <a:lstStyle/>
          <a:p>
            <a:r>
              <a:rPr lang="en-US" dirty="0" smtClean="0"/>
              <a:t>Lincoln used his emergency powers again to issue the Emancipation Proclamation. </a:t>
            </a:r>
          </a:p>
          <a:p>
            <a:r>
              <a:rPr lang="en-US" dirty="0" smtClean="0"/>
              <a:t>It emancipated (freed) all slaves held in the Confederate states. Lincoln did not expect Confederate slaveholders to free their slaves, but he thought news of the proclamation would reach southern slaves and encourage them to flee to the North. </a:t>
            </a:r>
          </a:p>
        </p:txBody>
      </p:sp>
      <p:sp>
        <p:nvSpPr>
          <p:cNvPr id="5122" name="AutoShape 2" descr="data:image/jpeg;base64,/9j/4AAQSkZJRgABAQAAAQABAAD/2wCEAAkGBxQTEhUUExQVFhQXGRoYGRgYFhkXHBcfHBgaHh0dGhwYHCggGBwmHh4YITEhJSorLi4uGh8zODMsNygtLisBCgoKDg0OGxAQGywkHyQsLCw0NC8sLyw0LSwsLCwvLywsLCwvLCwvLSwsLCwsLCwsLCwsLCwsLCwsLCwsLCwsLP/AABEIAPEA0QMBIgACEQEDEQH/xAAbAAACAgMBAAAAAAAAAAAAAAAEBQMGAAECB//EAE4QAAECAwQHAwULCgUDBQAAAAECEQADIQQSMUEFBhMiUWFxMoGRI0JSc7EUM3KSobKzwdHS8BYkNFNigpPC4fEHQ0R0ohXD4yVjZKPi/8QAGgEAAwEBAQEAAAAAAAAAAAAAAQIDAAQFBv/EADERAAICAQMBBQgCAgMBAAAAAAABAhEDEiExQQQTUWGRIjJxgaGx4fBS0QWSI0JiFP/aAAwDAQACEQMRAD8Ae2XCEmuA94BwKluHIdkOzjpDqy4Qq1qS6rMAHdUwMxL7nAVMeZDk9CQn9xy98JBKkioKpgA3SXIvhQAV1pziexaMQVXbt91XQRMnC6UoJUlTEhO8k44XhjDLRlkdZK03kICSlW6bxat6jgh3xrQxYZMtIcpSAVF1EAC8eJbEwXKhaE9l1alFI2iCF5hM+aoeJIiYar2b0V/xZn3oPtqZrPKUkKHmrS6T1KWUk83I5GFMnWNUsfnklUh1XUqcLQe8dnvyrxZLk+GNSCPyWs3oK/izPvRsar2b0FfxZn3oZ2S0omC9LWlaeKVBQ8REs6alCSpRYDv8AKk8hCapeJqQp/Jezegr+LM+9ENp0HYpdZm78Kcse1cRWq0W2e4ko2Mt2ClFlqHGvZHc/OEOk9SpxJL7Q+lef5xd8+gzwh0vFit+QzKdGuwUSeUyaf5oPs2ibGsskKfgZk0E9HVUdI8z0joRaKKQpJ/aDfj+/CO9DLtpF2zqJAIYX0AgioYLLh8Bxw5RXurVqQuryPU/yZs3oK/izPvRr8mLN6Cv4sz70caH0+ZkhUybKmS5kui0FBDnii9Qg9aYcyJaNagZSlCWuUz7y7ooMboBJKshRn8IhUkPydWnRdgQSFKqMQJ0wqHUBRIgRCNGksStPw1z0jxJYR57btKLmLIQVJTUgJx/eViTxgWyWCYsi6FlywYk14dY6FidbsTUuiPXpOrljWLyBeTxTOmEeIXHf5K2X0FfxZn3o8+sOgbagX5aZqSzuHSfqJ6YxY7Hp63WcfnVnWtAoVhNRzdNCPw8TcX0YyHv5LWb0FfxZn3o0dV7N6Cv4sz70HaL0tKtAeWqrPdIuqA4scuYpzgyYoAOSABiTQCJ3IYRnVmzegr+JM+9EU/VmRdNxG9lemTW72W8at+sgN5FkR7omJYm6QUAZm84c0Zhn0g3Rm3UAqfcSf1aBh8JSiXPRu+G9pcm2KpMsKUmZeCCJYBXdXOIQQlym87F2PAh2fB4U2WWyLyVC8WDGa+PnAkjDhhnF/UAcoSadkC+lkqdd68Qm8lI3alwWUTcFKmGTAA6qSgm0rCbwGxBYlWJmGrKJajUi1KEVnVVb2lblzsEuq6pN7yiqsqvJ+UWlUFmQvuxuOmjcIMR2ZNB0hbrJLebZBxmLHiiGllwHQQu1i99sfrVfNho8iyJ9EaO2aA7JUUhJSkqKWHZ7R7QFCrOsM0paI5ZicRmBGlEAOSw4mK5rNprZSr6e0X2STiot2yMbqcnxJGFIcFAmupXYSTTjdJHhnzfhj5xb7abRMMwqpMdASz3UG6Ut/StDxinZsPeS34Qnas/cw25YJoa0rlFO8pCi5C0veJqLqq1BIflezdou+jdapgpNTtAA5UgMpPwh2T8IMIp6ZTgpB3kKdIrvBQq3Dso72gibMMpQKnuK7TAUJ9EUYHG6eYyj0Z4YT2kjyI5pxdxZ6XYNLSZtELBPomivA1PdBq1gByQBzinau2ATRtpl1UpPZoGJB8QxyOJh7ZJqpq1KCimUKFJAPtfrSPLz44wlpi7PY7L3mXG5yVV9SW3mTNSEzEhaTkQd3rmmjiKHpbQM+zL29jWqYCSSmhNf2RRQxwrUdYsVo0Z7oWu4EgZlSaqAybLjnTg8J7baJktRSVEAHtCo8Rj38IlGTXBd4ZXTXH0JLPpm0qRdnoEtTA7t4kOaXk3CEnAs5NWoaQo1itcwy1EgquJCikON0kC8d45OcKAVakdWS0ErO0IWDiTdClcjT+zBsABNadLutZQnAJS+HZL5NxagFCaR1TUFVc8v+jnwxytylLjhf2VbQViM6cAAwUSSeAzq34Met6As0iQhpYYsxURVX9HyyjzyzyJYBN64n7cu6vhFw1f0cbqghWQUyi70xAFADSI5puT2K48UqutvEtcucFYF45tNpRLTeWoJTxUWEJJTiSVpKtqCaJao7xShfugDTtn90yBOSylynJ9FI87rgDC4YKckntYe0QnixuSV1sb0lrogUkIv1baLdKEv/yPFqRV7TaZ1p35xMxmIQQ0tI4lAwGBrVnqMDLZ5KCSS6xiS11IUcgnzjkAG7o1pCc0uYQm7d3FY45v/wAR1Jj1YYIQ4R4c+0ZJ8s71BtGMsg7VAMxB4pVcC0+IQW5kioEehSpgUARgY8jspWiZLXLJSq+WU7OyGIL0I3VU/a6R6DojTKJoE1FL10TE+ieJ5NW9wQe7j7TialrXDPT7LmUo6Hyh7EVps6Zibqg4oWcjAuMImeOSY50XYj0AlYtREwAL9zIcAkgHaKweLEoQmsJ/P5n+3R9IqHahDGQG0ZEl2MgBB7Mmg6CFusY8rZPWn5sM7L2U9B7IW6x++2T1qvmxo8glwNJZji0TjdISHJ3Xe6ATTHF34CNJVA1on3ZJUAVFDkAZ3FFhXpWMzQW5rTM0yrMtt5at0MGqs3aDgAadIo9lQBUKZQNxN4YJAOOVElsPZFztSxaZCcQF3DzTvB+9NfCKdaZakBUtRAVLUwN3tF+LVHXKO3sTjTXU4f8AI45pqXTj5/vBJcvVHba6kgDeYgpPUEEf3g/RejzPIl0KFsV8U50JFCkuOBcQJJclSUgghzLSd5lgh0uGoammYHB4eavW5EuzbZNVzVFKkjzFAs3yuPhCL5p93Bs5ey4HnyqC/f37EVvCpC0SpQJlgticsi2YqTzhnbLehYTIlK2ayxbjyfnjEzJs8tRm1vmj1r6J58+HSFiNBlKlWipGIBFQ+J58BHkv2ueWfTx0wW3ux485DPTFq2EpMsi9eBBPLM98ef6Ss6p6wE3mHZQ5I8Hx5w5m2+etezUFG/QAp7KXxJOA682h1ZrKiSklwGDqUafLkIGrS79Ced6YrH15fx/BX7Lq5NI3ilPJyr8eMbXq0sVBSo8Buv3mJrfrrZ5bhN+YrIAXQe85dAYGsGvKFqQFSlJCixUFhSUk4VYU6tDVlaujjuNgdpsh7ExLD0SKf19kWXV20rSUoTdQgApKs+IAHgIPtNnTMSxYjIj6jFdmJCJwlqKgRvJoWW3A4PSoxp3wmq18Dq7NvPQ/+yr+ix6MklM1aMJai95Rqs41fJqd0dyQlK5klQuySG+ECDToXZ+IjNMWpCpSZqe0kURgScWbkavh1hXYZqreoEqCVyzeKRQUZsMic6tBSfK+ReVNPX1VS8muGKtJylSib6QkkkSE13U13mGJIbm7QrtUgvLlC8pQUtaxje7NeJ7Kz0aLpLKLYvyguzZTpQTx6Z8xxFIqMkKFomhQUpaPJpYmjUpRyDkKUJPKPVwZVkj5nzfa+yz7PPS1+/vAvtx3gnEAFmNEqUw+94wXo2eqWoKQWU9Wa6UJFXbmCcMnxgaVLM1YCQTeJNxDk0GNQXxPHPCGp0MpQmBe6JSahLY4hJOZBAfrD5JQivaJ4cWTJL2Fx18C42W3giWR73MDpPA5J5HGnEd0HKVFd0Gj83lJwosjlUge2G6J4UHHQjgcwY8lV0PbyRae5Ho8/n6/9un6Qw+Iiv6KP58v/bp+kMWEiGJg0ZG3jIAwLYjup6D2Qu1mPlLJ6xXzYZWAbieg9kLNaffLJ6w/Ngx5BLg7tVtRLSVLUEp4mMQ6kqCqXnpmAQ1eeffCybYVTZ4VMAuSzeTgbxYjuAxPEtwhsMYV8DpaWqYFoywlSZaUuJDqvOQDiaU7+ndAyp6FS5smpmGaxcdoEdoezjDOx+VQz3UIvKOVCXD90RlRM1C5SAJSQXUR2izHnhWFS8Dvc+slxvXT5+LexX7bo1SJyZUgrXR24HM8ALrVPFoZTZYsi5KEi9eB2jekz3hzwPSCLFOWlN4MZs+YkhqskhvD8ZR3bpWxkkPtLQqvFmP2Hvi8+0SnFRf74fM48X+Px4sjnHqqS+W78o2Tymun3WpJQpijgQahvs8YA0lpWYgsWVJqEgli7Ghf2YRmj7MJksInMpUsPU4AkkB+HGF1qebMpLRuJYoWSkJCS5KQKl/CsQq3XQrlzKHu7y6eC+CG2jBeSJhZ1DwHJ8vsEV//ABG0kZcpEsP5QlzkyWp3v8kWuUkJAAyAHhFW/wAQNHqmpltleYDF2BwzcA+ELiknkV8HLJSa8yT/AA0lySJkwpBWpTORglhQcnf5Ia6x6v2ebXZgHikXThm2MVz/AA/Ts0zpKikTL4b4oqGxh1K0VME9S1T1XSLrEki8XqxLBqYdIfI6m6Y8F7KtBOrRVsLi2vS1KRSjgVSSBgSkg98F2yUCHzTWBdWpK0ySJqiqZfWFHCoN0MBRmAPfDJUSk6kCuqKXatoi0KKHW90EcBgAft5xY1ykSZe0s5BtBLkZ8MOXyvAFuRspyJq7t1nABYkjd3gcQFGpHEcRBFpsplH3a6goJDoxuksKcg9Qc6xRv0OjDm1upbS8ejXmHpAnSgiWLlqxL+YMyTm2AzBhXaZYtSNgjtysVBnWrA/d4Y8o6n6Q2kySqUky9r21PVWFKZMWhhoyxCVPmraoQVBPUAv1JyhoycHfUpPHDJDS1tVq+m9NfCzNE6MRJlyChITMKmWroRVzkOHExDMBnG0CUN1Km4Oz3lH5YLmlZTZyBuJJvnr7Wr4QVPkiRNCktslkOPSL/gjvhNTe8v3YfTGPswXjXyldCqWobEEFtmHHRI9hD+MC7EyrUChymaTfFWwDK6g48lQztCQZ8wgBmAbKoD/1gDQduVMQb4urQbpDvRgxf8YGDGzny0m2ls16WMtDfpy/9un6QxYzFb0Ifz1f+3T9IYshihyg8ZGoyFCD6P7Keg9kLdaRv2X1ivmw10cNxPQeyFOuSCfc7FjtDVnaghlyBmpk5KQ6iAOJLQMbcpdJSCQfOVuJ7nDnuDRFJsqAXLrV6SzePdkO6OdJLLBiHydsTgQ+JxpyOMaWy3BGVO0G6PSTfkjzlJST0SD+OkGql7TyMukuUt1H0heLjvDwFJF26Uk3ipRLc0EP9fdBYBOykooZiCVnu/p4NE2ehCVpevw8W/hWwNZ5flVIs6S+5dWqoSgMN05YmJwpEs3Ab81e0SSatX8Ujm0zpiUoRKwl7q1MxPHo7damBdXFfnAlhIVdSq9MNSCww4Vp/aB1KOnFu9qur3fhfl5E1h0LskzJs9bqUi6QnIFvE4coQWKeUqUm+td3dAAKQzdpWdAAK8D3+gaSlky1BKbxIa7euvxqxjz+dNSJ5lMZKFduoUp2IUCXYNUtTDkIqo8nj58jlJNj21zwmB56EWiXdUSGqFAsUFiyh050jm1HaSUrzIq3HMeLxU9M6VIlqloclQKSoYAHHrR444RblS5O6lotiiZaNnaVX1EkM6iWcpJqGyZx0iwf9eQuSoCYq81FJmXVDLP2MRAFis1ntcootE0SJ8tLJmHBaQKOD2iMGoaOHqIRWKxSwtp07yIPalpW6qgPvIBSOL14PHouEZK/A5VOSZ6fo63g2aUoEqvJBKiXJOb97xPZLTeMJps+XLlolSuwkMKu/fnBuhlsCt90AuM6R50t3Z1KFR3A9NrK1BAWpKwtwH3VC8og8iCCfszmt05Js8mzoJN9QvryLFLtyc/8YE0vZhtZakKQsqSkkFJO9W8GLec7Y5vFnmaIXaJMsqRspkprl49oUcKAAuikdjWyRydmmlmuX74AkmQn3TLSlmQn5WNOmEatukVS5k1CAFzpnHBIAxIGNMoJttinJUFypZMwABqN44cYitwRJSuaWM5SWUnMPR+Y4nlE3yenCqXVtVXnd+hNoWzLTZZm1U6rzgPRIDUAFAO1hxMEWl1+537CWJ4Ub5T9UDasPMk3JjgqB7xk3c3hDWRJEyUUGhTg/wCMMRA+BnKm9Xjv81X3Fuk0CSVzF0SS9ASycBgH4k9TCjRUlAUuZLmBYmNgzBn4dYImTlLn3VLHZoSQaZJPJ/OrXrASrAkqKiky5jteQbpPVqK73gwaZzZX7Lafk/lwxxoGttmeoH0kWUiKpqohQtUy+q8diGLNS/m1Hxi2kRU5wJoyOoyEGIdHK3EfBHshTrmS0hgSb5wBOQyENdFdhPwU+yFGu4pIb0zyyHCChWLwVVp0N1fAl2u9zYueFYllKSHvIUonEqSolqOKJZ8MMWqaQJJsMlgTMnOwdlnHPPDCFNvlkLICl3RVLqJNc6xOM97KY8HfS0L7lhlTChQKbzPgUqOJbG74kuc64Euw2whT7xUyEpdJFSVJOI6HwivaMkomJJmzJyVO27MUMnfGmWHOG+hbGlMxSgtapaU3jeWpW8CMHoM8OEBP2qDipOun7sHCSooXZpdFhRKlP6SjicaDOHuidGokIupx85RxUfs5QJq9ZSNrNVVU1ZL8hQfLe+SHMWiuo2fI70evmzCI831qsITaA6JglA1Jq7v2S2BbBT4dY9JEVrXfRRmyxMTRaHzSARiyrxwcDxh0cWSNorVktd9LKKd8khIDXGLAHEbwAI41hbpCwAv7YVSLQRtGIAvy1qAJAupBFGDsHPycIf2e3omXmcpSpYCmrdSQLygBTFNcKxDNilF64nT2XtEXHRIrqpLEKugscFBwWxBHCLNYtV5FrlmZJWZZwEpQvJQbtEk4kPV8w0AT9FXjundNXxbi0MtAylSZhU7IIY1bDM8M4yzLxOieJtWiq6ORNlq2EwVQSnmLpYjmBFzsaihDJKApO8Lz3VKG8lD8Tj4DzhA+mVI3p6EuQCSr02Z9mD74oAuSKAVJhPabTNnGZLkumSFpWkEgiiWqpTJKlXiVV4DAEwyg8ktTVI5smZQx6FuwvRXlJyl7Kaq+oEIlEOi8Q4JVgOrYmoxj1OTJCEhKRugMM8OZiqao6vbMmdNCkrJF0KUmpwc3e5qxb4rI5sMWlbNEQBbLHL98UhJKRi2X1wfEFsmXUEs/LrCPg6INqWxVJVuUmcqbdZAUEpSxchnKqDHeA4UjnSFtMyY7MhsA7kuQxdLDBz1Dc2Gk5G4tSiq6sBylRSpJGBBFRwivLsybpuzbSSxZ5q6nLBb4fLEZOnuWyO+NlX79QtSkENc5vvO7Yuz4UfF6QNMUQ7OQKihfKlAxpg1IR+6ZmO0mOaHeIp1Bfvh3JkIYEzbVgH8sunHFXT5YM8j2sSfZlhdPqr58RpqoXtS+Ups/1nPGLYoRUdVARaVgqUppIqpRUffOKqxbDFVwTBWjIy7GQBiDRg8mj4I9kJ9dP9P6w+wQ40Z72j4I9ghRrmf0f1h9kFciy4K5Ot6woS5V0FrxUReABJbvJfp3wVZrSiYCm0JQpaRuqBKH5G6YEmyGWubMVclBKATiol1EJSOLEHkCIjsulULCmSUIQCzm8VDEv8pbBwBm4GTHj7vZb+IsFmbb/wCvBqRpCaQCgS0y8kXatzINHxzPMxZNFvNli41VEEOCQC5GGGWMIbJK26X7M41CfNUOCcwWGf8Aa6anp/Nw+LkV7oaUcTScFT4Y6WfDOsnxVjizy7qQngImiG0TEgVzdgCxLZCuMLUWNS0BctcxD1ZSiR3NWCI3Y3UHBq3Ph4wgt9smyVzDMSFylrDOd1MsS0Bq02q5yroTzfARyq02mUd5yMahx4jCDbJptCqLF3niP6QUAUWrQEi0kmSsSzeKFgJTuhLpmBAZip90qcgFxk0LLDqGqXN2gWUJSTdKWMwgYEsAklXBqUd4sNs0SkS5suzqEuZMllMskkAFnF1Qc3b1SKkkkxLZ5lpFoN8HZKVMIYBQQAJSZaXFd5W1WScMKQ3wF0q+Cp2qwT1XgizFbFtqUmQs8XRLVcWeYSOgzgscqZImJTaZKQDUTZyVTAKeihRS/IgF4sUzWNaAfJut54Wm82z2QWQWIqhTBlcFpoWMGztKKC7OGvCYoIXVwAqUtYLAMWICTlUHkEcOp0rNGtOnb6+or1g1Wm2mTLItJmTEe9qKUSxdW17sJzTQYDjA9n1PslmCJtpVfXJQokICgFJBcrMsXlEgKDtSuGEPJa7VNQFJIQtMyYLikKRLmoC/Jm974glF2ovB7zpOXdk0ShJliavazZRmFMyqVXFvSaxZQusK0N0FnFHtpUc+lN3RDJWbWAxnSSgkeTWAht0oWlRQQu8hSVJo2IN0vD9IYYvzpXwpCmfphCAESkhTBg1EhqADj3QKmfapp3XSmhoAKcirGFYyLDGiIUTLCqWhS5kyasjeupWUj7fDLKGNknJUA1CwJSS6kvxq/jACKtMMiXMSeyoG7yOXy0iiq01PXMVstmlCVFLqSVFRGLMRTIGvHkLvrZKWRLuHMvjglC1HoaMOsUQolyAVzid9ayiWhrywVk3icksRWBCGO/bVmnLJKlAL0haJOxE7ZgzSRuhRulRLdns48siWiOyaRnFxMuEKBAYFLFsiSXy4fZqbpYGQZgAclrhFEq65kpBry5sJEWQFKVyiqjXkqa8g5GlCH8PZPHHFpakt+n9Dzx517a4WzH2q5/O5jVGy/wC5FrUYq2rKWtcz1X/ci0qh+giBo3GNG4AwLo33tHwR7BCjXMfo3rD7Ib6P7Kfgp9ghVrmf0fnM/lgx5FlwUjWWafzdHm3DN6laj7AGh5YNWEps4mqJ2ikhV12SEmocAOos34rCPWLt2dv1CG+MqLvZpypVkVMMqYSo0SWvJcAChAw6dA0M1Z165Y8UXEq6VuARyIPsi56MtExJCEJBvzAou7JSpAJZsyoLinypSlKTLCWUoXkhTJDd8XnRNVKuMoIKUO7dlKnIpxUYhhi03sdv+VzQyRhpkm97r5A+m7cEqImISVAsgk0Y4FXGp7P2ws1d00pcwIKQvaOUrNBeD0Yi9gk1zzaBNfZpvjdO7dUWOKUqZbNV2IUwHmGFGhNxCZklUu+CXmJXfJdaqXVUSGZs6GOpR2PEb3L/AGhFofdRLZ8sflI+qA5ypgvFaUnM1vN0qSYr69Y1pABnFU3ayaG4xSV2cKDXW841Fd/owUvT1qmSSFTlDyZU4CEl0yErZ2q5LkQdDBqRa0rcAhN1Jq14N1ALFPc0EjTbAISb63u0BUXCQplNQFm8R31Ky2hSZir81RbaBhcYKChcCt3O6QHxvRHL0lMlbaZLIvb62YELKdHyFJJAyvglgwd42g2oaaU0hMCtqm87jdeju4JwJwZgKexLI1uVLUta0K3SFKDsU3lHeBClBgynoaAvE2ltMLKkgzLzrNWRvJNtlJFbtRs1EA8DxhOuzha7ShylSkS0vRhe90JN5waVBOdIKXiBvwPSJGnVLlBezUm87FqCpzwPXlhAPukKmbMAqUReuuz1ZzjeL8TCmRbZspKZKJm6VTEs0sts7TLSAN2t5ClXnfAM1XgVaQqZtDMAUtCgGugJKVr3QAMHQAxfeU2YELpG1FolibQJSlNciB9cSTZ06WEmYEXVLSjeD1UQB2XxOcUeTp+1ILbclLPUIUKS7Ec00czV/G5QevTQnrYqFwLshAITulVomBVQAckpY4M3M7QzakXNKNtLvICA4dKgC/gUgpPyiJ7Fo9Es3gBeIYkBgegyflFBs+nrSEICZxLSgpW6gk3rNaFlSt2nlEIrQZZw90JpebME9K5l4hYSkgAED3PJW+6BiVLOOOEBxaCpWMdZ0ulNSCHII5i43I7z90eT6enFdtmvgk3EjgEhmHe5749anXJkgKWpwk1UeL0LOc2jzPSOgJ8y0zFS0Bd9RULih1zaFOns7Wu2NbPoEosyJh3r52hD0Qlt01zObVw4RNo1XlEjJW6RxBh3PQJNkSghQmKSxAvB2YYDdYMmmADtjFZsFvR7plyvOcePCObIrkqPX7Jl1YMuvjp8af4LDql+kr9S3hMi3GKnqqPzqZ6o/Sxa1x0HgohaMji8YyFGB9H9lPRPzRCrXL/TesPzYa6OO6Pgp9ghXrh/pvWH5sNHkWXAp0MhPuySpQB2djvh+IWz+BMWNFtRPSipvLDkA4DN28IrljJCyRiLCj5ZtfZA+rFvRdSxY3A5w5nud/byBGk+F5Ef+IVrCFS1IA3QQB1YfyHxi5atBgtmA3KfuA+yPMNdJ98k8xTgClTdKD2x6hq8N1fVH0SYzVIN3FIh01olU1RJX5irgDsCCiuOONI3YNCpCCCsH0lkvVg916JzD1OIjF25RWMFG8hOYAvgnCvmgH96JbJbEzAFIoWdsKAh/O3k4jhwg2I4hEiwWdPoE8SoE5eGA8BE+zkj0BniPxhTpSF6ZiSgKWEgufey6caUY1bh1g6zqlCoKQaVJBNfZAboCQBY7KhG07KkqWpQJal4v2Xc8I4nWQKK3cJQKFhXu49S9PBrNmIUGK0hi9CMeYMbuyqDdpTHn9vjG1IOlleVo6ktlJdXZBBo3QFqgQgk6uzRMmzHF3cSpmoxW9Mw6sAxpzi+GXLob+DMSr2dXEYiVLGC+rFno2XjB1rxBpYukWUIMsi8Qqr0Dd2HHP8AqcJUvzkpYF3DDru4ivywQgSxhd/DfYIxBSkUIL8SOGUK5IKiyMWaTju+I/GQ+KOEcrsMg4hPcWzcYHI4RJMRLV2iH4uAY4RZpQLnePNm8M42pB0s3ZrAgBqKSzBwD3HJTZcI7TZkJLhNac2P2/YI7M8YOAOojnaDiPEQrn4DKHiD6ZPkFAUAu/PTFI1YtAGkLTfmEJQpV1PVTeA4cxF10sXkr/d+emKRq/Y0+67VOWQAJi0gFmNd4muVG6wVuhlSu/Aun/VEGXMmbt1Ds5dwkY076co8+0zZgjS0kgNeUHbNhj1gzWmWpbSpL3Zm5TAk0AU1MSIF1gtQVpWzAFyki93/ANnhl/YsNmWHVU/ncz1R+li3GKhqr+mTPVH6WLec4zJoEjI3GQg4Jo7sp+CPYIXa3f6b1v1QwsHYR8EeyF2tppI9b9UGPIsuCvoUfdMpA/zLHcxb01fywboPVxAs8tW0XeUwWAzJN1ykEh2HI5QsuBVusQIcGXL+cuLHYrNMkKVKmrMwFV9CgGcOXDcRR+IUOEP0HmvdfkU3WexJlyVsMEpc8SmYpJPUj2x6HoZLy5gGO438JMKNcbCFaPtFN5IUvrV4caCO4vqj6NMLJ+yCPgKly14gqQoFLugqF5IUEqDcizdOBiezWFKUC8CyGo3afOZunmeG9nQwRaEsZhFCxqEkPvKoSTdV7Q5bGIjfCRcKcA94iouijuImpFHbRPIkJCCp8A6iCkVAbEAqCgyS3EQvtEwG8QqpBF0ypvcKMwBIApwjRWSCDuspSiAFAKe6QRvEGvB2FcoimSiHwqymCJnEsAQWALksPRbKjN2KdqViTVgSHStTOmnwhiSGyLtlyoHeLMaMRLmAua1GZxqOT4iO1y3/AGVElqLATy7QZ35MBgxjhQJ57t7BYusboo9XA5YiFNR0UtUVS43TLUoMoOxahZkuePAiOEywyQzYVEpZJxB55AgF8eYjakVIoxDi8hRqHLYhjRXNusYtVAAGLk4K3SQMCD3itHHCMEJXNlM5QoliCxJZy5UDdq7lyMneOyJTOELAY4Xhldwu0KqPxc84CnCputSgZMwuC5qyqnCndlHS0gnIJITgk07Idnqe1Shq8KEITOksNxfAEBTpDhTjdxfhz4xpYlmmyU4N0gEAA0SalLcHI6mIE5ApJYAHcUcq8HIcscmzifYyhUrcm8fephyIFHcMa86M0YxjSb5SJSgCoEUASo4il1k44FmqKVjlapRqqWsY8HF0A4XaCo5R2iSgsL9TQHYzBUmj1wanh0MaJaDUzBg48hNAGBLC9XubERjDMge5DdBAowOI8oOAEC6nyhdtZIBCrVMNRwCR9sFKSBZFAFxSt0p/zBkaiAdV5/k7UMxapoPeE/bFI8CMA0/apVnJmJCr6XCU3TcDhgphTk/PiIp1htCV2yyq3SszN8jtPdzzbh0i86wSQuR8MXTU1Dvh1EUez2K5b7KRgojxSCD9UUi1QqTsvGrH6Yv1J+li3nCKhqsfztfqj9LFuUYAq4A43EkahBxfYTuI+Cn2CF2t5pZ/W/VDGwdhPwR7IWa44Wf1v1QY8iz4ZXJamt9h9XL9q4u+m6BKswfx9UUiSHt9h9Uj+d/keLlp8uimV351fkEMx5cREesWkrtmnpOYX8oNIf6B7C+qPo0x53rVOJlKfMuehU/1iPQdCnycz9z6NMCS9kCNTSCpQo9eZ7ZpXjWjM+L4QFailQB4Et2iaJFdwuxLCB9oKkk4Jq66cXOQxL459MBpQ8C1RybkWHe/IRFKijZ3MoAFVyZ5gLCmb8w+IuhuWlMaAk/xKsQxI8zHHDtc46KgXqCwujtVJrXJyCo4lu6MWQHAbLEqycHLm/7oNMiAjKwcyoUceU6uMzRJLgeMdoVgDgxftktX7AwfGoxjhSsMm5rcB+4qZx7I2Fi8DTLFSqlyA9KYBweHOME0pmYkgUdkzCOBcBqg8al8mrkyvW8ab91+IPZYkHo0bvseNGZ1hxvOK+dTDm9Y4SqqcgGJO+QWzago4DRjEpTmKE3sl0qGIfs1o+FCOQ0A6TkCX7K2NCaPwc9XA5GOUcakuFBhtC1ARgeLnujEng+Bd7+fI9RxqBAMSiYahmJJ81YxF3up7YjTXI5l7q0kUGZ5ClcSCOB7lsOJxH+ZeVhl5pr2u6I5kwHC92WoJjdlgeDAti4PfTGNlI7QDOSoEIWGzDXTul38QW45LoLp7txRFR1YeIZhwiS6AQHPhMHbS/dkH8WwiIpGICsKuiYMMcMeQ5wTDtcu7ZCC3m4c1g8TCHVad5S3J/8AfJ64v7Ew7J/ND+7i/wCsHpVisaImFC7Wtqe6WPRi5rwIHyw8fdFfUYW6belITgdqlP8A9h+oRVLMtarTY75c31HACr3chwAiyaUWAhKhV1IX3XlKH2d8KJMg7Sxr9GYpCmy3iR7DDJ7Ah7xYtVv0tfqj9LFvVhFO1U/S5nq1fSxbyYLJx4IHjI08ZCjgOjj5NHwR7BCvXJTJkE5TP5TDLRx3E/BHshbrcoAWcnDbB34NGTrcElaoC0DZ5ZnyppUHTICAHFC5ckk0oWbmYaaXtF4XQ1ak3knCjMSMoDVPS5dSjvKqJ4ZrxZmmUDNGjNRxX/H/APJEH2j/AMsp3d9UV3WC2SVy1y7iwtqEs2RS5d+sXPV60JVKWQRW4Wo/vacoXGYjiv8Ajf8AkgrRSheGZaawvBSm8k1QScXgrPq2po2muqAgpUypEt6AAFaavkEpD1cYVcco7s6QHNC5FN8hQNCz4mowrV43Me92SggAsqZMfOu8K9ORjSVgqAo1PPUGzVk4q+eDdzmOLLikC6xFWKz3saYXi/KNmUHSGTWhIUoZ4Ni+PIgx2FuAaVrRZpTkBUlz04xtTZEVxdaqdljUFsowDmauo4YNfWOoBTRQxrjh0jmYGBBIBoksVswzFKlxUtgcatEilC7jQDNasSwOXM16YPGrPPKTQhywdSiW4veBYOTvfbACcqQWJvVy3phBF0ufG8+Yu4hzG5bKLEhIcEkFQIUS14UFLtCHAo7QTKtqrwG5hgwHGnZpVx4xx7vLAm6DVxdDlgCMEuHJ/vG3CDSEEsCAy7tSZhatWJ7845u0oaNxmHhwAasGe7VXXdLgt73hwbdfEF+sbNuIJDJOTXMca9nLdpyygbmB5qXUKsUhnF8swIGHaBbHmcY4ReOASaKT57lyxZ8TUUJOGTwXMtSgSGRRsUY4O+7iMSMRGe7VPgigwKGcsBTd45UoOAjGBAezdc4MTezoXcdkOM2DOOWIQ1UYAsxvGhS6lXX4h88caQV7tPnXAHoNmagvebdwYGuHjHVmnLUCRsia9pN1sOKQ+YPCnGNZgwqHuPHJPH008awu0egLStKJZ3lKWSVDFRNfA4fLBVtDoQ9wquzWa6Q9GuvR/wCsDplJ4K+Ij7sLLLp2oyjfVC/TQABExJSlkg4HdSGOBNYWJ0vLmT5YQSE7VKglmyY/LXHOLLs08Ffw0fcjWxRwV/CT9yAu0r+LN3TXVA+qR/O5vq1fSiLgYrGgktbFBgDsEuAAK+Tegpi8WVRjoUtSsjVbEV6MjmMgDC7R/ZT8EeyFOvh8jL+H9UNbCdxPQeyE+vp8gj4f1GGx+8viJk91/BlasNmnGWg3y6kv2ScQ6cEGrYjkYK9wzqspdGfya6U9X3vwjc3S89E6adku8AlJU2AD3QDgxvY/1aKy6VWiWkEKa6wABZg9C+OOOHyPzyjK7r7F4OTWx2myTf1hLjHZqL8/e+EWDUq8EWkLILLS2TC6/AEY1cUrFQTpqcjagpPlDXg5SE48Wi56mW9U6XNUoEEFIriaEvzxh4wattCOTbSZlqVUF0sUvSash64KbpRojlzMKgg475cUDmqXp9RwgGVrDtZiUmUBeVcJBUGY40IZ3p/WLFNsyUlkpW+L76k9CL1TTxIgWXyYZQ94WS5mDMTlvk1ocLta4PG1zcCTTksvQNSmDvXrBUuSQxCSC79iZi7uxmfgx2ZFTunCm5MwuszX2fD8VjWidASFGhpwS0xWRGAu7xqKRpBZmKWc12ijUYmqa1IpnSCxIUmrOQR5k3xHlC+H2xoSzRkqoFDsTc34r6eGIpGswIDQBxi3vimwoyrvFzwiOaxLmiX9JTgZZcA+OR4GGWxIoxYtlNoWLf5jjEAxGqUSeye8TWoMKLunKNZqAyp3qBQAi+aAkGpZw3HuzjsS1FlJQo09KYQ/F7per5wVseCFAAkkXZoxanarXL5IkSkg9kvWoTNu7w+Exr4NlSBYaBVSVhV8JVmwO0NeYKSGYv8A2eJlzZlfJ8veyQ4xL3K4PhnyjtCDQXVgFncTqVH7TDr9UTJsqh5wfGq5py5r6/JAs1As2bNfsYUpKUerbjM75tBRoXYscthlQt1q3ceEcqsaixvBxQeUmgNn59cvCCRtKAGXl6X29Y1hFus7+4Ft2nls6AlnnIHZVhi1YqQsM58R8TxHYi+6SURZySEqVel0yfapu48Cx7o8+n6YWUKDUUu8rEubzgGriuUNTaVIS2pbEwsU/wBJOH6vP4nCJDZJ3pDNhs2ypUppXGJl6wlKQlztAw2d3PwauLwBZtZLktCFo7JdLOGZRLE5h8vGEUZvp9EZya5G/wDh3NKp6yWfZF2AHnjhF9VFB1AnhdrnKCQkKlksMA60xfFmOuXJCDtev3IHjUcNG4mUArD2E/BHshJr/wC8y/WfUYcWI7ieg9kJdfj5GX6z6jDY/eQmX3H8GEyKzJoNeyP+MQytHsp2SUS1GaAXdrigR8a5TBkjhE1lPlZn7vzRAtrnXFKGyVMcOohcwUwZgW+qsc2dWkViQaDsl5apiwCUKKU572KlczUJf9mHmrCXlEfsSvmGFugluld0MgK3S6i7pBVVWNXzOcJ9IXkXN5QA8mq6WO4fBykgiOnDDVUeCWWehai9p0ej9Un4o+yBzLn3j27pJr5MsKswYFsMaxXRo8llImTloIBBStGNXdwKYYPnHEiy3u1OmpDEveZrpAIN5I4ivWErF/J+n5Kvv3zFf7fgsYRPun3wqybY+kS4dhQMlj8prHQlzwoVmFIJekqtaPgRwp3xWhIdaUpmz1JUHC0rSUjrwjmegJAO2nMSRU5jEUEGsXj9PyT1ZedK9fwWVKbQ3+Y7cJNagZKxz7u6OlifRhMHGkqmAY73ImnGKjpFQlIvmdPZ27WFHrm7RzpCemSkKVPnlJoWUHBb7WHfBUMb4f0/JnPKrtL/AG/BdCpaksqSo0DuZe9UZBTc+6ORZwcbMzir7PLAFj4QhRo5ywtM52drzFo1abFcG9apox86pYOWHRzCVi/k/T8lKz86V/t+B1KlMXTZCkjA+SB+RUFmauvkleKK4Yb3XFsIpcucFKUlNonum85vFgxzOT4xELQXbaWt2BzYO5qXYBmPfhQw/d4/F+n5J95k/ivX8F3E+Z+oX8aX96IZ0q8QpVmKlV/VuMsSrPlFPnzykkbefRm3iHcOM6YHwgiyuv8A1E8dSWrzduHy5B4GjGt9X0N3mRutK9fwWWXZwKCykAsD73gMMF4BzTrBkqwS0kFMtIIwISA2I9hPiYqtpsy0pBFpmqdz2izJDk0cnuBjiVZZy7pE2eATUldGrUbznJqDGBWL+X0H/wCb+C9S16V95Pw5X0qISWKQlckAhxvfOMJZNoVt7u2WuWg31FSiQyA5o7EXmEP7CgiUkHtXXI5mpHiYbJBRSXOxPHkc221VOvEFn2EiUVkJv3RKvPWqqnDKWfaIEsVjSZe2KRemFDPW6i+GSH5VPF47tVqTdKCmbddiszJlzqSTgBBEpRNnQ4aqGH7O0F3/AItHLgvqWmc6s00laBls/rlxcVxTNXD/AOp2j1f80uLgsx2y/r7HPDj5v7sGeMji9GRIsBWLsp6D2Ql1/PkJfw/5TDixK3U9B7IT6+Vky/h/ymHxv2kJlXsv4BdlHlJn7vzREOnkLMvyYJUd0tVgaP3QpXp2XeKmnB2dmGAbjHQ0/L/+R4j7YzhfINaLOhAAAGAoO6AtIWK+5AvOAFJdrzYEHzVjI54HkmOsMv8A9/5IwaxSuM//AIxlGRnOJwmzTJRaXOCQfNWdmfBQuq6iNGdaAVLCxMpvMUTAAOIFQOkS/lFK4z/+EcK05JdKjtnSXFEfVlyitt+9FP5IikkqjJr5v7cBejrUmfTsTEuphVKsKscW4Zc44RY7QpBvzEy6ioDMmrgDsh6RXrRa07W9LCkhyU5EPwbBuEFr1gWpICkpUxBBIOIzLEA9MInkwU7x1Xg+hXB2lVWW7XVcP5D82SYQokVFUm8Xxpj/AF7oSWUTkpmL2ajfIUGSN5RUzsRSlXDQLK0vMSQQte6AAH3WFGu4fXBP5STeXxf6wvcTj4MePasb51Kvr5ju2WabcSE3AsKDLF4kEmrjhxrGWWzTWUVpQtZvIKySDd4JBSwB5GucJvykm8vif1jZ1mnfs/E//UJ3GSq2K/8A14vP0JxZpyHCQsOWTgAC7dkvlm5flHQkr2SVKReUWolSm7QxJAILu4gX8ppvBPxT96B5+nJqyFFSgRgE7o8Hr3w6wTfNEZdpxpbavQbTdGKUncFTg5YyzioFzQuGzx5CIzY0ykBdoALpSEy0khy1SQcDg5rnxELrLp1Ut7qU3iACS+TtR2eprnAlqtypiryiSWbkODAYCGx4JN1N0vqLm7RBK4K5efHzG0ifOWBsUBCEnEMGPw1mpakTWg2hW7NmoQk5FaK90uqukcKt9mdO9MZICUi4kgNmApJYnM4xPL0vIHZmTB0lyx7EQ72dxivS/uTXFSm/WvoqCtG6MADAEIoSVBlTCMHT5iAasak483YivDTkv9dN+Ij7sZ/12V+um/ER92JyjOTtlIyhFUgu3BZny0AbijfUfg1bxaDbedz95Hz0wnGnpX62Z8RH3Y4XpqScZswhwWuoqxB9F8oVY2uge8j4hWrh/wDU7R6s+2XFwmGKRqpPSvSE5aahUokfGlxdJkUnz6fYGPj1+4K8bjmMiRUDsPZT0EDae7Cfh/yxuMgxAxOe0ehiPzoyMiqEYOrEdFe2JT2j3xqMgik6cPH2GI5uXX64yMgBOTj3j6obS8B0EZGRjI6jRjIyFGNHCIzGRkYxxHMZGQQEZjIyMjMyNKjBGRkAJpUciMjIAQedjGjG4yMYb6p+/K9Wr5yItEyMjIzMBxkZGRMc/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data:image/jpeg;base64,/9j/4AAQSkZJRgABAQAAAQABAAD/2wCEAAkGBxQTEhUUExQVFhQXGRoYGRgYFhkXHBcfHBgaHh0dGhwYHCggGBwmHh4YITEhJSorLi4uGh8zODMsNygtLisBCgoKDg0OGxAQGywkHyQsLCw0NC8sLyw0LSwsLCwvLywsLCwvLCwvLSwsLCwsLCwsLCwsLCwsLCwsLCwsLCwsLP/AABEIAPEA0QMBIgACEQEDEQH/xAAbAAACAgMBAAAAAAAAAAAAAAAEBQMGAAECB//EAE4QAAECAwQHAwULCgUDBQAAAAECEQADIQQSMUEFBhMiUWFxMoGRI0JSc7EUM3KSobKzwdHS8BYkNFNigpPC4fEHQ0R0ohXD4yVjZKPi/8QAGgEAAwEBAQEAAAAAAAAAAAAAAQIDAAQFBv/EADERAAICAQMBBQgCAgMBAAAAAAABAhEDEiExQQQTUWGRIjJxgaGx4fBS0QWSI0JiFP/aAAwDAQACEQMRAD8Ae2XCEmuA94BwKluHIdkOzjpDqy4Qq1qS6rMAHdUwMxL7nAVMeZDk9CQn9xy98JBKkioKpgA3SXIvhQAV1pziexaMQVXbt91XQRMnC6UoJUlTEhO8k44XhjDLRlkdZK03kICSlW6bxat6jgh3xrQxYZMtIcpSAVF1EAC8eJbEwXKhaE9l1alFI2iCF5hM+aoeJIiYar2b0V/xZn3oPtqZrPKUkKHmrS6T1KWUk83I5GFMnWNUsfnklUh1XUqcLQe8dnvyrxZLk+GNSCPyWs3oK/izPvRsar2b0FfxZn3oZ2S0omC9LWlaeKVBQ8REs6alCSpRYDv8AKk8hCapeJqQp/Jezegr+LM+9ENp0HYpdZm78Kcse1cRWq0W2e4ko2Mt2ClFlqHGvZHc/OEOk9SpxJL7Q+lef5xd8+gzwh0vFit+QzKdGuwUSeUyaf5oPs2ibGsskKfgZk0E9HVUdI8z0joRaKKQpJ/aDfj+/CO9DLtpF2zqJAIYX0AgioYLLh8Bxw5RXurVqQuryPU/yZs3oK/izPvRr8mLN6Cv4sz70caH0+ZkhUybKmS5kui0FBDnii9Qg9aYcyJaNagZSlCWuUz7y7ooMboBJKshRn8IhUkPydWnRdgQSFKqMQJ0wqHUBRIgRCNGksStPw1z0jxJYR57btKLmLIQVJTUgJx/eViTxgWyWCYsi6FlywYk14dY6FidbsTUuiPXpOrljWLyBeTxTOmEeIXHf5K2X0FfxZn3o8+sOgbagX5aZqSzuHSfqJ6YxY7Hp63WcfnVnWtAoVhNRzdNCPw8TcX0YyHv5LWb0FfxZn3o0dV7N6Cv4sz70HaL0tKtAeWqrPdIuqA4scuYpzgyYoAOSABiTQCJ3IYRnVmzegr+JM+9EU/VmRdNxG9lemTW72W8at+sgN5FkR7omJYm6QUAZm84c0Zhn0g3Rm3UAqfcSf1aBh8JSiXPRu+G9pcm2KpMsKUmZeCCJYBXdXOIQQlym87F2PAh2fB4U2WWyLyVC8WDGa+PnAkjDhhnF/UAcoSadkC+lkqdd68Qm8lI3alwWUTcFKmGTAA6qSgm0rCbwGxBYlWJmGrKJajUi1KEVnVVb2lblzsEuq6pN7yiqsqvJ+UWlUFmQvuxuOmjcIMR2ZNB0hbrJLebZBxmLHiiGllwHQQu1i99sfrVfNho8iyJ9EaO2aA7JUUhJSkqKWHZ7R7QFCrOsM0paI5ZicRmBGlEAOSw4mK5rNprZSr6e0X2STiot2yMbqcnxJGFIcFAmupXYSTTjdJHhnzfhj5xb7abRMMwqpMdASz3UG6Ut/StDxinZsPeS34Qnas/cw25YJoa0rlFO8pCi5C0veJqLqq1BIflezdou+jdapgpNTtAA5UgMpPwh2T8IMIp6ZTgpB3kKdIrvBQq3Dso72gibMMpQKnuK7TAUJ9EUYHG6eYyj0Z4YT2kjyI5pxdxZ6XYNLSZtELBPomivA1PdBq1gByQBzinau2ATRtpl1UpPZoGJB8QxyOJh7ZJqpq1KCimUKFJAPtfrSPLz44wlpi7PY7L3mXG5yVV9SW3mTNSEzEhaTkQd3rmmjiKHpbQM+zL29jWqYCSSmhNf2RRQxwrUdYsVo0Z7oWu4EgZlSaqAybLjnTg8J7baJktRSVEAHtCo8Rj38IlGTXBd4ZXTXH0JLPpm0qRdnoEtTA7t4kOaXk3CEnAs5NWoaQo1itcwy1EgquJCikON0kC8d45OcKAVakdWS0ErO0IWDiTdClcjT+zBsABNadLutZQnAJS+HZL5NxagFCaR1TUFVc8v+jnwxytylLjhf2VbQViM6cAAwUSSeAzq34Met6As0iQhpYYsxURVX9HyyjzyzyJYBN64n7cu6vhFw1f0cbqghWQUyi70xAFADSI5puT2K48UqutvEtcucFYF45tNpRLTeWoJTxUWEJJTiSVpKtqCaJao7xShfugDTtn90yBOSylynJ9FI87rgDC4YKckntYe0QnixuSV1sb0lrogUkIv1baLdKEv/yPFqRV7TaZ1p35xMxmIQQ0tI4lAwGBrVnqMDLZ5KCSS6xiS11IUcgnzjkAG7o1pCc0uYQm7d3FY45v/wAR1Jj1YYIQ4R4c+0ZJ8s71BtGMsg7VAMxB4pVcC0+IQW5kioEehSpgUARgY8jspWiZLXLJSq+WU7OyGIL0I3VU/a6R6DojTKJoE1FL10TE+ieJ5NW9wQe7j7TialrXDPT7LmUo6Hyh7EVps6Zibqg4oWcjAuMImeOSY50XYj0AlYtREwAL9zIcAkgHaKweLEoQmsJ/P5n+3R9IqHahDGQG0ZEl2MgBB7Mmg6CFusY8rZPWn5sM7L2U9B7IW6x++2T1qvmxo8glwNJZji0TjdISHJ3Xe6ATTHF34CNJVA1on3ZJUAVFDkAZ3FFhXpWMzQW5rTM0yrMtt5at0MGqs3aDgAadIo9lQBUKZQNxN4YJAOOVElsPZFztSxaZCcQF3DzTvB+9NfCKdaZakBUtRAVLUwN3tF+LVHXKO3sTjTXU4f8AI45pqXTj5/vBJcvVHba6kgDeYgpPUEEf3g/RejzPIl0KFsV8U50JFCkuOBcQJJclSUgghzLSd5lgh0uGoammYHB4eavW5EuzbZNVzVFKkjzFAs3yuPhCL5p93Bs5ey4HnyqC/f37EVvCpC0SpQJlgticsi2YqTzhnbLehYTIlK2ayxbjyfnjEzJs8tRm1vmj1r6J58+HSFiNBlKlWipGIBFQ+J58BHkv2ueWfTx0wW3ux485DPTFq2EpMsi9eBBPLM98ef6Ss6p6wE3mHZQ5I8Hx5w5m2+etezUFG/QAp7KXxJOA682h1ZrKiSklwGDqUafLkIGrS79Ced6YrH15fx/BX7Lq5NI3ilPJyr8eMbXq0sVBSo8Buv3mJrfrrZ5bhN+YrIAXQe85dAYGsGvKFqQFSlJCixUFhSUk4VYU6tDVlaujjuNgdpsh7ExLD0SKf19kWXV20rSUoTdQgApKs+IAHgIPtNnTMSxYjIj6jFdmJCJwlqKgRvJoWW3A4PSoxp3wmq18Dq7NvPQ/+yr+ix6MklM1aMJai95Rqs41fJqd0dyQlK5klQuySG+ECDToXZ+IjNMWpCpSZqe0kURgScWbkavh1hXYZqreoEqCVyzeKRQUZsMic6tBSfK+ReVNPX1VS8muGKtJylSib6QkkkSE13U13mGJIbm7QrtUgvLlC8pQUtaxje7NeJ7Kz0aLpLKLYvyguzZTpQTx6Z8xxFIqMkKFomhQUpaPJpYmjUpRyDkKUJPKPVwZVkj5nzfa+yz7PPS1+/vAvtx3gnEAFmNEqUw+94wXo2eqWoKQWU9Wa6UJFXbmCcMnxgaVLM1YCQTeJNxDk0GNQXxPHPCGp0MpQmBe6JSahLY4hJOZBAfrD5JQivaJ4cWTJL2Fx18C42W3giWR73MDpPA5J5HGnEd0HKVFd0Gj83lJwosjlUge2G6J4UHHQjgcwY8lV0PbyRae5Ho8/n6/9un6Qw+Iiv6KP58v/bp+kMWEiGJg0ZG3jIAwLYjup6D2Qu1mPlLJ6xXzYZWAbieg9kLNaffLJ6w/Ngx5BLg7tVtRLSVLUEp4mMQ6kqCqXnpmAQ1eeffCybYVTZ4VMAuSzeTgbxYjuAxPEtwhsMYV8DpaWqYFoywlSZaUuJDqvOQDiaU7+ndAyp6FS5smpmGaxcdoEdoezjDOx+VQz3UIvKOVCXD90RlRM1C5SAJSQXUR2izHnhWFS8Dvc+slxvXT5+LexX7bo1SJyZUgrXR24HM8ALrVPFoZTZYsi5KEi9eB2jekz3hzwPSCLFOWlN4MZs+YkhqskhvD8ZR3bpWxkkPtLQqvFmP2Hvi8+0SnFRf74fM48X+Px4sjnHqqS+W78o2Tymun3WpJQpijgQahvs8YA0lpWYgsWVJqEgli7Ghf2YRmj7MJksInMpUsPU4AkkB+HGF1qebMpLRuJYoWSkJCS5KQKl/CsQq3XQrlzKHu7y6eC+CG2jBeSJhZ1DwHJ8vsEV//ABG0kZcpEsP5QlzkyWp3v8kWuUkJAAyAHhFW/wAQNHqmpltleYDF2BwzcA+ELiknkV8HLJSa8yT/AA0lySJkwpBWpTORglhQcnf5Ia6x6v2ebXZgHikXThm2MVz/AA/Ts0zpKikTL4b4oqGxh1K0VME9S1T1XSLrEki8XqxLBqYdIfI6m6Y8F7KtBOrRVsLi2vS1KRSjgVSSBgSkg98F2yUCHzTWBdWpK0ySJqiqZfWFHCoN0MBRmAPfDJUSk6kCuqKXatoi0KKHW90EcBgAft5xY1ykSZe0s5BtBLkZ8MOXyvAFuRspyJq7t1nABYkjd3gcQFGpHEcRBFpsplH3a6goJDoxuksKcg9Qc6xRv0OjDm1upbS8ejXmHpAnSgiWLlqxL+YMyTm2AzBhXaZYtSNgjtysVBnWrA/d4Y8o6n6Q2kySqUky9r21PVWFKZMWhhoyxCVPmraoQVBPUAv1JyhoycHfUpPHDJDS1tVq+m9NfCzNE6MRJlyChITMKmWroRVzkOHExDMBnG0CUN1Km4Oz3lH5YLmlZTZyBuJJvnr7Wr4QVPkiRNCktslkOPSL/gjvhNTe8v3YfTGPswXjXyldCqWobEEFtmHHRI9hD+MC7EyrUChymaTfFWwDK6g48lQztCQZ8wgBmAbKoD/1gDQduVMQb4urQbpDvRgxf8YGDGzny0m2ls16WMtDfpy/9un6QxYzFb0Ifz1f+3T9IYshihyg8ZGoyFCD6P7Keg9kLdaRv2X1ivmw10cNxPQeyFOuSCfc7FjtDVnaghlyBmpk5KQ6iAOJLQMbcpdJSCQfOVuJ7nDnuDRFJsqAXLrV6SzePdkO6OdJLLBiHydsTgQ+JxpyOMaWy3BGVO0G6PSTfkjzlJST0SD+OkGql7TyMukuUt1H0heLjvDwFJF26Uk3ipRLc0EP9fdBYBOykooZiCVnu/p4NE2ehCVpevw8W/hWwNZ5flVIs6S+5dWqoSgMN05YmJwpEs3Ab81e0SSatX8Ujm0zpiUoRKwl7q1MxPHo7damBdXFfnAlhIVdSq9MNSCww4Vp/aB1KOnFu9qur3fhfl5E1h0LskzJs9bqUi6QnIFvE4coQWKeUqUm+td3dAAKQzdpWdAAK8D3+gaSlky1BKbxIa7euvxqxjz+dNSJ5lMZKFduoUp2IUCXYNUtTDkIqo8nj58jlJNj21zwmB56EWiXdUSGqFAsUFiyh050jm1HaSUrzIq3HMeLxU9M6VIlqloclQKSoYAHHrR444RblS5O6lotiiZaNnaVX1EkM6iWcpJqGyZx0iwf9eQuSoCYq81FJmXVDLP2MRAFis1ntcootE0SJ8tLJmHBaQKOD2iMGoaOHqIRWKxSwtp07yIPalpW6qgPvIBSOL14PHouEZK/A5VOSZ6fo63g2aUoEqvJBKiXJOb97xPZLTeMJps+XLlolSuwkMKu/fnBuhlsCt90AuM6R50t3Z1KFR3A9NrK1BAWpKwtwH3VC8og8iCCfszmt05Js8mzoJN9QvryLFLtyc/8YE0vZhtZakKQsqSkkFJO9W8GLec7Y5vFnmaIXaJMsqRspkprl49oUcKAAuikdjWyRydmmlmuX74AkmQn3TLSlmQn5WNOmEatukVS5k1CAFzpnHBIAxIGNMoJttinJUFypZMwABqN44cYitwRJSuaWM5SWUnMPR+Y4nlE3yenCqXVtVXnd+hNoWzLTZZm1U6rzgPRIDUAFAO1hxMEWl1+537CWJ4Ub5T9UDasPMk3JjgqB7xk3c3hDWRJEyUUGhTg/wCMMRA+BnKm9Xjv81X3Fuk0CSVzF0SS9ASycBgH4k9TCjRUlAUuZLmBYmNgzBn4dYImTlLn3VLHZoSQaZJPJ/OrXrASrAkqKiky5jteQbpPVqK73gwaZzZX7Lafk/lwxxoGttmeoH0kWUiKpqohQtUy+q8diGLNS/m1Hxi2kRU5wJoyOoyEGIdHK3EfBHshTrmS0hgSb5wBOQyENdFdhPwU+yFGu4pIb0zyyHCChWLwVVp0N1fAl2u9zYueFYllKSHvIUonEqSolqOKJZ8MMWqaQJJsMlgTMnOwdlnHPPDCFNvlkLICl3RVLqJNc6xOM97KY8HfS0L7lhlTChQKbzPgUqOJbG74kuc64Euw2whT7xUyEpdJFSVJOI6HwivaMkomJJmzJyVO27MUMnfGmWHOG+hbGlMxSgtapaU3jeWpW8CMHoM8OEBP2qDipOun7sHCSooXZpdFhRKlP6SjicaDOHuidGokIupx85RxUfs5QJq9ZSNrNVVU1ZL8hQfLe+SHMWiuo2fI70evmzCI831qsITaA6JglA1Jq7v2S2BbBT4dY9JEVrXfRRmyxMTRaHzSARiyrxwcDxh0cWSNorVktd9LKKd8khIDXGLAHEbwAI41hbpCwAv7YVSLQRtGIAvy1qAJAupBFGDsHPycIf2e3omXmcpSpYCmrdSQLygBTFNcKxDNilF64nT2XtEXHRIrqpLEKugscFBwWxBHCLNYtV5FrlmZJWZZwEpQvJQbtEk4kPV8w0AT9FXjundNXxbi0MtAylSZhU7IIY1bDM8M4yzLxOieJtWiq6ORNlq2EwVQSnmLpYjmBFzsaihDJKApO8Lz3VKG8lD8Tj4DzhA+mVI3p6EuQCSr02Z9mD74oAuSKAVJhPabTNnGZLkumSFpWkEgiiWqpTJKlXiVV4DAEwyg8ktTVI5smZQx6FuwvRXlJyl7Kaq+oEIlEOi8Q4JVgOrYmoxj1OTJCEhKRugMM8OZiqao6vbMmdNCkrJF0KUmpwc3e5qxb4rI5sMWlbNEQBbLHL98UhJKRi2X1wfEFsmXUEs/LrCPg6INqWxVJVuUmcqbdZAUEpSxchnKqDHeA4UjnSFtMyY7MhsA7kuQxdLDBz1Dc2Gk5G4tSiq6sBylRSpJGBBFRwivLsybpuzbSSxZ5q6nLBb4fLEZOnuWyO+NlX79QtSkENc5vvO7Yuz4UfF6QNMUQ7OQKihfKlAxpg1IR+6ZmO0mOaHeIp1Bfvh3JkIYEzbVgH8sunHFXT5YM8j2sSfZlhdPqr58RpqoXtS+Ups/1nPGLYoRUdVARaVgqUppIqpRUffOKqxbDFVwTBWjIy7GQBiDRg8mj4I9kJ9dP9P6w+wQ40Z72j4I9ghRrmf0f1h9kFciy4K5Ot6woS5V0FrxUReABJbvJfp3wVZrSiYCm0JQpaRuqBKH5G6YEmyGWubMVclBKATiol1EJSOLEHkCIjsulULCmSUIQCzm8VDEv8pbBwBm4GTHj7vZb+IsFmbb/wCvBqRpCaQCgS0y8kXatzINHxzPMxZNFvNli41VEEOCQC5GGGWMIbJK26X7M41CfNUOCcwWGf8Aa6anp/Nw+LkV7oaUcTScFT4Y6WfDOsnxVjizy7qQngImiG0TEgVzdgCxLZCuMLUWNS0BctcxD1ZSiR3NWCI3Y3UHBq3Ph4wgt9smyVzDMSFylrDOd1MsS0Bq02q5yroTzfARyq02mUd5yMahx4jCDbJptCqLF3niP6QUAUWrQEi0kmSsSzeKFgJTuhLpmBAZip90qcgFxk0LLDqGqXN2gWUJSTdKWMwgYEsAklXBqUd4sNs0SkS5suzqEuZMllMskkAFnF1Qc3b1SKkkkxLZ5lpFoN8HZKVMIYBQQAJSZaXFd5W1WScMKQ3wF0q+Cp2qwT1XgizFbFtqUmQs8XRLVcWeYSOgzgscqZImJTaZKQDUTZyVTAKeihRS/IgF4sUzWNaAfJut54Wm82z2QWQWIqhTBlcFpoWMGztKKC7OGvCYoIXVwAqUtYLAMWICTlUHkEcOp0rNGtOnb6+or1g1Wm2mTLItJmTEe9qKUSxdW17sJzTQYDjA9n1PslmCJtpVfXJQokICgFJBcrMsXlEgKDtSuGEPJa7VNQFJIQtMyYLikKRLmoC/Jm974glF2ovB7zpOXdk0ShJliavazZRmFMyqVXFvSaxZQusK0N0FnFHtpUc+lN3RDJWbWAxnSSgkeTWAht0oWlRQQu8hSVJo2IN0vD9IYYvzpXwpCmfphCAESkhTBg1EhqADj3QKmfapp3XSmhoAKcirGFYyLDGiIUTLCqWhS5kyasjeupWUj7fDLKGNknJUA1CwJSS6kvxq/jACKtMMiXMSeyoG7yOXy0iiq01PXMVstmlCVFLqSVFRGLMRTIGvHkLvrZKWRLuHMvjglC1HoaMOsUQolyAVzid9ayiWhrywVk3icksRWBCGO/bVmnLJKlAL0haJOxE7ZgzSRuhRulRLdns48siWiOyaRnFxMuEKBAYFLFsiSXy4fZqbpYGQZgAclrhFEq65kpBry5sJEWQFKVyiqjXkqa8g5GlCH8PZPHHFpakt+n9Dzx517a4WzH2q5/O5jVGy/wC5FrUYq2rKWtcz1X/ci0qh+giBo3GNG4AwLo33tHwR7BCjXMfo3rD7Ib6P7Kfgp9ghVrmf0fnM/lgx5FlwUjWWafzdHm3DN6laj7AGh5YNWEps4mqJ2ikhV12SEmocAOos34rCPWLt2dv1CG+MqLvZpypVkVMMqYSo0SWvJcAChAw6dA0M1Z165Y8UXEq6VuARyIPsi56MtExJCEJBvzAou7JSpAJZsyoLinypSlKTLCWUoXkhTJDd8XnRNVKuMoIKUO7dlKnIpxUYhhi03sdv+VzQyRhpkm97r5A+m7cEqImISVAsgk0Y4FXGp7P2ws1d00pcwIKQvaOUrNBeD0Yi9gk1zzaBNfZpvjdO7dUWOKUqZbNV2IUwHmGFGhNxCZklUu+CXmJXfJdaqXVUSGZs6GOpR2PEb3L/AGhFofdRLZ8sflI+qA5ypgvFaUnM1vN0qSYr69Y1pABnFU3ayaG4xSV2cKDXW841Fd/owUvT1qmSSFTlDyZU4CEl0yErZ2q5LkQdDBqRa0rcAhN1Jq14N1ALFPc0EjTbAISb63u0BUXCQplNQFm8R31Ky2hSZir81RbaBhcYKChcCt3O6QHxvRHL0lMlbaZLIvb62YELKdHyFJJAyvglgwd42g2oaaU0hMCtqm87jdeju4JwJwZgKexLI1uVLUta0K3SFKDsU3lHeBClBgynoaAvE2ltMLKkgzLzrNWRvJNtlJFbtRs1EA8DxhOuzha7ShylSkS0vRhe90JN5waVBOdIKXiBvwPSJGnVLlBezUm87FqCpzwPXlhAPukKmbMAqUReuuz1ZzjeL8TCmRbZspKZKJm6VTEs0sts7TLSAN2t5ClXnfAM1XgVaQqZtDMAUtCgGugJKVr3QAMHQAxfeU2YELpG1FolibQJSlNciB9cSTZ06WEmYEXVLSjeD1UQB2XxOcUeTp+1ILbclLPUIUKS7Ec00czV/G5QevTQnrYqFwLshAITulVomBVQAckpY4M3M7QzakXNKNtLvICA4dKgC/gUgpPyiJ7Fo9Es3gBeIYkBgegyflFBs+nrSEICZxLSgpW6gk3rNaFlSt2nlEIrQZZw90JpebME9K5l4hYSkgAED3PJW+6BiVLOOOEBxaCpWMdZ0ulNSCHII5i43I7z90eT6enFdtmvgk3EjgEhmHe5749anXJkgKWpwk1UeL0LOc2jzPSOgJ8y0zFS0Bd9RULih1zaFOns7Wu2NbPoEosyJh3r52hD0Qlt01zObVw4RNo1XlEjJW6RxBh3PQJNkSghQmKSxAvB2YYDdYMmmADtjFZsFvR7plyvOcePCObIrkqPX7Jl1YMuvjp8af4LDql+kr9S3hMi3GKnqqPzqZ6o/Sxa1x0HgohaMji8YyFGB9H9lPRPzRCrXL/TesPzYa6OO6Pgp9ghXrh/pvWH5sNHkWXAp0MhPuySpQB2djvh+IWz+BMWNFtRPSipvLDkA4DN28IrljJCyRiLCj5ZtfZA+rFvRdSxY3A5w5nud/byBGk+F5Ef+IVrCFS1IA3QQB1YfyHxi5atBgtmA3KfuA+yPMNdJ98k8xTgClTdKD2x6hq8N1fVH0SYzVIN3FIh01olU1RJX5irgDsCCiuOONI3YNCpCCCsH0lkvVg916JzD1OIjF25RWMFG8hOYAvgnCvmgH96JbJbEzAFIoWdsKAh/O3k4jhwg2I4hEiwWdPoE8SoE5eGA8BE+zkj0BniPxhTpSF6ZiSgKWEgufey6caUY1bh1g6zqlCoKQaVJBNfZAboCQBY7KhG07KkqWpQJal4v2Xc8I4nWQKK3cJQKFhXu49S9PBrNmIUGK0hi9CMeYMbuyqDdpTHn9vjG1IOlleVo6ktlJdXZBBo3QFqgQgk6uzRMmzHF3cSpmoxW9Mw6sAxpzi+GXLob+DMSr2dXEYiVLGC+rFno2XjB1rxBpYukWUIMsi8Qqr0Dd2HHP8AqcJUvzkpYF3DDru4ivywQgSxhd/DfYIxBSkUIL8SOGUK5IKiyMWaTju+I/GQ+KOEcrsMg4hPcWzcYHI4RJMRLV2iH4uAY4RZpQLnePNm8M42pB0s3ZrAgBqKSzBwD3HJTZcI7TZkJLhNac2P2/YI7M8YOAOojnaDiPEQrn4DKHiD6ZPkFAUAu/PTFI1YtAGkLTfmEJQpV1PVTeA4cxF10sXkr/d+emKRq/Y0+67VOWQAJi0gFmNd4muVG6wVuhlSu/Aun/VEGXMmbt1Ds5dwkY076co8+0zZgjS0kgNeUHbNhj1gzWmWpbSpL3Zm5TAk0AU1MSIF1gtQVpWzAFyki93/ANnhl/YsNmWHVU/ncz1R+li3GKhqr+mTPVH6WLec4zJoEjI3GQg4Jo7sp+CPYIXa3f6b1v1QwsHYR8EeyF2tppI9b9UGPIsuCvoUfdMpA/zLHcxb01fywboPVxAs8tW0XeUwWAzJN1ykEh2HI5QsuBVusQIcGXL+cuLHYrNMkKVKmrMwFV9CgGcOXDcRR+IUOEP0HmvdfkU3WexJlyVsMEpc8SmYpJPUj2x6HoZLy5gGO438JMKNcbCFaPtFN5IUvrV4caCO4vqj6NMLJ+yCPgKly14gqQoFLugqF5IUEqDcizdOBiezWFKUC8CyGo3afOZunmeG9nQwRaEsZhFCxqEkPvKoSTdV7Q5bGIjfCRcKcA94iouijuImpFHbRPIkJCCp8A6iCkVAbEAqCgyS3EQvtEwG8QqpBF0ypvcKMwBIApwjRWSCDuspSiAFAKe6QRvEGvB2FcoimSiHwqymCJnEsAQWALksPRbKjN2KdqViTVgSHStTOmnwhiSGyLtlyoHeLMaMRLmAua1GZxqOT4iO1y3/AGVElqLATy7QZ35MBgxjhQJ57t7BYusboo9XA5YiFNR0UtUVS43TLUoMoOxahZkuePAiOEywyQzYVEpZJxB55AgF8eYjakVIoxDi8hRqHLYhjRXNusYtVAAGLk4K3SQMCD3itHHCMEJXNlM5QoliCxJZy5UDdq7lyMneOyJTOELAY4Xhldwu0KqPxc84CnCputSgZMwuC5qyqnCndlHS0gnIJITgk07Idnqe1Shq8KEITOksNxfAEBTpDhTjdxfhz4xpYlmmyU4N0gEAA0SalLcHI6mIE5ApJYAHcUcq8HIcscmzifYyhUrcm8fephyIFHcMa86M0YxjSb5SJSgCoEUASo4il1k44FmqKVjlapRqqWsY8HF0A4XaCo5R2iSgsL9TQHYzBUmj1wanh0MaJaDUzBg48hNAGBLC9XubERjDMge5DdBAowOI8oOAEC6nyhdtZIBCrVMNRwCR9sFKSBZFAFxSt0p/zBkaiAdV5/k7UMxapoPeE/bFI8CMA0/apVnJmJCr6XCU3TcDhgphTk/PiIp1htCV2yyq3SszN8jtPdzzbh0i86wSQuR8MXTU1Dvh1EUez2K5b7KRgojxSCD9UUi1QqTsvGrH6Yv1J+li3nCKhqsfztfqj9LFuUYAq4A43EkahBxfYTuI+Cn2CF2t5pZ/W/VDGwdhPwR7IWa44Wf1v1QY8iz4ZXJamt9h9XL9q4u+m6BKswfx9UUiSHt9h9Uj+d/keLlp8uimV351fkEMx5cREesWkrtmnpOYX8oNIf6B7C+qPo0x53rVOJlKfMuehU/1iPQdCnycz9z6NMCS9kCNTSCpQo9eZ7ZpXjWjM+L4QFailQB4Et2iaJFdwuxLCB9oKkk4Jq66cXOQxL459MBpQ8C1RybkWHe/IRFKijZ3MoAFVyZ5gLCmb8w+IuhuWlMaAk/xKsQxI8zHHDtc46KgXqCwujtVJrXJyCo4lu6MWQHAbLEqycHLm/7oNMiAjKwcyoUceU6uMzRJLgeMdoVgDgxftktX7AwfGoxjhSsMm5rcB+4qZx7I2Fi8DTLFSqlyA9KYBweHOME0pmYkgUdkzCOBcBqg8al8mrkyvW8ab91+IPZYkHo0bvseNGZ1hxvOK+dTDm9Y4SqqcgGJO+QWzago4DRjEpTmKE3sl0qGIfs1o+FCOQ0A6TkCX7K2NCaPwc9XA5GOUcakuFBhtC1ARgeLnujEng+Bd7+fI9RxqBAMSiYahmJJ81YxF3up7YjTXI5l7q0kUGZ5ClcSCOB7lsOJxH+ZeVhl5pr2u6I5kwHC92WoJjdlgeDAti4PfTGNlI7QDOSoEIWGzDXTul38QW45LoLp7txRFR1YeIZhwiS6AQHPhMHbS/dkH8WwiIpGICsKuiYMMcMeQ5wTDtcu7ZCC3m4c1g8TCHVad5S3J/8AfJ64v7Ew7J/ND+7i/wCsHpVisaImFC7Wtqe6WPRi5rwIHyw8fdFfUYW6belITgdqlP8A9h+oRVLMtarTY75c31HACr3chwAiyaUWAhKhV1IX3XlKH2d8KJMg7Sxr9GYpCmy3iR7DDJ7Ah7xYtVv0tfqj9LFvVhFO1U/S5nq1fSxbyYLJx4IHjI08ZCjgOjj5NHwR7BCvXJTJkE5TP5TDLRx3E/BHshbrcoAWcnDbB34NGTrcElaoC0DZ5ZnyppUHTICAHFC5ckk0oWbmYaaXtF4XQ1ak3knCjMSMoDVPS5dSjvKqJ4ZrxZmmUDNGjNRxX/H/APJEH2j/AMsp3d9UV3WC2SVy1y7iwtqEs2RS5d+sXPV60JVKWQRW4Wo/vacoXGYjiv8Ajf8AkgrRSheGZaawvBSm8k1QScXgrPq2po2muqAgpUypEt6AAFaavkEpD1cYVcco7s6QHNC5FN8hQNCz4mowrV43Me92SggAsqZMfOu8K9ORjSVgqAo1PPUGzVk4q+eDdzmOLLikC6xFWKz3saYXi/KNmUHSGTWhIUoZ4Ni+PIgx2FuAaVrRZpTkBUlz04xtTZEVxdaqdljUFsowDmauo4YNfWOoBTRQxrjh0jmYGBBIBoksVswzFKlxUtgcatEilC7jQDNasSwOXM16YPGrPPKTQhywdSiW4veBYOTvfbACcqQWJvVy3phBF0ufG8+Yu4hzG5bKLEhIcEkFQIUS14UFLtCHAo7QTKtqrwG5hgwHGnZpVx4xx7vLAm6DVxdDlgCMEuHJ/vG3CDSEEsCAy7tSZhatWJ7845u0oaNxmHhwAasGe7VXXdLgt73hwbdfEF+sbNuIJDJOTXMca9nLdpyygbmB5qXUKsUhnF8swIGHaBbHmcY4ReOASaKT57lyxZ8TUUJOGTwXMtSgSGRRsUY4O+7iMSMRGe7VPgigwKGcsBTd45UoOAjGBAezdc4MTezoXcdkOM2DOOWIQ1UYAsxvGhS6lXX4h88caQV7tPnXAHoNmagvebdwYGuHjHVmnLUCRsia9pN1sOKQ+YPCnGNZgwqHuPHJPH008awu0egLStKJZ3lKWSVDFRNfA4fLBVtDoQ9wquzWa6Q9GuvR/wCsDplJ4K+Ij7sLLLp2oyjfVC/TQABExJSlkg4HdSGOBNYWJ0vLmT5YQSE7VKglmyY/LXHOLLs08Ffw0fcjWxRwV/CT9yAu0r+LN3TXVA+qR/O5vq1fSiLgYrGgktbFBgDsEuAAK+Tegpi8WVRjoUtSsjVbEV6MjmMgDC7R/ZT8EeyFOvh8jL+H9UNbCdxPQeyE+vp8gj4f1GGx+8viJk91/BlasNmnGWg3y6kv2ScQ6cEGrYjkYK9wzqspdGfya6U9X3vwjc3S89E6adku8AlJU2AD3QDgxvY/1aKy6VWiWkEKa6wABZg9C+OOOHyPzyjK7r7F4OTWx2myTf1hLjHZqL8/e+EWDUq8EWkLILLS2TC6/AEY1cUrFQTpqcjagpPlDXg5SE48Wi56mW9U6XNUoEEFIriaEvzxh4wattCOTbSZlqVUF0sUvSash64KbpRojlzMKgg475cUDmqXp9RwgGVrDtZiUmUBeVcJBUGY40IZ3p/WLFNsyUlkpW+L76k9CL1TTxIgWXyYZQ94WS5mDMTlvk1ocLta4PG1zcCTTksvQNSmDvXrBUuSQxCSC79iZi7uxmfgx2ZFTunCm5MwuszX2fD8VjWidASFGhpwS0xWRGAu7xqKRpBZmKWc12ijUYmqa1IpnSCxIUmrOQR5k3xHlC+H2xoSzRkqoFDsTc34r6eGIpGswIDQBxi3vimwoyrvFzwiOaxLmiX9JTgZZcA+OR4GGWxIoxYtlNoWLf5jjEAxGqUSeye8TWoMKLunKNZqAyp3qBQAi+aAkGpZw3HuzjsS1FlJQo09KYQ/F7per5wVseCFAAkkXZoxanarXL5IkSkg9kvWoTNu7w+Exr4NlSBYaBVSVhV8JVmwO0NeYKSGYv8A2eJlzZlfJ8veyQ4xL3K4PhnyjtCDQXVgFncTqVH7TDr9UTJsqh5wfGq5py5r6/JAs1As2bNfsYUpKUerbjM75tBRoXYscthlQt1q3ceEcqsaixvBxQeUmgNn59cvCCRtKAGXl6X29Y1hFus7+4Ft2nls6AlnnIHZVhi1YqQsM58R8TxHYi+6SURZySEqVel0yfapu48Cx7o8+n6YWUKDUUu8rEubzgGriuUNTaVIS2pbEwsU/wBJOH6vP4nCJDZJ3pDNhs2ypUppXGJl6wlKQlztAw2d3PwauLwBZtZLktCFo7JdLOGZRLE5h8vGEUZvp9EZya5G/wDh3NKp6yWfZF2AHnjhF9VFB1AnhdrnKCQkKlksMA60xfFmOuXJCDtev3IHjUcNG4mUArD2E/BHshJr/wC8y/WfUYcWI7ieg9kJdfj5GX6z6jDY/eQmX3H8GEyKzJoNeyP+MQytHsp2SUS1GaAXdrigR8a5TBkjhE1lPlZn7vzRAtrnXFKGyVMcOohcwUwZgW+qsc2dWkViQaDsl5apiwCUKKU572KlczUJf9mHmrCXlEfsSvmGFugluld0MgK3S6i7pBVVWNXzOcJ9IXkXN5QA8mq6WO4fBykgiOnDDVUeCWWehai9p0ej9Un4o+yBzLn3j27pJr5MsKswYFsMaxXRo8llImTloIBBStGNXdwKYYPnHEiy3u1OmpDEveZrpAIN5I4ivWErF/J+n5Kvv3zFf7fgsYRPun3wqybY+kS4dhQMlj8prHQlzwoVmFIJekqtaPgRwp3xWhIdaUpmz1JUHC0rSUjrwjmegJAO2nMSRU5jEUEGsXj9PyT1ZedK9fwWVKbQ3+Y7cJNagZKxz7u6OlifRhMHGkqmAY73ImnGKjpFQlIvmdPZ27WFHrm7RzpCemSkKVPnlJoWUHBb7WHfBUMb4f0/JnPKrtL/AG/BdCpaksqSo0DuZe9UZBTc+6ORZwcbMzir7PLAFj4QhRo5ywtM52drzFo1abFcG9apox86pYOWHRzCVi/k/T8lKz86V/t+B1KlMXTZCkjA+SB+RUFmauvkleKK4Yb3XFsIpcucFKUlNonum85vFgxzOT4xELQXbaWt2BzYO5qXYBmPfhQw/d4/F+n5J95k/ivX8F3E+Z+oX8aX96IZ0q8QpVmKlV/VuMsSrPlFPnzykkbefRm3iHcOM6YHwgiyuv8A1E8dSWrzduHy5B4GjGt9X0N3mRutK9fwWWXZwKCykAsD73gMMF4BzTrBkqwS0kFMtIIwISA2I9hPiYqtpsy0pBFpmqdz2izJDk0cnuBjiVZZy7pE2eATUldGrUbznJqDGBWL+X0H/wCb+C9S16V95Pw5X0qISWKQlckAhxvfOMJZNoVt7u2WuWg31FSiQyA5o7EXmEP7CgiUkHtXXI5mpHiYbJBRSXOxPHkc221VOvEFn2EiUVkJv3RKvPWqqnDKWfaIEsVjSZe2KRemFDPW6i+GSH5VPF47tVqTdKCmbddiszJlzqSTgBBEpRNnQ4aqGH7O0F3/AItHLgvqWmc6s00laBls/rlxcVxTNXD/AOp2j1f80uLgsx2y/r7HPDj5v7sGeMji9GRIsBWLsp6D2Ql1/PkJfw/5TDixK3U9B7IT6+Vky/h/ymHxv2kJlXsv4BdlHlJn7vzREOnkLMvyYJUd0tVgaP3QpXp2XeKmnB2dmGAbjHQ0/L/+R4j7YzhfINaLOhAAAGAoO6AtIWK+5AvOAFJdrzYEHzVjI54HkmOsMv8A9/5IwaxSuM//AIxlGRnOJwmzTJRaXOCQfNWdmfBQuq6iNGdaAVLCxMpvMUTAAOIFQOkS/lFK4z/+EcK05JdKjtnSXFEfVlyitt+9FP5IikkqjJr5v7cBejrUmfTsTEuphVKsKscW4Zc44RY7QpBvzEy6ioDMmrgDsh6RXrRa07W9LCkhyU5EPwbBuEFr1gWpICkpUxBBIOIzLEA9MInkwU7x1Xg+hXB2lVWW7XVcP5D82SYQokVFUm8Xxpj/AF7oSWUTkpmL2ajfIUGSN5RUzsRSlXDQLK0vMSQQte6AAH3WFGu4fXBP5STeXxf6wvcTj4MePasb51Kvr5ju2WabcSE3AsKDLF4kEmrjhxrGWWzTWUVpQtZvIKySDd4JBSwB5GucJvykm8vif1jZ1mnfs/E//UJ3GSq2K/8A14vP0JxZpyHCQsOWTgAC7dkvlm5flHQkr2SVKReUWolSm7QxJAILu4gX8ppvBPxT96B5+nJqyFFSgRgE7o8Hr3w6wTfNEZdpxpbavQbTdGKUncFTg5YyzioFzQuGzx5CIzY0ykBdoALpSEy0khy1SQcDg5rnxELrLp1Ut7qU3iACS+TtR2eprnAlqtypiryiSWbkODAYCGx4JN1N0vqLm7RBK4K5efHzG0ifOWBsUBCEnEMGPw1mpakTWg2hW7NmoQk5FaK90uqukcKt9mdO9MZICUi4kgNmApJYnM4xPL0vIHZmTB0lyx7EQ72dxivS/uTXFSm/WvoqCtG6MADAEIoSVBlTCMHT5iAasak483YivDTkv9dN+Ij7sZ/12V+um/ER92JyjOTtlIyhFUgu3BZny0AbijfUfg1bxaDbedz95Hz0wnGnpX62Z8RH3Y4XpqScZswhwWuoqxB9F8oVY2uge8j4hWrh/wDU7R6s+2XFwmGKRqpPSvSE5aahUokfGlxdJkUnz6fYGPj1+4K8bjmMiRUDsPZT0EDae7Cfh/yxuMgxAxOe0ehiPzoyMiqEYOrEdFe2JT2j3xqMgik6cPH2GI5uXX64yMgBOTj3j6obS8B0EZGRjI6jRjIyFGNHCIzGRkYxxHMZGQQEZjIyMjMyNKjBGRkAJpUciMjIAQedjGjG4yMYb6p+/K9Wr5yItEyMjIzMBxkZGRMc/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26" name="Picture 6" descr="http://civilwardailygazette.com/wp-content/uploads/2012/09/dec1proc.jpg"/>
          <p:cNvPicPr>
            <a:picLocks noChangeAspect="1" noChangeArrowheads="1"/>
          </p:cNvPicPr>
          <p:nvPr/>
        </p:nvPicPr>
        <p:blipFill>
          <a:blip r:embed="rId2" cstate="print"/>
          <a:srcRect/>
          <a:stretch>
            <a:fillRect/>
          </a:stretch>
        </p:blipFill>
        <p:spPr bwMode="auto">
          <a:xfrm>
            <a:off x="4981332" y="1219200"/>
            <a:ext cx="4162668" cy="4800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sz="quarter" idx="1"/>
          </p:nvPr>
        </p:nvSpPr>
        <p:spPr>
          <a:xfrm>
            <a:off x="0" y="1295400"/>
            <a:ext cx="8915400" cy="5181600"/>
          </a:xfrm>
        </p:spPr>
        <p:txBody>
          <a:bodyPr/>
          <a:lstStyle/>
          <a:p>
            <a:r>
              <a:rPr lang="en-US" dirty="0" smtClean="0"/>
              <a:t>Lincoln believed one reason southern whites were free to join the Confederate Army was because slaves were doing war work that, otherwise, the whites would have to do. </a:t>
            </a:r>
          </a:p>
          <a:p>
            <a:r>
              <a:rPr lang="en-US" dirty="0" smtClean="0"/>
              <a:t>Encouraging slaves to flee north would hurt the southern war effort.</a:t>
            </a:r>
          </a:p>
          <a:p>
            <a:endParaRPr lang="en-US" dirty="0"/>
          </a:p>
        </p:txBody>
      </p:sp>
      <p:pic>
        <p:nvPicPr>
          <p:cNvPr id="4098" name="Picture 2" descr="http://memory.loc.gov/ammem/alhtml/3a05802u.gif"/>
          <p:cNvPicPr>
            <a:picLocks noChangeAspect="1" noChangeArrowheads="1"/>
          </p:cNvPicPr>
          <p:nvPr/>
        </p:nvPicPr>
        <p:blipFill>
          <a:blip r:embed="rId2" cstate="print"/>
          <a:srcRect/>
          <a:stretch>
            <a:fillRect/>
          </a:stretch>
        </p:blipFill>
        <p:spPr bwMode="auto">
          <a:xfrm>
            <a:off x="3124200" y="3352800"/>
            <a:ext cx="5257800" cy="3505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sz="quarter" idx="1"/>
          </p:nvPr>
        </p:nvSpPr>
        <p:spPr>
          <a:xfrm>
            <a:off x="0" y="1219200"/>
            <a:ext cx="5257800" cy="5638800"/>
          </a:xfrm>
        </p:spPr>
        <p:txBody>
          <a:bodyPr/>
          <a:lstStyle/>
          <a:p>
            <a:r>
              <a:rPr lang="en-US" dirty="0" smtClean="0"/>
              <a:t>Although the Emancipation Proclamation did not free slaves held in the North, it was warmly welcomed by African Americans living in Union states. They understood the proclamation announced a new goal for the Union troops––besides preserving the Union, the troops were fighting for the belief that the United States would abolish slavery throughout the nation.</a:t>
            </a:r>
            <a:endParaRPr lang="en-US" dirty="0"/>
          </a:p>
        </p:txBody>
      </p:sp>
      <p:pic>
        <p:nvPicPr>
          <p:cNvPr id="3074" name="Picture 2" descr="http://www.virginiamemory.com/docs/10-15-1890_07_0428_01.jpg"/>
          <p:cNvPicPr>
            <a:picLocks noChangeAspect="1" noChangeArrowheads="1"/>
          </p:cNvPicPr>
          <p:nvPr/>
        </p:nvPicPr>
        <p:blipFill>
          <a:blip r:embed="rId2" cstate="print"/>
          <a:srcRect/>
          <a:stretch>
            <a:fillRect/>
          </a:stretch>
        </p:blipFill>
        <p:spPr bwMode="auto">
          <a:xfrm>
            <a:off x="5191125" y="914400"/>
            <a:ext cx="3952875" cy="5715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it did</a:t>
            </a:r>
            <a:endParaRPr lang="en-US" dirty="0"/>
          </a:p>
        </p:txBody>
      </p:sp>
      <p:sp>
        <p:nvSpPr>
          <p:cNvPr id="3" name="Content Placeholder 2"/>
          <p:cNvSpPr>
            <a:spLocks noGrp="1"/>
          </p:cNvSpPr>
          <p:nvPr>
            <p:ph sz="quarter" idx="1"/>
          </p:nvPr>
        </p:nvSpPr>
        <p:spPr>
          <a:xfrm>
            <a:off x="0" y="2133600"/>
            <a:ext cx="9372600" cy="4724400"/>
          </a:xfrm>
        </p:spPr>
        <p:txBody>
          <a:bodyPr>
            <a:normAutofit/>
          </a:bodyPr>
          <a:lstStyle/>
          <a:p>
            <a:r>
              <a:rPr lang="en-US" dirty="0" smtClean="0"/>
              <a:t>The announcement of Abraham Lincoln’s Emancipation Proclamation was one of the main actions of the Civil War.  The Emancipation Proclamation freed all slaves residing in territory that was in rebellion against the federal government. </a:t>
            </a:r>
          </a:p>
          <a:p>
            <a:r>
              <a:rPr lang="en-US" dirty="0" smtClean="0"/>
              <a:t>This encouraged slaves in the South to attempt to escape. As the number of runaway slaves climbed, the South’s ability to produce cotton and food declined. To counter this, the South devoted some of its manpower to keeping slaves from running away. </a:t>
            </a:r>
            <a:endParaRPr lang="en-US" dirty="0"/>
          </a:p>
        </p:txBody>
      </p:sp>
      <p:pic>
        <p:nvPicPr>
          <p:cNvPr id="2050" name="Picture 2" descr="http://www.loc.gov/rr/news/topics/images/emancipation.jpg"/>
          <p:cNvPicPr>
            <a:picLocks noChangeAspect="1" noChangeArrowheads="1"/>
          </p:cNvPicPr>
          <p:nvPr/>
        </p:nvPicPr>
        <p:blipFill>
          <a:blip r:embed="rId2" cstate="print"/>
          <a:srcRect/>
          <a:stretch>
            <a:fillRect/>
          </a:stretch>
        </p:blipFill>
        <p:spPr bwMode="auto">
          <a:xfrm>
            <a:off x="4800601" y="17190"/>
            <a:ext cx="4343400" cy="215451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85800"/>
          </a:xfrm>
        </p:spPr>
        <p:txBody>
          <a:bodyPr/>
          <a:lstStyle/>
          <a:p>
            <a:r>
              <a:rPr lang="en-US" dirty="0" smtClean="0"/>
              <a:t>Results</a:t>
            </a:r>
            <a:endParaRPr lang="en-US" dirty="0"/>
          </a:p>
        </p:txBody>
      </p:sp>
      <p:sp>
        <p:nvSpPr>
          <p:cNvPr id="3" name="Content Placeholder 2"/>
          <p:cNvSpPr>
            <a:spLocks noGrp="1"/>
          </p:cNvSpPr>
          <p:nvPr>
            <p:ph sz="quarter" idx="1"/>
          </p:nvPr>
        </p:nvSpPr>
        <p:spPr>
          <a:xfrm>
            <a:off x="0" y="685800"/>
            <a:ext cx="9144000" cy="2362200"/>
          </a:xfrm>
        </p:spPr>
        <p:txBody>
          <a:bodyPr>
            <a:normAutofit lnSpcReduction="10000"/>
          </a:bodyPr>
          <a:lstStyle/>
          <a:p>
            <a:r>
              <a:rPr lang="en-US" dirty="0" smtClean="0"/>
              <a:t>In addition, following the proclamation, the North began to allow African Americans to join the Union army. While few served in combat, more than 150,000 African Americans took the place of white soldiers by garrisoning forts and working behind the front lines. This was the equivalent of giving the North a new army larger than the South’s. </a:t>
            </a:r>
          </a:p>
        </p:txBody>
      </p:sp>
      <p:pic>
        <p:nvPicPr>
          <p:cNvPr id="1026" name="Picture 2" descr="http://housedivided.dickinson.edu/grandreview/wp-content/uploads/2010/02/HD_4USCinfantryDetail.preview.jpg"/>
          <p:cNvPicPr>
            <a:picLocks noChangeAspect="1" noChangeArrowheads="1"/>
          </p:cNvPicPr>
          <p:nvPr/>
        </p:nvPicPr>
        <p:blipFill>
          <a:blip r:embed="rId2" cstate="print"/>
          <a:srcRect/>
          <a:stretch>
            <a:fillRect/>
          </a:stretch>
        </p:blipFill>
        <p:spPr bwMode="auto">
          <a:xfrm>
            <a:off x="3048000" y="3000375"/>
            <a:ext cx="6096000" cy="3857625"/>
          </a:xfrm>
          <a:prstGeom prst="rect">
            <a:avLst/>
          </a:prstGeom>
          <a:noFill/>
        </p:spPr>
      </p:pic>
      <p:sp>
        <p:nvSpPr>
          <p:cNvPr id="5" name="TextBox 4"/>
          <p:cNvSpPr txBox="1"/>
          <p:nvPr/>
        </p:nvSpPr>
        <p:spPr>
          <a:xfrm>
            <a:off x="0" y="2764572"/>
            <a:ext cx="3048000" cy="4093428"/>
          </a:xfrm>
          <a:prstGeom prst="rect">
            <a:avLst/>
          </a:prstGeom>
          <a:noFill/>
        </p:spPr>
        <p:txBody>
          <a:bodyPr wrap="square" rtlCol="0">
            <a:spAutoFit/>
          </a:bodyPr>
          <a:lstStyle/>
          <a:p>
            <a:r>
              <a:rPr lang="en-US" sz="2000" b="1" dirty="0" smtClean="0"/>
              <a:t>Some historians believe this was enough to guarantee a northern victory.  The</a:t>
            </a:r>
          </a:p>
          <a:p>
            <a:r>
              <a:rPr lang="en-US" sz="2000" b="1" dirty="0" smtClean="0"/>
              <a:t>Emancipation Proclamation had a very practical effect on the outcome of the war. When you think about it, do not forget its impact on manpower and the outcome of the Civil War</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489</TotalTime>
  <Words>304</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Origin</vt:lpstr>
      <vt:lpstr>Journal: Imagine you were living in Georgia as Sherman's troops marched through. What do you think that experience would be like?   </vt:lpstr>
      <vt:lpstr>Emancipation Proclamation</vt:lpstr>
      <vt:lpstr>Why?</vt:lpstr>
      <vt:lpstr>Why?</vt:lpstr>
      <vt:lpstr>What it did</vt:lpstr>
      <vt:lpstr>Results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Emancipation Proclamation</dc:title>
  <dc:creator>Owner</dc:creator>
  <cp:lastModifiedBy>Sara Wood</cp:lastModifiedBy>
  <cp:revision>5</cp:revision>
  <dcterms:created xsi:type="dcterms:W3CDTF">2014-10-12T17:57:30Z</dcterms:created>
  <dcterms:modified xsi:type="dcterms:W3CDTF">2014-10-13T19:13:43Z</dcterms:modified>
</cp:coreProperties>
</file>