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0" r:id="rId6"/>
    <p:sldId id="260" r:id="rId7"/>
    <p:sldId id="261" r:id="rId8"/>
    <p:sldId id="264" r:id="rId9"/>
    <p:sldId id="265" r:id="rId10"/>
    <p:sldId id="266" r:id="rId11"/>
    <p:sldId id="262"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DDC6C-31E9-4F97-BA4A-5461F9ABBAD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332152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DDC6C-31E9-4F97-BA4A-5461F9ABBAD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117335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DDC6C-31E9-4F97-BA4A-5461F9ABBAD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192779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DDC6C-31E9-4F97-BA4A-5461F9ABBAD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315472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DDC6C-31E9-4F97-BA4A-5461F9ABBADD}"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321658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DDC6C-31E9-4F97-BA4A-5461F9ABBAD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259491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DDC6C-31E9-4F97-BA4A-5461F9ABBADD}" type="datetimeFigureOut">
              <a:rPr lang="en-US" smtClean="0"/>
              <a:t>3/10/2016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392267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DDC6C-31E9-4F97-BA4A-5461F9ABBADD}" type="datetimeFigureOut">
              <a:rPr lang="en-US" smtClean="0"/>
              <a:t>3/10/2016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351598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DDC6C-31E9-4F97-BA4A-5461F9ABBADD}" type="datetimeFigureOut">
              <a:rPr lang="en-US" smtClean="0"/>
              <a:t>3/10/2016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354586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DDC6C-31E9-4F97-BA4A-5461F9ABBAD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324923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DDC6C-31E9-4F97-BA4A-5461F9ABBADD}"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1940-CE57-4E53-AEAC-ACB5E2AAB669}" type="slidenum">
              <a:rPr lang="en-US" smtClean="0"/>
              <a:t>‹#›</a:t>
            </a:fld>
            <a:endParaRPr lang="en-US"/>
          </a:p>
        </p:txBody>
      </p:sp>
    </p:spTree>
    <p:extLst>
      <p:ext uri="{BB962C8B-B14F-4D97-AF65-F5344CB8AC3E}">
        <p14:creationId xmlns:p14="http://schemas.microsoft.com/office/powerpoint/2010/main" val="328025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DDC6C-31E9-4F97-BA4A-5461F9ABBADD}" type="datetimeFigureOut">
              <a:rPr lang="en-US" smtClean="0"/>
              <a:t>3/10/2016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1940-CE57-4E53-AEAC-ACB5E2AAB669}" type="slidenum">
              <a:rPr lang="en-US" smtClean="0"/>
              <a:t>‹#›</a:t>
            </a:fld>
            <a:endParaRPr lang="en-US"/>
          </a:p>
        </p:txBody>
      </p:sp>
    </p:spTree>
    <p:extLst>
      <p:ext uri="{BB962C8B-B14F-4D97-AF65-F5344CB8AC3E}">
        <p14:creationId xmlns:p14="http://schemas.microsoft.com/office/powerpoint/2010/main" val="85565049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828800"/>
          </a:xfrm>
        </p:spPr>
        <p:txBody>
          <a:bodyPr/>
          <a:lstStyle/>
          <a:p>
            <a:r>
              <a:rPr lang="en-US" dirty="0" smtClean="0"/>
              <a:t>End of the Civil War and Reconstruction</a:t>
            </a:r>
            <a:endParaRPr lang="en-US" dirty="0"/>
          </a:p>
        </p:txBody>
      </p:sp>
      <p:sp>
        <p:nvSpPr>
          <p:cNvPr id="3" name="Subtitle 2"/>
          <p:cNvSpPr>
            <a:spLocks noGrp="1"/>
          </p:cNvSpPr>
          <p:nvPr>
            <p:ph type="subTitle" idx="1"/>
          </p:nvPr>
        </p:nvSpPr>
        <p:spPr>
          <a:xfrm>
            <a:off x="304800" y="2438400"/>
            <a:ext cx="8534400" cy="3810000"/>
          </a:xfrm>
        </p:spPr>
        <p:txBody>
          <a:bodyPr>
            <a:noAutofit/>
          </a:bodyPr>
          <a:lstStyle/>
          <a:p>
            <a:pPr algn="l"/>
            <a:r>
              <a:rPr lang="en-US" sz="3600" dirty="0" smtClean="0"/>
              <a:t>Answer these questions somewhere in your notes: </a:t>
            </a:r>
          </a:p>
          <a:p>
            <a:pPr algn="l"/>
            <a:r>
              <a:rPr lang="en-US" sz="4000" dirty="0" smtClean="0"/>
              <a:t>What </a:t>
            </a:r>
            <a:r>
              <a:rPr lang="en-US" sz="4000" dirty="0"/>
              <a:t>does the term "reconstruction" mean? Why does the country need it after the Civil War?</a:t>
            </a:r>
          </a:p>
        </p:txBody>
      </p:sp>
    </p:spTree>
    <p:extLst>
      <p:ext uri="{BB962C8B-B14F-4D97-AF65-F5344CB8AC3E}">
        <p14:creationId xmlns:p14="http://schemas.microsoft.com/office/powerpoint/2010/main" val="536609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95143" y="1343110"/>
            <a:ext cx="5248857" cy="5342169"/>
          </a:xfrm>
          <a:prstGeom prst="rect">
            <a:avLst/>
          </a:prstGeom>
        </p:spPr>
      </p:pic>
      <p:sp>
        <p:nvSpPr>
          <p:cNvPr id="2" name="Title 1"/>
          <p:cNvSpPr>
            <a:spLocks noGrp="1"/>
          </p:cNvSpPr>
          <p:nvPr>
            <p:ph type="title"/>
          </p:nvPr>
        </p:nvSpPr>
        <p:spPr/>
        <p:txBody>
          <a:bodyPr/>
          <a:lstStyle/>
          <a:p>
            <a:r>
              <a:rPr lang="en-US" dirty="0" smtClean="0"/>
              <a:t>15</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1" y="1066800"/>
            <a:ext cx="3895142" cy="5486400"/>
          </a:xfrm>
        </p:spPr>
        <p:txBody>
          <a:bodyPr/>
          <a:lstStyle/>
          <a:p>
            <a:r>
              <a:rPr lang="en-US" dirty="0"/>
              <a:t>Fifteenth Amendment: </a:t>
            </a:r>
            <a:r>
              <a:rPr lang="en-US" b="1" dirty="0"/>
              <a:t>removed restrictions on voting based on race, color, or ever having been a slave</a:t>
            </a:r>
            <a:r>
              <a:rPr lang="en-US" dirty="0"/>
              <a:t>; granted the right to vote to all male U.S. citizens over the age of 21</a:t>
            </a:r>
          </a:p>
          <a:p>
            <a:endParaRPr lang="en-US" dirty="0"/>
          </a:p>
        </p:txBody>
      </p:sp>
    </p:spTree>
    <p:extLst>
      <p:ext uri="{BB962C8B-B14F-4D97-AF65-F5344CB8AC3E}">
        <p14:creationId xmlns:p14="http://schemas.microsoft.com/office/powerpoint/2010/main" val="3132181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6"/>
            <a:ext cx="8610600" cy="914400"/>
          </a:xfrm>
        </p:spPr>
        <p:txBody>
          <a:bodyPr>
            <a:normAutofit/>
          </a:bodyPr>
          <a:lstStyle/>
          <a:p>
            <a:r>
              <a:rPr lang="en-US" dirty="0" smtClean="0"/>
              <a:t>Presidential vs. Radical Republican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736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9067800" cy="4525963"/>
          </a:xfrm>
        </p:spPr>
        <p:txBody>
          <a:bodyPr>
            <a:normAutofit/>
          </a:bodyPr>
          <a:lstStyle/>
          <a:p>
            <a:r>
              <a:rPr lang="en-US" sz="4000" dirty="0" smtClean="0"/>
              <a:t>Do Humpty Dumpty sheet</a:t>
            </a:r>
          </a:p>
          <a:p>
            <a:r>
              <a:rPr lang="en-US" sz="4000" dirty="0" smtClean="0"/>
              <a:t>Finish your close reading from yesterday</a:t>
            </a:r>
          </a:p>
          <a:p>
            <a:r>
              <a:rPr lang="en-US" sz="4000" dirty="0" smtClean="0"/>
              <a:t>Do your test corrections</a:t>
            </a:r>
            <a:endParaRPr lang="en-US" sz="4000" dirty="0"/>
          </a:p>
        </p:txBody>
      </p:sp>
    </p:spTree>
    <p:extLst>
      <p:ext uri="{BB962C8B-B14F-4D97-AF65-F5344CB8AC3E}">
        <p14:creationId xmlns:p14="http://schemas.microsoft.com/office/powerpoint/2010/main" val="3583311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3rd</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sz="4000" dirty="0" smtClean="0"/>
              <a:t>Read pages 11-12 in the Trail of Tears packet</a:t>
            </a:r>
          </a:p>
          <a:p>
            <a:r>
              <a:rPr lang="en-US" sz="4000" dirty="0" smtClean="0"/>
              <a:t>Answer 1-4 on page 12 on a separate sheet of paper</a:t>
            </a:r>
            <a:endParaRPr lang="en-US" sz="4000" dirty="0"/>
          </a:p>
        </p:txBody>
      </p:sp>
    </p:spTree>
    <p:extLst>
      <p:ext uri="{BB962C8B-B14F-4D97-AF65-F5344CB8AC3E}">
        <p14:creationId xmlns:p14="http://schemas.microsoft.com/office/powerpoint/2010/main" val="685422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Block</a:t>
            </a:r>
            <a:endParaRPr lang="en-US" dirty="0"/>
          </a:p>
        </p:txBody>
      </p:sp>
      <p:sp>
        <p:nvSpPr>
          <p:cNvPr id="3" name="Content Placeholder 2"/>
          <p:cNvSpPr>
            <a:spLocks noGrp="1"/>
          </p:cNvSpPr>
          <p:nvPr>
            <p:ph idx="1"/>
          </p:nvPr>
        </p:nvSpPr>
        <p:spPr>
          <a:xfrm>
            <a:off x="0" y="1371600"/>
            <a:ext cx="9144000" cy="5181600"/>
          </a:xfrm>
        </p:spPr>
        <p:txBody>
          <a:bodyPr>
            <a:normAutofit/>
          </a:bodyPr>
          <a:lstStyle/>
          <a:p>
            <a:r>
              <a:rPr lang="en-US" sz="4400" dirty="0" smtClean="0"/>
              <a:t>Take a few minutes to study quietly for your TEST</a:t>
            </a:r>
          </a:p>
          <a:p>
            <a:r>
              <a:rPr lang="en-US" sz="4400" dirty="0" smtClean="0"/>
              <a:t>We will take the multiple choice/ matching section before lunch and the constructed response/ mapping section after. </a:t>
            </a:r>
            <a:endParaRPr lang="en-US" sz="4400" dirty="0"/>
          </a:p>
        </p:txBody>
      </p:sp>
    </p:spTree>
    <p:extLst>
      <p:ext uri="{BB962C8B-B14F-4D97-AF65-F5344CB8AC3E}">
        <p14:creationId xmlns:p14="http://schemas.microsoft.com/office/powerpoint/2010/main" val="60654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83880" cy="762000"/>
          </a:xfrm>
        </p:spPr>
        <p:txBody>
          <a:bodyPr/>
          <a:lstStyle/>
          <a:p>
            <a:r>
              <a:rPr lang="en-US" dirty="0"/>
              <a:t>North versus South</a:t>
            </a:r>
          </a:p>
        </p:txBody>
      </p:sp>
      <p:sp>
        <p:nvSpPr>
          <p:cNvPr id="3" name="Content Placeholder 2"/>
          <p:cNvSpPr>
            <a:spLocks noGrp="1"/>
          </p:cNvSpPr>
          <p:nvPr>
            <p:ph idx="1"/>
          </p:nvPr>
        </p:nvSpPr>
        <p:spPr>
          <a:xfrm>
            <a:off x="0" y="617438"/>
            <a:ext cx="5181600" cy="6251448"/>
          </a:xfrm>
        </p:spPr>
        <p:txBody>
          <a:bodyPr>
            <a:normAutofit fontScale="85000" lnSpcReduction="10000"/>
          </a:bodyPr>
          <a:lstStyle/>
          <a:p>
            <a:r>
              <a:rPr lang="en-US" dirty="0"/>
              <a:t>When southern forces opened fire on Union forces at Fort Sumter, they began a war that would last four years and take the lives of 821,000 soldiers. </a:t>
            </a:r>
            <a:endParaRPr lang="en-US" dirty="0" smtClean="0"/>
          </a:p>
          <a:p>
            <a:r>
              <a:rPr lang="en-US" dirty="0" smtClean="0"/>
              <a:t>From </a:t>
            </a:r>
            <a:r>
              <a:rPr lang="en-US" dirty="0"/>
              <a:t>the start, the Confederacy was at a serious disadvantage. The southern economy differed greatly from the economy of the northern states, and, in the end, the numerical and industrial superiority of the northern economy proved too much for the South to overcome.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1662" y="914400"/>
            <a:ext cx="413385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662" y="4800600"/>
            <a:ext cx="4138538"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868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167" y="0"/>
            <a:ext cx="8183880" cy="838200"/>
          </a:xfrm>
        </p:spPr>
        <p:txBody>
          <a:bodyPr/>
          <a:lstStyle/>
          <a:p>
            <a:r>
              <a:rPr lang="en-US" dirty="0"/>
              <a:t>Northern Economy</a:t>
            </a:r>
          </a:p>
        </p:txBody>
      </p:sp>
      <p:sp>
        <p:nvSpPr>
          <p:cNvPr id="3" name="Content Placeholder 2"/>
          <p:cNvSpPr>
            <a:spLocks noGrp="1"/>
          </p:cNvSpPr>
          <p:nvPr>
            <p:ph idx="1"/>
          </p:nvPr>
        </p:nvSpPr>
        <p:spPr>
          <a:xfrm>
            <a:off x="0" y="685800"/>
            <a:ext cx="5943600" cy="6172200"/>
          </a:xfrm>
        </p:spPr>
        <p:txBody>
          <a:bodyPr>
            <a:normAutofit fontScale="70000" lnSpcReduction="20000"/>
          </a:bodyPr>
          <a:lstStyle/>
          <a:p>
            <a:r>
              <a:rPr lang="en-US" dirty="0"/>
              <a:t>Industry and </a:t>
            </a:r>
            <a:r>
              <a:rPr lang="en-US" dirty="0" smtClean="0"/>
              <a:t>trade</a:t>
            </a:r>
            <a:endParaRPr lang="en-US" dirty="0"/>
          </a:p>
          <a:p>
            <a:r>
              <a:rPr lang="en-US" dirty="0"/>
              <a:t>71% of U.S. population; 99% free, 1% slave; large enough to assemble an army capable of defending the </a:t>
            </a:r>
            <a:r>
              <a:rPr lang="en-US" dirty="0" smtClean="0"/>
              <a:t>Union</a:t>
            </a:r>
            <a:endParaRPr lang="en-US" dirty="0"/>
          </a:p>
          <a:p>
            <a:r>
              <a:rPr lang="en-US" dirty="0"/>
              <a:t>92% of U.S. industrial output; generous resources to produce weapons and other military supplies and </a:t>
            </a:r>
            <a:r>
              <a:rPr lang="en-US" dirty="0" smtClean="0"/>
              <a:t>equipment</a:t>
            </a:r>
            <a:endParaRPr lang="en-US" dirty="0"/>
          </a:p>
          <a:p>
            <a:r>
              <a:rPr lang="en-US" dirty="0"/>
              <a:t>Many citizens worked for someone else and owned </a:t>
            </a:r>
            <a:r>
              <a:rPr lang="en-US" dirty="0" smtClean="0"/>
              <a:t>no property</a:t>
            </a:r>
            <a:r>
              <a:rPr lang="en-US" dirty="0"/>
              <a:t>. Even in large-scale farming regions, </a:t>
            </a:r>
            <a:r>
              <a:rPr lang="en-US" dirty="0" smtClean="0"/>
              <a:t>machines reduced </a:t>
            </a:r>
            <a:r>
              <a:rPr lang="en-US" dirty="0"/>
              <a:t>the need for agricultural workers</a:t>
            </a:r>
            <a:r>
              <a:rPr lang="en-US" dirty="0" smtClean="0"/>
              <a:t>.</a:t>
            </a:r>
            <a:endParaRPr lang="en-US" dirty="0"/>
          </a:p>
          <a:p>
            <a:r>
              <a:rPr lang="en-US" dirty="0"/>
              <a:t>34% of U.S. exports; favored high tariffs on imported foreign goods to protect northern industries and workers’ </a:t>
            </a:r>
            <a:r>
              <a:rPr lang="en-US" dirty="0" smtClean="0"/>
              <a:t>jobs</a:t>
            </a:r>
            <a:endParaRPr lang="en-US" dirty="0"/>
          </a:p>
          <a:p>
            <a:r>
              <a:rPr lang="en-US" dirty="0"/>
              <a:t>More than twice as much as the South </a:t>
            </a:r>
            <a:r>
              <a:rPr lang="en-US" dirty="0" smtClean="0"/>
              <a:t>produced</a:t>
            </a:r>
            <a:endParaRPr lang="en-US" dirty="0"/>
          </a:p>
          <a:p>
            <a:r>
              <a:rPr lang="en-US" dirty="0"/>
              <a:t>71% of U.S. railroad network; efficient railway transport system. Ready capacity to transport troops and their supplies, food, etc.</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8158" y="66575"/>
            <a:ext cx="3412634" cy="2555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158" y="2622082"/>
            <a:ext cx="3459797" cy="2860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475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0"/>
            <a:ext cx="8183880" cy="858644"/>
          </a:xfrm>
        </p:spPr>
        <p:txBody>
          <a:bodyPr/>
          <a:lstStyle/>
          <a:p>
            <a:r>
              <a:rPr lang="en-US" dirty="0"/>
              <a:t>Southern Economy</a:t>
            </a:r>
          </a:p>
        </p:txBody>
      </p:sp>
      <p:sp>
        <p:nvSpPr>
          <p:cNvPr id="3" name="Content Placeholder 2"/>
          <p:cNvSpPr>
            <a:spLocks noGrp="1"/>
          </p:cNvSpPr>
          <p:nvPr>
            <p:ph idx="1"/>
          </p:nvPr>
        </p:nvSpPr>
        <p:spPr>
          <a:xfrm>
            <a:off x="-1" y="762000"/>
            <a:ext cx="5788633" cy="6096000"/>
          </a:xfrm>
        </p:spPr>
        <p:txBody>
          <a:bodyPr>
            <a:normAutofit fontScale="70000" lnSpcReduction="20000"/>
          </a:bodyPr>
          <a:lstStyle/>
          <a:p>
            <a:r>
              <a:rPr lang="en-US" dirty="0" smtClean="0"/>
              <a:t>Agriculture</a:t>
            </a:r>
            <a:endParaRPr lang="en-US" dirty="0"/>
          </a:p>
          <a:p>
            <a:r>
              <a:rPr lang="en-US" dirty="0"/>
              <a:t>29% of U.S. population; 67% free, 33% slave; too few free men to assemble an army capable of defending the </a:t>
            </a:r>
            <a:r>
              <a:rPr lang="en-US" dirty="0" smtClean="0"/>
              <a:t>South</a:t>
            </a:r>
            <a:endParaRPr lang="en-US" dirty="0"/>
          </a:p>
          <a:p>
            <a:r>
              <a:rPr lang="en-US" dirty="0"/>
              <a:t>8% of U.S. industrial output; minimal resources </a:t>
            </a:r>
            <a:r>
              <a:rPr lang="en-US" dirty="0" smtClean="0"/>
              <a:t>to produce </a:t>
            </a:r>
            <a:r>
              <a:rPr lang="en-US" dirty="0"/>
              <a:t>many weapons and other military supplies </a:t>
            </a:r>
            <a:r>
              <a:rPr lang="en-US" dirty="0" smtClean="0"/>
              <a:t>and equipment</a:t>
            </a:r>
            <a:endParaRPr lang="en-US" dirty="0"/>
          </a:p>
          <a:p>
            <a:r>
              <a:rPr lang="en-US" dirty="0"/>
              <a:t>Though most Southerners owned slaves, the </a:t>
            </a:r>
            <a:r>
              <a:rPr lang="en-US" dirty="0" smtClean="0"/>
              <a:t>economy of </a:t>
            </a:r>
            <a:r>
              <a:rPr lang="en-US" dirty="0"/>
              <a:t>the South as a whole depended on the production of cash crops such as cotton, corn, rice, and tobacco, which required human labor and depended on slavery</a:t>
            </a:r>
            <a:r>
              <a:rPr lang="en-US" dirty="0" smtClean="0"/>
              <a:t>.</a:t>
            </a:r>
            <a:endParaRPr lang="en-US" dirty="0"/>
          </a:p>
          <a:p>
            <a:r>
              <a:rPr lang="en-US" dirty="0"/>
              <a:t>66% of U.S. exports; favored low (or no) tariffs on imported goods to keep the prices of manufactured goods more </a:t>
            </a:r>
            <a:r>
              <a:rPr lang="en-US" dirty="0" smtClean="0"/>
              <a:t>affordable</a:t>
            </a:r>
            <a:endParaRPr lang="en-US" dirty="0"/>
          </a:p>
          <a:p>
            <a:r>
              <a:rPr lang="en-US" dirty="0"/>
              <a:t>Less than half as much as the North produced 29% </a:t>
            </a:r>
            <a:r>
              <a:rPr lang="en-US" dirty="0" smtClean="0"/>
              <a:t>of U.S</a:t>
            </a:r>
            <a:r>
              <a:rPr lang="en-US" dirty="0"/>
              <a:t>. railroad network; inefficient railway transport system. Poor capacity to transport troops and their supplies, food, etc.</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570999"/>
            <a:ext cx="3429000" cy="327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771"/>
            <a:ext cx="3429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59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828800"/>
          </a:xfrm>
        </p:spPr>
        <p:txBody>
          <a:bodyPr/>
          <a:lstStyle/>
          <a:p>
            <a:r>
              <a:rPr lang="en-US" dirty="0" smtClean="0"/>
              <a:t>End of the Civil War and Reconstruction</a:t>
            </a:r>
            <a:endParaRPr lang="en-US" dirty="0"/>
          </a:p>
        </p:txBody>
      </p:sp>
      <p:sp>
        <p:nvSpPr>
          <p:cNvPr id="3" name="Subtitle 2"/>
          <p:cNvSpPr>
            <a:spLocks noGrp="1"/>
          </p:cNvSpPr>
          <p:nvPr>
            <p:ph type="subTitle" idx="1"/>
          </p:nvPr>
        </p:nvSpPr>
        <p:spPr>
          <a:xfrm>
            <a:off x="304800" y="2438400"/>
            <a:ext cx="8534400" cy="3810000"/>
          </a:xfrm>
        </p:spPr>
        <p:txBody>
          <a:bodyPr>
            <a:noAutofit/>
          </a:bodyPr>
          <a:lstStyle/>
          <a:p>
            <a:pPr algn="l"/>
            <a:r>
              <a:rPr lang="en-US" sz="3600" dirty="0" smtClean="0"/>
              <a:t>Answer these questions somewhere in your notes: </a:t>
            </a:r>
          </a:p>
          <a:p>
            <a:pPr algn="l"/>
            <a:r>
              <a:rPr lang="en-US" sz="4000" dirty="0" smtClean="0"/>
              <a:t>What </a:t>
            </a:r>
            <a:r>
              <a:rPr lang="en-US" sz="4000" dirty="0"/>
              <a:t>does the term "reconstruction" mean? Why does the country need it after the Civil War?</a:t>
            </a:r>
          </a:p>
        </p:txBody>
      </p:sp>
    </p:spTree>
    <p:extLst>
      <p:ext uri="{BB962C8B-B14F-4D97-AF65-F5344CB8AC3E}">
        <p14:creationId xmlns:p14="http://schemas.microsoft.com/office/powerpoint/2010/main" val="181984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6" y="0"/>
            <a:ext cx="8183880" cy="838200"/>
          </a:xfrm>
        </p:spPr>
        <p:txBody>
          <a:bodyPr/>
          <a:lstStyle/>
          <a:p>
            <a:r>
              <a:rPr lang="en-US" dirty="0"/>
              <a:t>Presidential Reconstruction</a:t>
            </a:r>
          </a:p>
        </p:txBody>
      </p:sp>
      <p:sp>
        <p:nvSpPr>
          <p:cNvPr id="3" name="Content Placeholder 2"/>
          <p:cNvSpPr>
            <a:spLocks noGrp="1"/>
          </p:cNvSpPr>
          <p:nvPr>
            <p:ph idx="1"/>
          </p:nvPr>
        </p:nvSpPr>
        <p:spPr>
          <a:xfrm>
            <a:off x="-1" y="609600"/>
            <a:ext cx="9144000" cy="4114800"/>
          </a:xfrm>
        </p:spPr>
        <p:txBody>
          <a:bodyPr>
            <a:normAutofit fontScale="85000" lnSpcReduction="20000"/>
          </a:bodyPr>
          <a:lstStyle/>
          <a:p>
            <a:r>
              <a:rPr lang="en-US" dirty="0"/>
              <a:t>The Reconstruction plans begun by President Abraham Lincoln and carried out by President Andrew Johnson echoed the words of Lincoln’s second inaugural address, which urged no revenge on former Confederate supporters. </a:t>
            </a:r>
            <a:endParaRPr lang="en-US" dirty="0" smtClean="0"/>
          </a:p>
          <a:p>
            <a:r>
              <a:rPr lang="en-US" dirty="0" smtClean="0"/>
              <a:t>The </a:t>
            </a:r>
            <a:r>
              <a:rPr lang="en-US" dirty="0"/>
              <a:t>purpose of Presidential Reconstruction was to readmit the southern states to the Union as quickly as possible. </a:t>
            </a:r>
            <a:endParaRPr lang="en-US" dirty="0" smtClean="0"/>
          </a:p>
          <a:p>
            <a:r>
              <a:rPr lang="en-US" dirty="0" smtClean="0"/>
              <a:t>Republicans </a:t>
            </a:r>
            <a:r>
              <a:rPr lang="en-US" dirty="0"/>
              <a:t>in Congress, however, were outraged by the fact that the new southern state governments were passing laws that deprived the newly freed slaves of their rights.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420" y="4114800"/>
            <a:ext cx="4562580" cy="288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507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 y="0"/>
            <a:ext cx="8183880" cy="762000"/>
          </a:xfrm>
        </p:spPr>
        <p:txBody>
          <a:bodyPr>
            <a:normAutofit fontScale="90000"/>
          </a:bodyPr>
          <a:lstStyle/>
          <a:p>
            <a:r>
              <a:rPr lang="en-US" dirty="0"/>
              <a:t>Radical Republican Reconstruction</a:t>
            </a:r>
          </a:p>
        </p:txBody>
      </p:sp>
      <p:sp>
        <p:nvSpPr>
          <p:cNvPr id="3" name="Content Placeholder 2"/>
          <p:cNvSpPr>
            <a:spLocks noGrp="1"/>
          </p:cNvSpPr>
          <p:nvPr>
            <p:ph idx="1"/>
          </p:nvPr>
        </p:nvSpPr>
        <p:spPr>
          <a:xfrm>
            <a:off x="0" y="685800"/>
            <a:ext cx="9116728" cy="3352800"/>
          </a:xfrm>
        </p:spPr>
        <p:txBody>
          <a:bodyPr>
            <a:normAutofit fontScale="70000" lnSpcReduction="20000"/>
          </a:bodyPr>
          <a:lstStyle/>
          <a:p>
            <a:r>
              <a:rPr lang="en-US" dirty="0"/>
              <a:t>To remedy the Radical Republicans’ outrage, Congress forced the southern states to reapply for admission to the Union and to take steps to secure the rights of the newly freed slaves. </a:t>
            </a:r>
            <a:endParaRPr lang="en-US" dirty="0" smtClean="0"/>
          </a:p>
          <a:p>
            <a:r>
              <a:rPr lang="en-US" dirty="0" smtClean="0"/>
              <a:t>This </a:t>
            </a:r>
            <a:r>
              <a:rPr lang="en-US" dirty="0"/>
              <a:t>resulted in the creation of southern state governments that included African Americans</a:t>
            </a:r>
            <a:r>
              <a:rPr lang="en-US" dirty="0" smtClean="0"/>
              <a:t>.</a:t>
            </a:r>
          </a:p>
          <a:p>
            <a:r>
              <a:rPr lang="en-US" dirty="0" smtClean="0"/>
              <a:t>The </a:t>
            </a:r>
            <a:r>
              <a:rPr lang="en-US" dirty="0"/>
              <a:t>key feature of the effort to protect the rights of the newly freed slaves was the passage of three constitutional amendments during and after the Civil War.  </a:t>
            </a:r>
            <a:endParaRPr lang="en-US" dirty="0" smtClean="0"/>
          </a:p>
          <a:p>
            <a:r>
              <a:rPr lang="en-US" dirty="0" smtClean="0"/>
              <a:t>Southern </a:t>
            </a:r>
            <a:r>
              <a:rPr lang="en-US" dirty="0"/>
              <a:t>states were required to ratify all these amendments before they could rejoin the Union.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369298"/>
            <a:ext cx="4724401" cy="356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8" y="3699796"/>
            <a:ext cx="2869132" cy="314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069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390900"/>
            <a:ext cx="5069840" cy="380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5069840" y="51237"/>
            <a:ext cx="4074160" cy="6640882"/>
          </a:xfrm>
          <a:prstGeom prst="rect">
            <a:avLst/>
          </a:prstGeom>
        </p:spPr>
      </p:pic>
      <p:sp>
        <p:nvSpPr>
          <p:cNvPr id="2" name="Title 1"/>
          <p:cNvSpPr>
            <a:spLocks noGrp="1"/>
          </p:cNvSpPr>
          <p:nvPr>
            <p:ph type="title"/>
          </p:nvPr>
        </p:nvSpPr>
        <p:spPr>
          <a:xfrm>
            <a:off x="0" y="101918"/>
            <a:ext cx="7345362" cy="665819"/>
          </a:xfrm>
        </p:spPr>
        <p:txBody>
          <a:bodyPr>
            <a:normAutofit fontScale="90000"/>
          </a:bodyPr>
          <a:lstStyle/>
          <a:p>
            <a:r>
              <a:rPr lang="en-US" dirty="0" smtClean="0"/>
              <a:t>13</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0" y="591330"/>
            <a:ext cx="5628640" cy="4397232"/>
          </a:xfrm>
        </p:spPr>
        <p:txBody>
          <a:bodyPr>
            <a:normAutofit/>
          </a:bodyPr>
          <a:lstStyle/>
          <a:p>
            <a:r>
              <a:rPr lang="en-US" sz="4000" dirty="0"/>
              <a:t>Thirteenth Amendment: </a:t>
            </a:r>
            <a:r>
              <a:rPr lang="en-US" sz="4000" b="1" dirty="0"/>
              <a:t>abolished slavery </a:t>
            </a:r>
            <a:r>
              <a:rPr lang="en-US" sz="4000" dirty="0"/>
              <a:t>and involuntary servitude in the United States</a:t>
            </a:r>
          </a:p>
          <a:p>
            <a:endParaRPr lang="en-US" sz="3200" dirty="0"/>
          </a:p>
        </p:txBody>
      </p:sp>
    </p:spTree>
    <p:extLst>
      <p:ext uri="{BB962C8B-B14F-4D97-AF65-F5344CB8AC3E}">
        <p14:creationId xmlns:p14="http://schemas.microsoft.com/office/powerpoint/2010/main" val="73771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7761" y="2432699"/>
            <a:ext cx="6821998" cy="4280128"/>
          </a:xfrm>
          <a:prstGeom prst="rect">
            <a:avLst/>
          </a:prstGeom>
        </p:spPr>
      </p:pic>
      <p:sp>
        <p:nvSpPr>
          <p:cNvPr id="2" name="Title 1"/>
          <p:cNvSpPr>
            <a:spLocks noGrp="1"/>
          </p:cNvSpPr>
          <p:nvPr>
            <p:ph type="title"/>
          </p:nvPr>
        </p:nvSpPr>
        <p:spPr>
          <a:xfrm>
            <a:off x="900113" y="244158"/>
            <a:ext cx="7345362" cy="703734"/>
          </a:xfrm>
        </p:spPr>
        <p:txBody>
          <a:bodyPr>
            <a:normAutofit fontScale="90000"/>
          </a:bodyPr>
          <a:lstStyle/>
          <a:p>
            <a:r>
              <a:rPr lang="en-US" dirty="0" smtClean="0"/>
              <a:t>14</a:t>
            </a:r>
            <a:r>
              <a:rPr lang="en-US" baseline="30000" dirty="0" smtClean="0"/>
              <a:t>th</a:t>
            </a:r>
            <a:r>
              <a:rPr lang="en-US" dirty="0" smtClean="0"/>
              <a:t> Amendment</a:t>
            </a:r>
            <a:endParaRPr lang="en-US" dirty="0"/>
          </a:p>
        </p:txBody>
      </p:sp>
      <p:sp>
        <p:nvSpPr>
          <p:cNvPr id="3" name="Content Placeholder 2"/>
          <p:cNvSpPr>
            <a:spLocks noGrp="1"/>
          </p:cNvSpPr>
          <p:nvPr>
            <p:ph idx="1"/>
          </p:nvPr>
        </p:nvSpPr>
        <p:spPr>
          <a:xfrm>
            <a:off x="0" y="685800"/>
            <a:ext cx="9144000" cy="5379721"/>
          </a:xfrm>
        </p:spPr>
        <p:txBody>
          <a:bodyPr>
            <a:normAutofit/>
          </a:bodyPr>
          <a:lstStyle/>
          <a:p>
            <a:r>
              <a:rPr lang="en-US" sz="2800" dirty="0"/>
              <a:t>Fourteenth Amendment</a:t>
            </a:r>
            <a:r>
              <a:rPr lang="en-US" sz="2800" dirty="0" smtClean="0"/>
              <a:t>: </a:t>
            </a:r>
            <a:r>
              <a:rPr lang="en-US" sz="2800" dirty="0"/>
              <a:t>defined </a:t>
            </a:r>
            <a:r>
              <a:rPr lang="en-US" sz="2800" b="1" dirty="0"/>
              <a:t>U.S. citizenship </a:t>
            </a:r>
            <a:r>
              <a:rPr lang="en-US" sz="2800" dirty="0"/>
              <a:t>as including all persons born in the United States, including African Americans; guaranteed that no citizen could be deprived of his or her rights without due process</a:t>
            </a:r>
          </a:p>
          <a:p>
            <a:endParaRPr lang="en-US" dirty="0"/>
          </a:p>
          <a:p>
            <a:endParaRPr lang="en-US" dirty="0"/>
          </a:p>
        </p:txBody>
      </p:sp>
    </p:spTree>
    <p:extLst>
      <p:ext uri="{BB962C8B-B14F-4D97-AF65-F5344CB8AC3E}">
        <p14:creationId xmlns:p14="http://schemas.microsoft.com/office/powerpoint/2010/main" val="903227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ra's Default 2">
  <a:themeElements>
    <a:clrScheme name="Custom 2">
      <a:dk1>
        <a:sysClr val="windowText" lastClr="000000"/>
      </a:dk1>
      <a:lt1>
        <a:sysClr val="window" lastClr="FFFFFF"/>
      </a:lt1>
      <a:dk2>
        <a:srgbClr val="000000"/>
      </a:dk2>
      <a:lt2>
        <a:srgbClr val="FFFFFF"/>
      </a:lt2>
      <a:accent1>
        <a:srgbClr val="D8D8D8"/>
      </a:accent1>
      <a:accent2>
        <a:srgbClr val="BFBFBF"/>
      </a:accent2>
      <a:accent3>
        <a:srgbClr val="A5A5A5"/>
      </a:accent3>
      <a:accent4>
        <a:srgbClr val="7F7F7F"/>
      </a:accent4>
      <a:accent5>
        <a:srgbClr val="DBE5F1"/>
      </a:accent5>
      <a:accent6>
        <a:srgbClr val="B8CCE4"/>
      </a:accent6>
      <a:hlink>
        <a:srgbClr val="95B3D7"/>
      </a:hlink>
      <a:folHlink>
        <a:srgbClr val="366092"/>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3233</TotalTime>
  <Words>778</Words>
  <Application>Microsoft Office PowerPoint</Application>
  <PresentationFormat>On-screen Show (4:3)</PresentationFormat>
  <Paragraphs>49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Sara's Default 2</vt:lpstr>
      <vt:lpstr>End of the Civil War and Reconstruction</vt:lpstr>
      <vt:lpstr>North versus South</vt:lpstr>
      <vt:lpstr>Northern Economy</vt:lpstr>
      <vt:lpstr>Southern Economy</vt:lpstr>
      <vt:lpstr>End of the Civil War and Reconstruction</vt:lpstr>
      <vt:lpstr>Presidential Reconstruction</vt:lpstr>
      <vt:lpstr>Radical Republican Reconstruction</vt:lpstr>
      <vt:lpstr>13th Amendment</vt:lpstr>
      <vt:lpstr>14th Amendment</vt:lpstr>
      <vt:lpstr>15th Amendment</vt:lpstr>
      <vt:lpstr>Presidential vs. Radical Republican</vt:lpstr>
      <vt:lpstr>PowerPoint Presentation</vt:lpstr>
      <vt:lpstr>3rd</vt:lpstr>
      <vt:lpstr>4th Block</vt:lpstr>
    </vt:vector>
  </TitlesOfParts>
  <Company>WCBOE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the Civil War and Reconstruction</dc:title>
  <dc:creator>Sara Wood</dc:creator>
  <cp:lastModifiedBy>Sara Wood</cp:lastModifiedBy>
  <cp:revision>19</cp:revision>
  <dcterms:created xsi:type="dcterms:W3CDTF">2014-10-13T12:32:46Z</dcterms:created>
  <dcterms:modified xsi:type="dcterms:W3CDTF">2016-03-10T17:30:42Z</dcterms:modified>
</cp:coreProperties>
</file>