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6FE7D7-EA50-4211-B5C6-C227D8A331F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FE7D7-EA50-4211-B5C6-C227D8A331F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FE7D7-EA50-4211-B5C6-C227D8A331F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FE7D7-EA50-4211-B5C6-C227D8A331F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6FE7D7-EA50-4211-B5C6-C227D8A331F2}"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6FE7D7-EA50-4211-B5C6-C227D8A331F2}"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6FE7D7-EA50-4211-B5C6-C227D8A331F2}"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6FE7D7-EA50-4211-B5C6-C227D8A331F2}" type="datetimeFigureOut">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FE7D7-EA50-4211-B5C6-C227D8A331F2}" type="datetimeFigureOut">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FE7D7-EA50-4211-B5C6-C227D8A331F2}"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FE7D7-EA50-4211-B5C6-C227D8A331F2}"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08005-22A1-4EAC-A8D2-448AC60435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FE7D7-EA50-4211-B5C6-C227D8A331F2}" type="datetimeFigureOut">
              <a:rPr lang="en-US" smtClean="0"/>
              <a:t>3/2/2016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08005-22A1-4EAC-A8D2-448AC604354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657"/>
            <a:ext cx="8229600" cy="642257"/>
          </a:xfrm>
        </p:spPr>
        <p:txBody>
          <a:bodyPr>
            <a:normAutofit fontScale="90000"/>
          </a:bodyPr>
          <a:lstStyle/>
          <a:p>
            <a:r>
              <a:rPr lang="en-US" dirty="0" smtClean="0"/>
              <a:t>Write the question and the answer</a:t>
            </a:r>
            <a:endParaRPr lang="en-US" dirty="0"/>
          </a:p>
        </p:txBody>
      </p:sp>
      <p:sp>
        <p:nvSpPr>
          <p:cNvPr id="3" name="Content Placeholder 2"/>
          <p:cNvSpPr>
            <a:spLocks noGrp="1"/>
          </p:cNvSpPr>
          <p:nvPr>
            <p:ph idx="1"/>
          </p:nvPr>
        </p:nvSpPr>
        <p:spPr>
          <a:xfrm>
            <a:off x="0" y="457200"/>
            <a:ext cx="9144000" cy="6400800"/>
          </a:xfrm>
        </p:spPr>
        <p:txBody>
          <a:bodyPr>
            <a:noAutofit/>
          </a:bodyPr>
          <a:lstStyle/>
          <a:p>
            <a:pPr marL="0" indent="0">
              <a:buNone/>
            </a:pPr>
            <a:r>
              <a:rPr lang="en-US" sz="2000" dirty="0" smtClean="0"/>
              <a:t>	</a:t>
            </a:r>
            <a:r>
              <a:rPr lang="en-US" sz="2400" b="1" dirty="0" smtClean="0"/>
              <a:t>1</a:t>
            </a:r>
            <a:r>
              <a:rPr lang="en-US" sz="2400" b="1" dirty="0"/>
              <a:t>) The mid-Atlantic colony of Pennsylvania was founded by William </a:t>
            </a:r>
            <a:r>
              <a:rPr lang="en-US" sz="2400" b="1" dirty="0" smtClean="0"/>
              <a:t>Penn PRIMARILY </a:t>
            </a:r>
            <a:r>
              <a:rPr lang="en-US" sz="2400" b="1" dirty="0"/>
              <a:t>because of his</a:t>
            </a:r>
          </a:p>
          <a:p>
            <a:pPr marL="0" indent="0">
              <a:buNone/>
            </a:pPr>
            <a:r>
              <a:rPr lang="en-US" sz="2400" b="1" dirty="0" smtClean="0"/>
              <a:t>A)loss </a:t>
            </a:r>
            <a:r>
              <a:rPr lang="en-US" sz="2400" b="1" dirty="0"/>
              <a:t>in the war with the Dutch for control of New Amsterdam.</a:t>
            </a:r>
          </a:p>
          <a:p>
            <a:pPr marL="0" indent="0">
              <a:buNone/>
            </a:pPr>
            <a:r>
              <a:rPr lang="en-US" sz="2400" b="1" dirty="0" smtClean="0"/>
              <a:t>B)failure </a:t>
            </a:r>
            <a:r>
              <a:rPr lang="en-US" sz="2400" b="1" dirty="0"/>
              <a:t>to successfully take power in Massachusetts Bay Colony.</a:t>
            </a:r>
          </a:p>
          <a:p>
            <a:pPr marL="0" indent="0">
              <a:buNone/>
            </a:pPr>
            <a:r>
              <a:rPr lang="en-US" sz="2400" b="1" dirty="0" smtClean="0"/>
              <a:t>C)wish </a:t>
            </a:r>
            <a:r>
              <a:rPr lang="en-US" sz="2400" b="1" dirty="0"/>
              <a:t>to found a logical, well-planned, religiously tolerant colony.</a:t>
            </a:r>
          </a:p>
          <a:p>
            <a:pPr marL="0" indent="0">
              <a:buNone/>
            </a:pPr>
            <a:r>
              <a:rPr lang="en-US" sz="2400" b="1" dirty="0" smtClean="0"/>
              <a:t>D)desire </a:t>
            </a:r>
            <a:r>
              <a:rPr lang="en-US" sz="2400" b="1" dirty="0"/>
              <a:t>to have a government in which all citizens could participate</a:t>
            </a:r>
            <a:r>
              <a:rPr lang="en-US" sz="2400" b="1" dirty="0" smtClean="0"/>
              <a:t>.</a:t>
            </a:r>
          </a:p>
          <a:p>
            <a:pPr marL="0" indent="0">
              <a:buNone/>
            </a:pPr>
            <a:endParaRPr lang="en-US" sz="2400" b="1" dirty="0"/>
          </a:p>
          <a:p>
            <a:pPr marL="0" indent="0">
              <a:buNone/>
            </a:pPr>
            <a:endParaRPr lang="en-US" sz="2400" b="1" dirty="0"/>
          </a:p>
          <a:p>
            <a:pPr marL="0" indent="0">
              <a:buNone/>
            </a:pPr>
            <a:r>
              <a:rPr lang="en-US" sz="2400" b="1" dirty="0" smtClean="0"/>
              <a:t>	</a:t>
            </a:r>
            <a:r>
              <a:rPr lang="en-US" sz="2400" b="1" dirty="0" smtClean="0"/>
              <a:t>2) </a:t>
            </a:r>
            <a:r>
              <a:rPr lang="en-US" sz="2400" b="1" dirty="0"/>
              <a:t>Which colony was home to the largest number of Quakers?</a:t>
            </a:r>
          </a:p>
          <a:p>
            <a:pPr marL="0" indent="0">
              <a:buNone/>
            </a:pPr>
            <a:r>
              <a:rPr lang="en-US" sz="2400" b="1" dirty="0" smtClean="0"/>
              <a:t>A)Georgia</a:t>
            </a:r>
            <a:endParaRPr lang="en-US" sz="2400" b="1" dirty="0"/>
          </a:p>
          <a:p>
            <a:pPr marL="0" indent="0">
              <a:buNone/>
            </a:pPr>
            <a:r>
              <a:rPr lang="en-US" sz="2400" b="1" dirty="0" smtClean="0"/>
              <a:t>B)New </a:t>
            </a:r>
            <a:r>
              <a:rPr lang="en-US" sz="2400" b="1" dirty="0"/>
              <a:t>York</a:t>
            </a:r>
          </a:p>
          <a:p>
            <a:pPr marL="0" indent="0">
              <a:buNone/>
            </a:pPr>
            <a:r>
              <a:rPr lang="en-US" sz="2400" b="1" dirty="0" smtClean="0"/>
              <a:t>C)Pennsylvania</a:t>
            </a:r>
            <a:endParaRPr lang="en-US" sz="2400" b="1" dirty="0"/>
          </a:p>
          <a:p>
            <a:pPr marL="0" indent="0">
              <a:buNone/>
            </a:pPr>
            <a:r>
              <a:rPr lang="en-US" sz="2400" b="1" dirty="0" smtClean="0"/>
              <a:t>D)Massachusetts</a:t>
            </a:r>
            <a:endParaRPr lang="en-US" sz="2400" b="1" dirty="0"/>
          </a:p>
        </p:txBody>
      </p:sp>
    </p:spTree>
    <p:extLst>
      <p:ext uri="{BB962C8B-B14F-4D97-AF65-F5344CB8AC3E}">
        <p14:creationId xmlns:p14="http://schemas.microsoft.com/office/powerpoint/2010/main" val="3098688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Intro to key people</a:t>
            </a:r>
            <a:endParaRPr lang="en-US" dirty="0"/>
          </a:p>
        </p:txBody>
      </p:sp>
      <p:sp>
        <p:nvSpPr>
          <p:cNvPr id="3" name="Content Placeholder 2"/>
          <p:cNvSpPr>
            <a:spLocks noGrp="1"/>
          </p:cNvSpPr>
          <p:nvPr>
            <p:ph idx="1"/>
          </p:nvPr>
        </p:nvSpPr>
        <p:spPr>
          <a:xfrm>
            <a:off x="0" y="685800"/>
            <a:ext cx="8839200" cy="6172200"/>
          </a:xfrm>
        </p:spPr>
        <p:txBody>
          <a:bodyPr>
            <a:normAutofit lnSpcReduction="10000"/>
          </a:bodyPr>
          <a:lstStyle/>
          <a:p>
            <a:r>
              <a:rPr lang="en-US" dirty="0"/>
              <a:t>The political and military leaders of the Union and the Confederacy represented the different beliefs and values that separated the North from the South. </a:t>
            </a:r>
            <a:endParaRPr lang="en-US" dirty="0" smtClean="0"/>
          </a:p>
          <a:p>
            <a:r>
              <a:rPr lang="en-US" dirty="0" smtClean="0"/>
              <a:t>The </a:t>
            </a:r>
            <a:r>
              <a:rPr lang="en-US" dirty="0"/>
              <a:t>northern leaders thought it was illegal for the southern states to secede from the Union. They considered the Confederates outlaws, not citizens of a separate country</a:t>
            </a:r>
            <a:r>
              <a:rPr lang="en-US" dirty="0" smtClean="0"/>
              <a:t>.</a:t>
            </a:r>
          </a:p>
          <a:p>
            <a:r>
              <a:rPr lang="en-US" dirty="0" smtClean="0"/>
              <a:t> </a:t>
            </a:r>
            <a:r>
              <a:rPr lang="en-US" dirty="0"/>
              <a:t>On the other hand, the southern leaders put loyalty to their home states above everything else. They fought for the Confederacy to protect their homes, even though they may have had misgivings about secession.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8/80/Abraham_Lincoln_O-116_by_Gardner,_1865-crop.png"/>
          <p:cNvPicPr>
            <a:picLocks noChangeAspect="1" noChangeArrowheads="1"/>
          </p:cNvPicPr>
          <p:nvPr/>
        </p:nvPicPr>
        <p:blipFill>
          <a:blip r:embed="rId2" cstate="print"/>
          <a:srcRect/>
          <a:stretch>
            <a:fillRect/>
          </a:stretch>
        </p:blipFill>
        <p:spPr bwMode="auto">
          <a:xfrm>
            <a:off x="5105400" y="1447800"/>
            <a:ext cx="4328160" cy="5410200"/>
          </a:xfrm>
          <a:prstGeom prst="rect">
            <a:avLst/>
          </a:prstGeom>
          <a:noFill/>
        </p:spPr>
      </p:pic>
      <p:sp>
        <p:nvSpPr>
          <p:cNvPr id="2" name="Title 1"/>
          <p:cNvSpPr>
            <a:spLocks noGrp="1"/>
          </p:cNvSpPr>
          <p:nvPr>
            <p:ph type="title"/>
          </p:nvPr>
        </p:nvSpPr>
        <p:spPr>
          <a:xfrm>
            <a:off x="-20320" y="0"/>
            <a:ext cx="8991600" cy="914400"/>
          </a:xfrm>
        </p:spPr>
        <p:txBody>
          <a:bodyPr>
            <a:normAutofit fontScale="90000"/>
          </a:bodyPr>
          <a:lstStyle/>
          <a:p>
            <a:r>
              <a:rPr lang="en-US" b="1" u="sng" dirty="0" smtClean="0"/>
              <a:t>North/Union: President Abraham Lincoln</a:t>
            </a:r>
            <a:endParaRPr lang="en-US" b="1" dirty="0"/>
          </a:p>
        </p:txBody>
      </p:sp>
      <p:sp>
        <p:nvSpPr>
          <p:cNvPr id="3" name="Content Placeholder 2"/>
          <p:cNvSpPr>
            <a:spLocks noGrp="1"/>
          </p:cNvSpPr>
          <p:nvPr>
            <p:ph idx="1"/>
          </p:nvPr>
        </p:nvSpPr>
        <p:spPr>
          <a:xfrm>
            <a:off x="0" y="914400"/>
            <a:ext cx="6172200" cy="5943600"/>
          </a:xfrm>
        </p:spPr>
        <p:txBody>
          <a:bodyPr/>
          <a:lstStyle/>
          <a:p>
            <a:pPr marL="0" indent="0">
              <a:buNone/>
            </a:pPr>
            <a:r>
              <a:rPr lang="en-US" dirty="0"/>
              <a:t>• U.S. representative from Illinois</a:t>
            </a:r>
            <a:br>
              <a:rPr lang="en-US" dirty="0"/>
            </a:br>
            <a:r>
              <a:rPr lang="en-US" dirty="0"/>
              <a:t>• President of United States of America, 1861–1865</a:t>
            </a:r>
            <a:br>
              <a:rPr lang="en-US" dirty="0"/>
            </a:br>
            <a:r>
              <a:rPr lang="en-US" dirty="0"/>
              <a:t>• Appointed Gen. </a:t>
            </a:r>
            <a:r>
              <a:rPr lang="en-US" b="1" dirty="0"/>
              <a:t>Ulysses S. Grant </a:t>
            </a:r>
            <a:r>
              <a:rPr lang="en-US" dirty="0"/>
              <a:t>commanding general of Union armies</a:t>
            </a:r>
            <a:br>
              <a:rPr lang="en-US" dirty="0"/>
            </a:br>
            <a:r>
              <a:rPr lang="en-US" dirty="0"/>
              <a:t>• Issued </a:t>
            </a:r>
            <a:r>
              <a:rPr lang="en-US" b="1" dirty="0"/>
              <a:t>Emancipation Proclamation</a:t>
            </a:r>
            <a:br>
              <a:rPr lang="en-US" b="1" dirty="0"/>
            </a:br>
            <a:r>
              <a:rPr lang="en-US" dirty="0"/>
              <a:t>• Promoted </a:t>
            </a:r>
            <a:r>
              <a:rPr lang="en-US" b="1" dirty="0"/>
              <a:t>Thirteenth Amendment </a:t>
            </a:r>
            <a:r>
              <a:rPr lang="en-US" dirty="0"/>
              <a:t>to Constitution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b="1" u="sng" dirty="0" smtClean="0"/>
              <a:t>Ulysses S. Grant</a:t>
            </a:r>
            <a:endParaRPr lang="en-US" dirty="0"/>
          </a:p>
        </p:txBody>
      </p:sp>
      <p:sp>
        <p:nvSpPr>
          <p:cNvPr id="3" name="Content Placeholder 2"/>
          <p:cNvSpPr>
            <a:spLocks noGrp="1"/>
          </p:cNvSpPr>
          <p:nvPr>
            <p:ph idx="1"/>
          </p:nvPr>
        </p:nvSpPr>
        <p:spPr>
          <a:xfrm>
            <a:off x="0" y="609600"/>
            <a:ext cx="4724400" cy="6248400"/>
          </a:xfrm>
        </p:spPr>
        <p:txBody>
          <a:bodyPr>
            <a:normAutofit lnSpcReduction="10000"/>
          </a:bodyPr>
          <a:lstStyle/>
          <a:p>
            <a:pPr>
              <a:buNone/>
            </a:pPr>
            <a:r>
              <a:rPr lang="en-US" dirty="0" smtClean="0"/>
              <a:t>• </a:t>
            </a:r>
            <a:r>
              <a:rPr lang="en-US" dirty="0"/>
              <a:t>Graduated from U.S. Military Academy, West </a:t>
            </a:r>
            <a:r>
              <a:rPr lang="en-US" dirty="0" smtClean="0"/>
              <a:t>Point</a:t>
            </a:r>
            <a:endParaRPr lang="en-US" dirty="0"/>
          </a:p>
          <a:p>
            <a:pPr>
              <a:buNone/>
            </a:pPr>
            <a:r>
              <a:rPr lang="en-US" dirty="0" smtClean="0"/>
              <a:t>• </a:t>
            </a:r>
            <a:r>
              <a:rPr lang="en-US" dirty="0"/>
              <a:t>Won first Union </a:t>
            </a:r>
            <a:r>
              <a:rPr lang="en-US" dirty="0" smtClean="0"/>
              <a:t>victories</a:t>
            </a:r>
          </a:p>
          <a:p>
            <a:pPr>
              <a:buNone/>
            </a:pPr>
            <a:r>
              <a:rPr lang="en-US" dirty="0" smtClean="0"/>
              <a:t>• </a:t>
            </a:r>
            <a:r>
              <a:rPr lang="en-US" dirty="0"/>
              <a:t>Captured control of Mississippi River in </a:t>
            </a:r>
            <a:r>
              <a:rPr lang="en-US" b="1" dirty="0"/>
              <a:t>Siege of </a:t>
            </a:r>
            <a:r>
              <a:rPr lang="en-US" b="1" dirty="0" smtClean="0"/>
              <a:t>Vicksburg</a:t>
            </a:r>
          </a:p>
          <a:p>
            <a:pPr>
              <a:buNone/>
            </a:pPr>
            <a:r>
              <a:rPr lang="en-US" dirty="0" smtClean="0"/>
              <a:t>• </a:t>
            </a:r>
            <a:r>
              <a:rPr lang="en-US" dirty="0"/>
              <a:t>Appointed commanding general of Union armies by </a:t>
            </a:r>
            <a:r>
              <a:rPr lang="en-US" dirty="0" smtClean="0"/>
              <a:t>Lincoln</a:t>
            </a:r>
          </a:p>
          <a:p>
            <a:pPr>
              <a:buNone/>
            </a:pPr>
            <a:r>
              <a:rPr lang="en-US" dirty="0" smtClean="0"/>
              <a:t>• </a:t>
            </a:r>
            <a:r>
              <a:rPr lang="en-US" dirty="0"/>
              <a:t>Accepted surrender of Confederate Gen. Lee to end Civil War</a:t>
            </a:r>
          </a:p>
        </p:txBody>
      </p:sp>
      <p:pic>
        <p:nvPicPr>
          <p:cNvPr id="5122" name="Picture 2" descr="http://upload.wikimedia.org/wikipedia/commons/f/f9/GenUSGrant.jpg"/>
          <p:cNvPicPr>
            <a:picLocks noChangeAspect="1" noChangeArrowheads="1"/>
          </p:cNvPicPr>
          <p:nvPr/>
        </p:nvPicPr>
        <p:blipFill>
          <a:blip r:embed="rId2" cstate="print"/>
          <a:srcRect/>
          <a:stretch>
            <a:fillRect/>
          </a:stretch>
        </p:blipFill>
        <p:spPr bwMode="auto">
          <a:xfrm>
            <a:off x="4717153" y="685800"/>
            <a:ext cx="4426847" cy="6172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990600"/>
          </a:xfrm>
        </p:spPr>
        <p:txBody>
          <a:bodyPr/>
          <a:lstStyle/>
          <a:p>
            <a:r>
              <a:rPr lang="en-US" b="1" u="sng" dirty="0" smtClean="0"/>
              <a:t>William Tecumseh Sherman</a:t>
            </a:r>
            <a:endParaRPr lang="en-US" dirty="0"/>
          </a:p>
        </p:txBody>
      </p:sp>
      <p:sp>
        <p:nvSpPr>
          <p:cNvPr id="3" name="Content Placeholder 2"/>
          <p:cNvSpPr>
            <a:spLocks noGrp="1"/>
          </p:cNvSpPr>
          <p:nvPr>
            <p:ph idx="1"/>
          </p:nvPr>
        </p:nvSpPr>
        <p:spPr>
          <a:xfrm>
            <a:off x="0" y="914400"/>
            <a:ext cx="5181600" cy="5943600"/>
          </a:xfrm>
        </p:spPr>
        <p:txBody>
          <a:bodyPr>
            <a:normAutofit lnSpcReduction="10000"/>
          </a:bodyPr>
          <a:lstStyle/>
          <a:p>
            <a:pPr>
              <a:buNone/>
            </a:pPr>
            <a:r>
              <a:rPr lang="en-US" dirty="0" smtClean="0"/>
              <a:t>• </a:t>
            </a:r>
            <a:r>
              <a:rPr lang="en-US" dirty="0"/>
              <a:t>Graduated from U.S. Military Academy, West </a:t>
            </a:r>
            <a:r>
              <a:rPr lang="en-US" dirty="0" smtClean="0"/>
              <a:t>Point</a:t>
            </a:r>
          </a:p>
          <a:p>
            <a:pPr>
              <a:buNone/>
            </a:pPr>
            <a:r>
              <a:rPr lang="en-US" dirty="0" smtClean="0"/>
              <a:t>• </a:t>
            </a:r>
            <a:r>
              <a:rPr lang="en-US" dirty="0"/>
              <a:t>Served under Gen. Grant during </a:t>
            </a:r>
            <a:r>
              <a:rPr lang="en-US" b="1" dirty="0"/>
              <a:t>Siege of </a:t>
            </a:r>
            <a:r>
              <a:rPr lang="en-US" b="1" dirty="0" smtClean="0"/>
              <a:t>Vicksburg</a:t>
            </a:r>
          </a:p>
          <a:p>
            <a:pPr>
              <a:buNone/>
            </a:pPr>
            <a:r>
              <a:rPr lang="en-US" dirty="0" smtClean="0"/>
              <a:t>• </a:t>
            </a:r>
            <a:r>
              <a:rPr lang="en-US" dirty="0"/>
              <a:t>Destroyed </a:t>
            </a:r>
            <a:r>
              <a:rPr lang="en-US" b="1" dirty="0"/>
              <a:t>Atlanta</a:t>
            </a:r>
            <a:r>
              <a:rPr lang="en-US" dirty="0"/>
              <a:t>; ended Confederate’s ability to </a:t>
            </a:r>
            <a:r>
              <a:rPr lang="en-US" dirty="0" smtClean="0"/>
              <a:t>fight</a:t>
            </a:r>
          </a:p>
          <a:p>
            <a:pPr>
              <a:buNone/>
            </a:pPr>
            <a:r>
              <a:rPr lang="en-US" dirty="0" smtClean="0"/>
              <a:t>• </a:t>
            </a:r>
            <a:r>
              <a:rPr lang="en-US" dirty="0"/>
              <a:t>Accepted surrender of all Confederate armies in Carolinas, Georgia, and Florida</a:t>
            </a:r>
          </a:p>
        </p:txBody>
      </p:sp>
      <p:pic>
        <p:nvPicPr>
          <p:cNvPr id="4100" name="Picture 4" descr="http://www.sfmuseum.org/photos7/sherman2.gif"/>
          <p:cNvPicPr>
            <a:picLocks noChangeAspect="1" noChangeArrowheads="1"/>
          </p:cNvPicPr>
          <p:nvPr/>
        </p:nvPicPr>
        <p:blipFill>
          <a:blip r:embed="rId2" cstate="print"/>
          <a:srcRect/>
          <a:stretch>
            <a:fillRect/>
          </a:stretch>
        </p:blipFill>
        <p:spPr bwMode="auto">
          <a:xfrm>
            <a:off x="4876800" y="1066800"/>
            <a:ext cx="4356846" cy="5486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ps.gov/nri/resources/customcf/people/Davis_inline.jpg"/>
          <p:cNvPicPr>
            <a:picLocks noChangeAspect="1" noChangeArrowheads="1"/>
          </p:cNvPicPr>
          <p:nvPr/>
        </p:nvPicPr>
        <p:blipFill>
          <a:blip r:embed="rId2" cstate="print"/>
          <a:srcRect/>
          <a:stretch>
            <a:fillRect/>
          </a:stretch>
        </p:blipFill>
        <p:spPr bwMode="auto">
          <a:xfrm>
            <a:off x="4586689" y="1295400"/>
            <a:ext cx="4557311" cy="5562601"/>
          </a:xfrm>
          <a:prstGeom prst="rect">
            <a:avLst/>
          </a:prstGeom>
          <a:noFill/>
        </p:spPr>
      </p:pic>
      <p:sp>
        <p:nvSpPr>
          <p:cNvPr id="2" name="Title 1"/>
          <p:cNvSpPr>
            <a:spLocks noGrp="1"/>
          </p:cNvSpPr>
          <p:nvPr>
            <p:ph type="title"/>
          </p:nvPr>
        </p:nvSpPr>
        <p:spPr>
          <a:xfrm>
            <a:off x="0" y="0"/>
            <a:ext cx="9144000" cy="1143000"/>
          </a:xfrm>
        </p:spPr>
        <p:txBody>
          <a:bodyPr>
            <a:normAutofit fontScale="90000"/>
          </a:bodyPr>
          <a:lstStyle/>
          <a:p>
            <a:r>
              <a:rPr lang="en-US" b="1" u="sng" dirty="0" smtClean="0"/>
              <a:t>South/Confederacy</a:t>
            </a:r>
            <a:r>
              <a:rPr lang="en-US" b="1" dirty="0" smtClean="0"/>
              <a:t>: </a:t>
            </a:r>
            <a:r>
              <a:rPr lang="en-US" b="1" u="sng" dirty="0" smtClean="0"/>
              <a:t>President</a:t>
            </a:r>
            <a:r>
              <a:rPr lang="en-US" b="1" dirty="0" smtClean="0"/>
              <a:t> </a:t>
            </a:r>
            <a:r>
              <a:rPr lang="en-US" b="1" u="sng" dirty="0" smtClean="0"/>
              <a:t>Jefferson Davis</a:t>
            </a:r>
            <a:endParaRPr lang="en-US" dirty="0"/>
          </a:p>
        </p:txBody>
      </p:sp>
      <p:sp>
        <p:nvSpPr>
          <p:cNvPr id="3" name="Content Placeholder 2"/>
          <p:cNvSpPr>
            <a:spLocks noGrp="1"/>
          </p:cNvSpPr>
          <p:nvPr>
            <p:ph idx="1"/>
          </p:nvPr>
        </p:nvSpPr>
        <p:spPr>
          <a:xfrm>
            <a:off x="0" y="990600"/>
            <a:ext cx="5181600" cy="5867400"/>
          </a:xfrm>
        </p:spPr>
        <p:txBody>
          <a:bodyPr>
            <a:normAutofit fontScale="92500"/>
          </a:bodyPr>
          <a:lstStyle/>
          <a:p>
            <a:pPr>
              <a:buNone/>
            </a:pPr>
            <a:r>
              <a:rPr lang="en-US" dirty="0" smtClean="0"/>
              <a:t>• </a:t>
            </a:r>
            <a:r>
              <a:rPr lang="en-US" dirty="0"/>
              <a:t>Graduated from U.S. Military Academy, West </a:t>
            </a:r>
            <a:r>
              <a:rPr lang="en-US" dirty="0" smtClean="0"/>
              <a:t>Point</a:t>
            </a:r>
          </a:p>
          <a:p>
            <a:pPr>
              <a:buNone/>
            </a:pPr>
            <a:r>
              <a:rPr lang="en-US" dirty="0" smtClean="0"/>
              <a:t>• </a:t>
            </a:r>
            <a:r>
              <a:rPr lang="en-US" dirty="0"/>
              <a:t>U.S. senator from </a:t>
            </a:r>
            <a:r>
              <a:rPr lang="en-US" dirty="0" smtClean="0"/>
              <a:t>Mississippi</a:t>
            </a:r>
          </a:p>
          <a:p>
            <a:pPr>
              <a:buNone/>
            </a:pPr>
            <a:r>
              <a:rPr lang="en-US" dirty="0" smtClean="0"/>
              <a:t>• </a:t>
            </a:r>
            <a:r>
              <a:rPr lang="en-US" dirty="0"/>
              <a:t>U.S. secretary of war </a:t>
            </a:r>
            <a:endParaRPr lang="en-US" dirty="0" smtClean="0"/>
          </a:p>
          <a:p>
            <a:pPr>
              <a:buNone/>
            </a:pPr>
            <a:r>
              <a:rPr lang="en-US" dirty="0" smtClean="0"/>
              <a:t>• </a:t>
            </a:r>
            <a:r>
              <a:rPr lang="en-US" dirty="0"/>
              <a:t>President of </a:t>
            </a:r>
            <a:r>
              <a:rPr lang="en-US" dirty="0" smtClean="0"/>
              <a:t>Confederate</a:t>
            </a:r>
          </a:p>
          <a:p>
            <a:pPr>
              <a:buNone/>
            </a:pPr>
            <a:r>
              <a:rPr lang="en-US" dirty="0" smtClean="0"/>
              <a:t>States </a:t>
            </a:r>
            <a:r>
              <a:rPr lang="en-US" dirty="0"/>
              <a:t>of America, </a:t>
            </a:r>
            <a:r>
              <a:rPr lang="en-US" dirty="0" smtClean="0"/>
              <a:t>1861–1865</a:t>
            </a:r>
          </a:p>
          <a:p>
            <a:pPr>
              <a:buNone/>
            </a:pPr>
            <a:r>
              <a:rPr lang="en-US" dirty="0" smtClean="0"/>
              <a:t>• </a:t>
            </a:r>
            <a:r>
              <a:rPr lang="en-US" dirty="0"/>
              <a:t>Appointed </a:t>
            </a:r>
            <a:r>
              <a:rPr lang="en-US" b="1" dirty="0"/>
              <a:t>Robert E. Lee </a:t>
            </a:r>
            <a:r>
              <a:rPr lang="en-US" dirty="0" smtClean="0"/>
              <a:t>as</a:t>
            </a:r>
          </a:p>
          <a:p>
            <a:pPr>
              <a:buNone/>
            </a:pPr>
            <a:r>
              <a:rPr lang="en-US" dirty="0" smtClean="0"/>
              <a:t>general </a:t>
            </a:r>
            <a:r>
              <a:rPr lang="en-US" dirty="0"/>
              <a:t>in chief of </a:t>
            </a:r>
            <a:r>
              <a:rPr lang="en-US" dirty="0" smtClean="0"/>
              <a:t>Confederate</a:t>
            </a:r>
          </a:p>
          <a:p>
            <a:pPr>
              <a:buNone/>
            </a:pPr>
            <a:r>
              <a:rPr lang="en-US" dirty="0" smtClean="0"/>
              <a:t>armies</a:t>
            </a:r>
            <a:r>
              <a:rPr lang="en-US" dirty="0"/>
              <a:t/>
            </a:r>
            <a:br>
              <a:rPr lang="en-US" dirty="0"/>
            </a:br>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onofthesouth.net/leefoundation/leesmall.bmp"/>
          <p:cNvPicPr>
            <a:picLocks noChangeAspect="1" noChangeArrowheads="1"/>
          </p:cNvPicPr>
          <p:nvPr/>
        </p:nvPicPr>
        <p:blipFill>
          <a:blip r:embed="rId2" cstate="print"/>
          <a:srcRect/>
          <a:stretch>
            <a:fillRect/>
          </a:stretch>
        </p:blipFill>
        <p:spPr bwMode="auto">
          <a:xfrm>
            <a:off x="4050047" y="685800"/>
            <a:ext cx="5093953" cy="6162040"/>
          </a:xfrm>
          <a:prstGeom prst="rect">
            <a:avLst/>
          </a:prstGeom>
          <a:noFill/>
        </p:spPr>
      </p:pic>
      <p:sp>
        <p:nvSpPr>
          <p:cNvPr id="2" name="Title 1"/>
          <p:cNvSpPr>
            <a:spLocks noGrp="1"/>
          </p:cNvSpPr>
          <p:nvPr>
            <p:ph type="title"/>
          </p:nvPr>
        </p:nvSpPr>
        <p:spPr>
          <a:xfrm>
            <a:off x="-609600" y="-228600"/>
            <a:ext cx="8229600" cy="1143000"/>
          </a:xfrm>
        </p:spPr>
        <p:txBody>
          <a:bodyPr/>
          <a:lstStyle/>
          <a:p>
            <a:r>
              <a:rPr lang="en-US" b="1" u="sng" dirty="0" smtClean="0"/>
              <a:t>Robert E. Lee</a:t>
            </a:r>
            <a:endParaRPr lang="en-US" dirty="0"/>
          </a:p>
        </p:txBody>
      </p:sp>
      <p:sp>
        <p:nvSpPr>
          <p:cNvPr id="3" name="Content Placeholder 2"/>
          <p:cNvSpPr>
            <a:spLocks noGrp="1"/>
          </p:cNvSpPr>
          <p:nvPr>
            <p:ph idx="1"/>
          </p:nvPr>
        </p:nvSpPr>
        <p:spPr>
          <a:xfrm>
            <a:off x="0" y="762000"/>
            <a:ext cx="5410200" cy="6096000"/>
          </a:xfrm>
        </p:spPr>
        <p:txBody>
          <a:bodyPr>
            <a:normAutofit lnSpcReduction="10000"/>
          </a:bodyPr>
          <a:lstStyle/>
          <a:p>
            <a:pPr>
              <a:buNone/>
            </a:pPr>
            <a:r>
              <a:rPr lang="en-US" dirty="0" smtClean="0"/>
              <a:t>• </a:t>
            </a:r>
            <a:r>
              <a:rPr lang="en-US" dirty="0"/>
              <a:t>Graduated from U.S. Military Academy, West </a:t>
            </a:r>
            <a:r>
              <a:rPr lang="en-US" dirty="0" smtClean="0"/>
              <a:t>Point</a:t>
            </a:r>
          </a:p>
          <a:p>
            <a:pPr>
              <a:buNone/>
            </a:pPr>
            <a:r>
              <a:rPr lang="en-US" dirty="0" smtClean="0"/>
              <a:t>• </a:t>
            </a:r>
            <a:r>
              <a:rPr lang="en-US" dirty="0"/>
              <a:t>Fought larger Union armies to standoff at Battle </a:t>
            </a:r>
            <a:r>
              <a:rPr lang="en-US" dirty="0" smtClean="0"/>
              <a:t>of </a:t>
            </a:r>
            <a:r>
              <a:rPr lang="en-US" b="1" dirty="0" smtClean="0"/>
              <a:t>Antietam</a:t>
            </a:r>
            <a:endParaRPr lang="en-US" b="1" dirty="0"/>
          </a:p>
          <a:p>
            <a:pPr>
              <a:buNone/>
            </a:pPr>
            <a:r>
              <a:rPr lang="en-US" dirty="0" smtClean="0"/>
              <a:t>• </a:t>
            </a:r>
            <a:r>
              <a:rPr lang="en-US" dirty="0"/>
              <a:t>Defeated at Battle of </a:t>
            </a:r>
            <a:r>
              <a:rPr lang="en-US" b="1" dirty="0" smtClean="0"/>
              <a:t>Gettysburg</a:t>
            </a:r>
          </a:p>
          <a:p>
            <a:pPr>
              <a:buNone/>
            </a:pPr>
            <a:r>
              <a:rPr lang="en-US" dirty="0" smtClean="0"/>
              <a:t>• </a:t>
            </a:r>
            <a:r>
              <a:rPr lang="en-US" dirty="0"/>
              <a:t>Appointed general in chief of Confederate armies by </a:t>
            </a:r>
            <a:r>
              <a:rPr lang="en-US" dirty="0" smtClean="0"/>
              <a:t>Davis</a:t>
            </a:r>
          </a:p>
          <a:p>
            <a:pPr>
              <a:buNone/>
            </a:pPr>
            <a:r>
              <a:rPr lang="en-US" dirty="0" smtClean="0"/>
              <a:t>• </a:t>
            </a:r>
            <a:r>
              <a:rPr lang="en-US" dirty="0"/>
              <a:t>Surrendered to U.S. Gen. Grant to end Civil War</a:t>
            </a:r>
            <a:br>
              <a:rPr lang="en-US" dirty="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b="1" u="sng" dirty="0" smtClean="0"/>
              <a:t>Thomas “Stonewall” Jackson</a:t>
            </a:r>
            <a:endParaRPr lang="en-US" dirty="0"/>
          </a:p>
        </p:txBody>
      </p:sp>
      <p:sp>
        <p:nvSpPr>
          <p:cNvPr id="3" name="Content Placeholder 2"/>
          <p:cNvSpPr>
            <a:spLocks noGrp="1"/>
          </p:cNvSpPr>
          <p:nvPr>
            <p:ph idx="1"/>
          </p:nvPr>
        </p:nvSpPr>
        <p:spPr>
          <a:xfrm>
            <a:off x="0" y="533400"/>
            <a:ext cx="4876800" cy="6324600"/>
          </a:xfrm>
        </p:spPr>
        <p:txBody>
          <a:bodyPr/>
          <a:lstStyle/>
          <a:p>
            <a:pPr>
              <a:buNone/>
            </a:pPr>
            <a:r>
              <a:rPr lang="en-US" dirty="0" smtClean="0"/>
              <a:t>• </a:t>
            </a:r>
            <a:r>
              <a:rPr lang="en-US" dirty="0"/>
              <a:t>Graduated from U.S. Military Academy, West </a:t>
            </a:r>
            <a:r>
              <a:rPr lang="en-US" dirty="0" smtClean="0"/>
              <a:t>Point</a:t>
            </a:r>
            <a:endParaRPr lang="en-US" dirty="0"/>
          </a:p>
          <a:p>
            <a:pPr>
              <a:buNone/>
            </a:pPr>
            <a:r>
              <a:rPr lang="en-US" dirty="0" smtClean="0"/>
              <a:t>• </a:t>
            </a:r>
            <a:r>
              <a:rPr lang="en-US" dirty="0"/>
              <a:t>Won First Battle of Bull </a:t>
            </a:r>
            <a:r>
              <a:rPr lang="en-US" dirty="0" smtClean="0"/>
              <a:t>Run</a:t>
            </a:r>
            <a:endParaRPr lang="en-US" dirty="0"/>
          </a:p>
          <a:p>
            <a:pPr>
              <a:buNone/>
            </a:pPr>
            <a:r>
              <a:rPr lang="en-US" dirty="0" smtClean="0"/>
              <a:t>• </a:t>
            </a:r>
            <a:r>
              <a:rPr lang="en-US" dirty="0"/>
              <a:t>Fought under Confederate Gen. Lee at </a:t>
            </a:r>
            <a:r>
              <a:rPr lang="en-US" b="1" dirty="0"/>
              <a:t>Antietam </a:t>
            </a:r>
            <a:r>
              <a:rPr lang="en-US" dirty="0"/>
              <a:t>and</a:t>
            </a:r>
            <a:r>
              <a:rPr lang="en-US" dirty="0" smtClean="0"/>
              <a:t/>
            </a:r>
            <a:br>
              <a:rPr lang="en-US" dirty="0" smtClean="0"/>
            </a:br>
            <a:r>
              <a:rPr lang="en-US" dirty="0"/>
              <a:t>Second Bull </a:t>
            </a:r>
            <a:r>
              <a:rPr lang="en-US" dirty="0" smtClean="0"/>
              <a:t>Run</a:t>
            </a:r>
            <a:endParaRPr lang="en-US" dirty="0"/>
          </a:p>
          <a:p>
            <a:pPr>
              <a:buNone/>
            </a:pPr>
            <a:r>
              <a:rPr lang="en-US" dirty="0" smtClean="0"/>
              <a:t>• </a:t>
            </a:r>
            <a:r>
              <a:rPr lang="en-US" dirty="0"/>
              <a:t>Died in battle</a:t>
            </a:r>
          </a:p>
        </p:txBody>
      </p:sp>
      <p:pic>
        <p:nvPicPr>
          <p:cNvPr id="1026" name="Picture 2" descr="http://upload.wikimedia.org/wikipedia/commons/thumb/8/82/Stonewall_Jackson.jpg/220px-Stonewall_Jackson.jpg"/>
          <p:cNvPicPr>
            <a:picLocks noChangeAspect="1" noChangeArrowheads="1"/>
          </p:cNvPicPr>
          <p:nvPr/>
        </p:nvPicPr>
        <p:blipFill>
          <a:blip r:embed="rId2" cstate="print"/>
          <a:srcRect/>
          <a:stretch>
            <a:fillRect/>
          </a:stretch>
        </p:blipFill>
        <p:spPr bwMode="auto">
          <a:xfrm>
            <a:off x="4800600" y="560069"/>
            <a:ext cx="4343400" cy="62979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Uncle Sam’s Real Estate Company</a:t>
            </a:r>
          </a:p>
        </p:txBody>
      </p:sp>
      <p:sp>
        <p:nvSpPr>
          <p:cNvPr id="3" name="Content Placeholder 2"/>
          <p:cNvSpPr>
            <a:spLocks noGrp="1"/>
          </p:cNvSpPr>
          <p:nvPr>
            <p:ph idx="1"/>
          </p:nvPr>
        </p:nvSpPr>
        <p:spPr>
          <a:xfrm>
            <a:off x="0" y="1143000"/>
            <a:ext cx="9144000" cy="5715000"/>
          </a:xfrm>
        </p:spPr>
        <p:txBody>
          <a:bodyPr>
            <a:normAutofit fontScale="85000" lnSpcReduction="10000"/>
          </a:bodyPr>
          <a:lstStyle/>
          <a:p>
            <a:r>
              <a:rPr lang="en-US" dirty="0">
                <a:solidFill>
                  <a:schemeClr val="bg2">
                    <a:lumMod val="20000"/>
                    <a:lumOff val="80000"/>
                  </a:schemeClr>
                </a:solidFill>
              </a:rPr>
              <a:t>Objective: to attract immigrants for an emerging </a:t>
            </a:r>
            <a:r>
              <a:rPr lang="en-US" dirty="0" smtClean="0">
                <a:solidFill>
                  <a:schemeClr val="bg2">
                    <a:lumMod val="20000"/>
                    <a:lumOff val="80000"/>
                  </a:schemeClr>
                </a:solidFill>
              </a:rPr>
              <a:t>America</a:t>
            </a:r>
          </a:p>
          <a:p>
            <a:r>
              <a:rPr lang="en-US" dirty="0">
                <a:solidFill>
                  <a:schemeClr val="accent4">
                    <a:lumMod val="20000"/>
                    <a:lumOff val="80000"/>
                  </a:schemeClr>
                </a:solidFill>
              </a:rPr>
              <a:t>Friday’s assignment: Students will create a real estate brochure that outlines the formation of American culture with attention to territorial expansion, the emergence of industry, and reform in society in the post- War of 1812 environment. </a:t>
            </a:r>
            <a:endParaRPr lang="en-US" dirty="0">
              <a:solidFill>
                <a:schemeClr val="bg2">
                  <a:lumMod val="20000"/>
                  <a:lumOff val="80000"/>
                </a:schemeClr>
              </a:solidFill>
            </a:endParaRPr>
          </a:p>
          <a:p>
            <a:r>
              <a:rPr lang="en-US" dirty="0" smtClean="0"/>
              <a:t>Monday’s Assignment: Develop an advertisement </a:t>
            </a:r>
            <a:r>
              <a:rPr lang="en-US" dirty="0"/>
              <a:t>for technological </a:t>
            </a:r>
            <a:r>
              <a:rPr lang="en-US" dirty="0" smtClean="0"/>
              <a:t>innovations ( Do this on your brochure if you have enough space. If not, do it on a separate sheet and staple it to the brochure.) </a:t>
            </a:r>
            <a:r>
              <a:rPr lang="en-US" sz="3000" dirty="0" smtClean="0">
                <a:solidFill>
                  <a:schemeClr val="accent4">
                    <a:lumMod val="20000"/>
                    <a:lumOff val="80000"/>
                  </a:schemeClr>
                </a:solidFill>
              </a:rPr>
              <a:t>Examples: New factories, tenant houses, interchangeable parts, canals, cotton gin, steam boat</a:t>
            </a:r>
          </a:p>
          <a:p>
            <a:r>
              <a:rPr lang="en-US" sz="3000" dirty="0">
                <a:solidFill>
                  <a:schemeClr val="accent4">
                    <a:lumMod val="20000"/>
                    <a:lumOff val="80000"/>
                  </a:schemeClr>
                </a:solidFill>
              </a:rPr>
              <a:t>Today’s Assignment: H</a:t>
            </a:r>
            <a:r>
              <a:rPr lang="en-US" sz="3000" dirty="0" smtClean="0">
                <a:solidFill>
                  <a:schemeClr val="accent4">
                    <a:lumMod val="20000"/>
                    <a:lumOff val="80000"/>
                  </a:schemeClr>
                </a:solidFill>
              </a:rPr>
              <a:t>ow would our </a:t>
            </a:r>
            <a:r>
              <a:rPr lang="en-US" sz="3000" dirty="0">
                <a:solidFill>
                  <a:schemeClr val="accent4">
                    <a:lumMod val="20000"/>
                    <a:lumOff val="80000"/>
                  </a:schemeClr>
                </a:solidFill>
              </a:rPr>
              <a:t>nation </a:t>
            </a:r>
            <a:r>
              <a:rPr lang="en-US" sz="3000" dirty="0" smtClean="0">
                <a:solidFill>
                  <a:schemeClr val="accent4">
                    <a:lumMod val="20000"/>
                    <a:lumOff val="80000"/>
                  </a:schemeClr>
                </a:solidFill>
              </a:rPr>
              <a:t>have </a:t>
            </a:r>
            <a:r>
              <a:rPr lang="en-US" sz="3000" dirty="0">
                <a:solidFill>
                  <a:schemeClr val="accent4">
                    <a:lumMod val="20000"/>
                    <a:lumOff val="80000"/>
                  </a:schemeClr>
                </a:solidFill>
              </a:rPr>
              <a:t>developed differently if immigrants had not populated </a:t>
            </a:r>
            <a:r>
              <a:rPr lang="en-US" sz="3000" dirty="0" smtClean="0">
                <a:solidFill>
                  <a:schemeClr val="accent4">
                    <a:lumMod val="20000"/>
                    <a:lumOff val="80000"/>
                  </a:schemeClr>
                </a:solidFill>
              </a:rPr>
              <a:t>America? Write a 1 page essay. </a:t>
            </a:r>
          </a:p>
        </p:txBody>
      </p:sp>
    </p:spTree>
    <p:extLst>
      <p:ext uri="{BB962C8B-B14F-4D97-AF65-F5344CB8AC3E}">
        <p14:creationId xmlns:p14="http://schemas.microsoft.com/office/powerpoint/2010/main" val="3007524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2780</TotalTime>
  <Words>380</Words>
  <Application>Microsoft Office PowerPoint</Application>
  <PresentationFormat>On-screen Show (4:3)</PresentationFormat>
  <Paragraphs>55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Write the question and the answer</vt:lpstr>
      <vt:lpstr>Intro to key people</vt:lpstr>
      <vt:lpstr>North/Union: President Abraham Lincoln</vt:lpstr>
      <vt:lpstr>Ulysses S. Grant</vt:lpstr>
      <vt:lpstr>William Tecumseh Sherman</vt:lpstr>
      <vt:lpstr>South/Confederacy: President Jefferson Davis</vt:lpstr>
      <vt:lpstr>Robert E. Lee</vt:lpstr>
      <vt:lpstr>Thomas “Stonewall” Jackson</vt:lpstr>
      <vt:lpstr>Uncle Sam’s Real Estate Company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Sara Wood</cp:lastModifiedBy>
  <cp:revision>18</cp:revision>
  <dcterms:created xsi:type="dcterms:W3CDTF">2014-09-28T23:58:15Z</dcterms:created>
  <dcterms:modified xsi:type="dcterms:W3CDTF">2016-03-02T20:22:37Z</dcterms:modified>
</cp:coreProperties>
</file>