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FE9D8-D35C-4400-A85B-3B15C128F508}"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FE9D8-D35C-4400-A85B-3B15C128F508}"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FE9D8-D35C-4400-A85B-3B15C128F508}"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FE9D8-D35C-4400-A85B-3B15C128F508}"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FE9D8-D35C-4400-A85B-3B15C128F508}"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FFE9D8-D35C-4400-A85B-3B15C128F508}"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FFE9D8-D35C-4400-A85B-3B15C128F508}"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FFE9D8-D35C-4400-A85B-3B15C128F508}"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FE9D8-D35C-4400-A85B-3B15C128F508}"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FE9D8-D35C-4400-A85B-3B15C128F508}"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FE9D8-D35C-4400-A85B-3B15C128F508}"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7EEDD-4DCD-4E10-8D90-A3D86EE8EE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FE9D8-D35C-4400-A85B-3B15C128F508}" type="datetimeFigureOut">
              <a:rPr lang="en-US" smtClean="0"/>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7EEDD-4DCD-4E10-8D90-A3D86EE8EE6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8" name="Picture 4" descr="http://rlv.zcache.com/i_am_naturally_anti_slavery_slavery_is_wrong_quote_postcard-r8cc704249b9b42c4943e49e61a5661a9_vgbaq_8byvr_512.jpg?bg=0xffffff"/>
          <p:cNvPicPr>
            <a:picLocks noChangeAspect="1" noChangeArrowheads="1"/>
          </p:cNvPicPr>
          <p:nvPr/>
        </p:nvPicPr>
        <p:blipFill>
          <a:blip r:embed="rId2" cstate="print"/>
          <a:srcRect l="7813" t="18750" r="9375" b="18750"/>
          <a:stretch>
            <a:fillRect/>
          </a:stretch>
        </p:blipFill>
        <p:spPr bwMode="auto">
          <a:xfrm>
            <a:off x="1" y="0"/>
            <a:ext cx="3276600" cy="2472906"/>
          </a:xfrm>
          <a:prstGeom prst="rect">
            <a:avLst/>
          </a:prstGeom>
          <a:noFill/>
        </p:spPr>
      </p:pic>
      <p:pic>
        <p:nvPicPr>
          <p:cNvPr id="1026" name="Picture 2" descr="http://rapidlikes.com/wp-content/uploads/2014/04/51551-Abraham+lincoln+famous+quotes+1.jpg"/>
          <p:cNvPicPr>
            <a:picLocks noChangeAspect="1" noChangeArrowheads="1"/>
          </p:cNvPicPr>
          <p:nvPr/>
        </p:nvPicPr>
        <p:blipFill>
          <a:blip r:embed="rId3" cstate="print"/>
          <a:srcRect l="68847" t="4110" b="7200"/>
          <a:stretch>
            <a:fillRect/>
          </a:stretch>
        </p:blipFill>
        <p:spPr bwMode="auto">
          <a:xfrm>
            <a:off x="0" y="2377437"/>
            <a:ext cx="1828800" cy="4480563"/>
          </a:xfrm>
          <a:prstGeom prst="rect">
            <a:avLst/>
          </a:prstGeom>
          <a:noFill/>
        </p:spPr>
      </p:pic>
      <p:pic>
        <p:nvPicPr>
          <p:cNvPr id="1032" name="Picture 8" descr="http://www.nps.gov/anti/historyculture/images/Lincoln-slave-quote_3.gif"/>
          <p:cNvPicPr>
            <a:picLocks noChangeAspect="1" noChangeArrowheads="1"/>
          </p:cNvPicPr>
          <p:nvPr/>
        </p:nvPicPr>
        <p:blipFill>
          <a:blip r:embed="rId4" cstate="print"/>
          <a:srcRect r="4032" b="8889"/>
          <a:stretch>
            <a:fillRect/>
          </a:stretch>
        </p:blipFill>
        <p:spPr bwMode="auto">
          <a:xfrm>
            <a:off x="3276601" y="1"/>
            <a:ext cx="5867399" cy="2909455"/>
          </a:xfrm>
          <a:prstGeom prst="rect">
            <a:avLst/>
          </a:prstGeom>
          <a:noFill/>
        </p:spPr>
      </p:pic>
      <p:pic>
        <p:nvPicPr>
          <p:cNvPr id="1034" name="Picture 10" descr="http://izquotes.com/quotes-pictures/quote-a-house-divided-against-itself-cannot-stand-i-believe-this-government-cannot-endure-permanently-abraham-lincoln-247619.jpg"/>
          <p:cNvPicPr>
            <a:picLocks noChangeAspect="1" noChangeArrowheads="1"/>
          </p:cNvPicPr>
          <p:nvPr/>
        </p:nvPicPr>
        <p:blipFill>
          <a:blip r:embed="rId5" cstate="print"/>
          <a:srcRect l="28471" t="6000" b="10000"/>
          <a:stretch>
            <a:fillRect/>
          </a:stretch>
        </p:blipFill>
        <p:spPr bwMode="auto">
          <a:xfrm>
            <a:off x="4006434" y="2743200"/>
            <a:ext cx="5213766" cy="2754959"/>
          </a:xfrm>
          <a:prstGeom prst="rect">
            <a:avLst/>
          </a:prstGeom>
          <a:noFill/>
        </p:spPr>
      </p:pic>
      <p:pic>
        <p:nvPicPr>
          <p:cNvPr id="1030" name="Picture 6" descr="http://mccluresmagazine.com/wp-content/uploads/2014/02/lincoln-racist.jpg"/>
          <p:cNvPicPr>
            <a:picLocks noChangeAspect="1" noChangeArrowheads="1"/>
          </p:cNvPicPr>
          <p:nvPr/>
        </p:nvPicPr>
        <p:blipFill>
          <a:blip r:embed="rId6" cstate="print"/>
          <a:srcRect l="8064" t="14785" r="4839" b="3226"/>
          <a:stretch>
            <a:fillRect/>
          </a:stretch>
        </p:blipFill>
        <p:spPr bwMode="auto">
          <a:xfrm>
            <a:off x="5654749" y="5498159"/>
            <a:ext cx="4389474" cy="2142264"/>
          </a:xfrm>
          <a:prstGeom prst="rect">
            <a:avLst/>
          </a:prstGeom>
          <a:noFill/>
        </p:spPr>
      </p:pic>
      <p:pic>
        <p:nvPicPr>
          <p:cNvPr id="1036" name="Picture 12" descr="http://rlv.zcache.com/lincoln_quote_about_slavery_post_card-ree06612cd4744544846b6280cc8634d4_vgbaq_8byvr_512.jpg?bg=0xffffff"/>
          <p:cNvPicPr>
            <a:picLocks noChangeAspect="1" noChangeArrowheads="1"/>
          </p:cNvPicPr>
          <p:nvPr/>
        </p:nvPicPr>
        <p:blipFill rotWithShape="1">
          <a:blip r:embed="rId7" cstate="print"/>
          <a:srcRect l="6250" t="36097" r="53125" b="26563"/>
          <a:stretch/>
        </p:blipFill>
        <p:spPr bwMode="auto">
          <a:xfrm>
            <a:off x="1752600" y="2743200"/>
            <a:ext cx="2253834" cy="2071577"/>
          </a:xfrm>
          <a:prstGeom prst="rect">
            <a:avLst/>
          </a:prstGeom>
          <a:noFill/>
        </p:spPr>
      </p:pic>
      <p:sp>
        <p:nvSpPr>
          <p:cNvPr id="10" name="TextBox 9"/>
          <p:cNvSpPr txBox="1"/>
          <p:nvPr/>
        </p:nvSpPr>
        <p:spPr>
          <a:xfrm>
            <a:off x="1371600" y="4617718"/>
            <a:ext cx="4495799" cy="2062103"/>
          </a:xfrm>
          <a:prstGeom prst="rect">
            <a:avLst/>
          </a:prstGeom>
          <a:noFill/>
        </p:spPr>
        <p:txBody>
          <a:bodyPr wrap="square" rtlCol="0">
            <a:spAutoFit/>
          </a:bodyPr>
          <a:lstStyle/>
          <a:p>
            <a:r>
              <a:rPr lang="en-US" sz="3200" b="1" dirty="0" smtClean="0">
                <a:ln w="19050">
                  <a:solidFill>
                    <a:schemeClr val="tx1"/>
                  </a:solidFill>
                </a:ln>
                <a:solidFill>
                  <a:srgbClr val="FF0000"/>
                </a:solidFill>
                <a:effectLst>
                  <a:outerShdw blurRad="50800" dist="38100" dir="13500000" algn="br" rotWithShape="0">
                    <a:prstClr val="black">
                      <a:alpha val="40000"/>
                    </a:prstClr>
                  </a:outerShdw>
                </a:effectLst>
              </a:rPr>
              <a:t>Journal: What do you think these words say about Lincoln’s views during the Civil War?</a:t>
            </a:r>
            <a:endParaRPr lang="en-US" sz="3200" b="1" dirty="0">
              <a:ln w="19050">
                <a:solidFill>
                  <a:schemeClr val="tx1"/>
                </a:solidFill>
              </a:ln>
              <a:solidFill>
                <a:srgbClr val="FF0000"/>
              </a:solidFill>
              <a:effectLst>
                <a:outerShdw blurRad="50800" dist="38100" dir="13500000" algn="b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624" y="0"/>
            <a:ext cx="536203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4572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http://vaiden.net/south.gif"/>
          <p:cNvPicPr>
            <a:picLocks noChangeAspect="1" noChangeArrowheads="1"/>
          </p:cNvPicPr>
          <p:nvPr/>
        </p:nvPicPr>
        <p:blipFill>
          <a:blip r:embed="rId4" cstate="print"/>
          <a:srcRect/>
          <a:stretch>
            <a:fillRect/>
          </a:stretch>
        </p:blipFill>
        <p:spPr bwMode="auto">
          <a:xfrm>
            <a:off x="4560532" y="1330441"/>
            <a:ext cx="4656123" cy="3089159"/>
          </a:xfrm>
          <a:prstGeom prst="rect">
            <a:avLst/>
          </a:prstGeom>
          <a:noFill/>
        </p:spPr>
      </p:pic>
      <p:sp>
        <p:nvSpPr>
          <p:cNvPr id="2" name="Title 1"/>
          <p:cNvSpPr>
            <a:spLocks noGrp="1"/>
          </p:cNvSpPr>
          <p:nvPr>
            <p:ph type="title"/>
          </p:nvPr>
        </p:nvSpPr>
        <p:spPr>
          <a:xfrm>
            <a:off x="-152400" y="-135565"/>
            <a:ext cx="3962400" cy="914400"/>
          </a:xfrm>
        </p:spPr>
        <p:txBody>
          <a:bodyPr/>
          <a:lstStyle/>
          <a:p>
            <a:r>
              <a:rPr lang="en-US" dirty="0" smtClean="0"/>
              <a:t>Secession</a:t>
            </a:r>
            <a:endParaRPr lang="en-US" dirty="0"/>
          </a:p>
        </p:txBody>
      </p:sp>
      <p:sp>
        <p:nvSpPr>
          <p:cNvPr id="3" name="Content Placeholder 2"/>
          <p:cNvSpPr>
            <a:spLocks noGrp="1"/>
          </p:cNvSpPr>
          <p:nvPr>
            <p:ph idx="1"/>
          </p:nvPr>
        </p:nvSpPr>
        <p:spPr>
          <a:xfrm>
            <a:off x="0" y="457200"/>
            <a:ext cx="4800600" cy="6400800"/>
          </a:xfrm>
        </p:spPr>
        <p:txBody>
          <a:bodyPr>
            <a:normAutofit fontScale="77500" lnSpcReduction="20000"/>
          </a:bodyPr>
          <a:lstStyle/>
          <a:p>
            <a:r>
              <a:rPr lang="en-US" b="1" dirty="0" smtClean="0"/>
              <a:t>Republican Abraham Lincoln was elected president in 1860. </a:t>
            </a:r>
          </a:p>
          <a:p>
            <a:r>
              <a:rPr lang="en-US" b="1" dirty="0" smtClean="0"/>
              <a:t>South Carolina voted to secede (separate from) the United States, followed by Mississippi, Florida, Alabama, Georgia, Louisiana, and then Texas. </a:t>
            </a:r>
          </a:p>
          <a:p>
            <a:r>
              <a:rPr lang="en-US" b="1" dirty="0" smtClean="0"/>
              <a:t>They formed a new country called the Confederate States of America (the “Confederacy”).</a:t>
            </a:r>
          </a:p>
          <a:p>
            <a:r>
              <a:rPr lang="en-US" b="1" dirty="0" smtClean="0"/>
              <a:t> When they attacked the U.S. Army base at Fort Sumter, South Carolina, in April 1861, the long-feared Civil War began.</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trangeworldnews.com/wp-content/uploads/2013/11/abraham-lincoln-03.jpg"/>
          <p:cNvPicPr>
            <a:picLocks noChangeAspect="1" noChangeArrowheads="1"/>
          </p:cNvPicPr>
          <p:nvPr/>
        </p:nvPicPr>
        <p:blipFill>
          <a:blip r:embed="rId2" cstate="print"/>
          <a:srcRect/>
          <a:stretch>
            <a:fillRect/>
          </a:stretch>
        </p:blipFill>
        <p:spPr bwMode="auto">
          <a:xfrm>
            <a:off x="6091790" y="1"/>
            <a:ext cx="3052210" cy="3809999"/>
          </a:xfrm>
          <a:prstGeom prst="rect">
            <a:avLst/>
          </a:prstGeom>
          <a:noFill/>
        </p:spPr>
      </p:pic>
      <p:sp>
        <p:nvSpPr>
          <p:cNvPr id="2" name="Title 1"/>
          <p:cNvSpPr>
            <a:spLocks noGrp="1"/>
          </p:cNvSpPr>
          <p:nvPr>
            <p:ph type="title"/>
          </p:nvPr>
        </p:nvSpPr>
        <p:spPr>
          <a:xfrm>
            <a:off x="-381000" y="0"/>
            <a:ext cx="6705600" cy="685800"/>
          </a:xfrm>
        </p:spPr>
        <p:txBody>
          <a:bodyPr>
            <a:normAutofit fontScale="90000"/>
          </a:bodyPr>
          <a:lstStyle/>
          <a:p>
            <a:r>
              <a:rPr lang="en-US" dirty="0" smtClean="0"/>
              <a:t>Preserving the Union</a:t>
            </a:r>
            <a:endParaRPr lang="en-US" dirty="0"/>
          </a:p>
        </p:txBody>
      </p:sp>
      <p:sp>
        <p:nvSpPr>
          <p:cNvPr id="3" name="Content Placeholder 2"/>
          <p:cNvSpPr>
            <a:spLocks noGrp="1"/>
          </p:cNvSpPr>
          <p:nvPr>
            <p:ph idx="1"/>
          </p:nvPr>
        </p:nvSpPr>
        <p:spPr>
          <a:xfrm>
            <a:off x="0" y="457200"/>
            <a:ext cx="6397010" cy="6400800"/>
          </a:xfrm>
        </p:spPr>
        <p:txBody>
          <a:bodyPr>
            <a:noAutofit/>
          </a:bodyPr>
          <a:lstStyle/>
          <a:p>
            <a:r>
              <a:rPr lang="en-US" sz="2200" b="1" i="1" dirty="0" smtClean="0"/>
              <a:t>President </a:t>
            </a:r>
            <a:r>
              <a:rPr lang="en-US" sz="2200" b="1" i="1" dirty="0"/>
              <a:t>Lincoln believed preservation of the United States (the “Union”) was the most important task for any U.S. president </a:t>
            </a:r>
            <a:endParaRPr lang="en-US" sz="2200" b="1" i="1" dirty="0" smtClean="0"/>
          </a:p>
          <a:p>
            <a:r>
              <a:rPr lang="en-US" sz="2200" b="1" dirty="0" smtClean="0"/>
              <a:t>He </a:t>
            </a:r>
            <a:r>
              <a:rPr lang="en-US" sz="2200" b="1" dirty="0"/>
              <a:t>did not believe the southern states had the right to secede from the Union and thought they were merely rebelling against the government. He never considered the Confederacy a separate country</a:t>
            </a:r>
            <a:r>
              <a:rPr lang="en-US" sz="2200" b="1" dirty="0" smtClean="0"/>
              <a:t>.</a:t>
            </a:r>
          </a:p>
          <a:p>
            <a:r>
              <a:rPr lang="en-US" sz="2200" b="1" dirty="0" smtClean="0"/>
              <a:t> </a:t>
            </a:r>
            <a:r>
              <a:rPr lang="en-US" sz="2200" b="1" dirty="0"/>
              <a:t>When Lincoln called for a large volunteer army to preserve the Union, more states––Virginia, Arkansas, North Carolina, and Tennessee––seceded to join the Confederacy. Although Lincoln had often stated he wished only to restrict the spread of slavery, not to abolish it, over time he did embrace the idea of ending slavery in the United States.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69715"/>
            <a:ext cx="2971800" cy="228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791199" cy="762000"/>
          </a:xfrm>
        </p:spPr>
        <p:txBody>
          <a:bodyPr>
            <a:normAutofit/>
          </a:bodyPr>
          <a:lstStyle/>
          <a:p>
            <a:r>
              <a:rPr lang="en-US" b="1" u="sng" dirty="0" smtClean="0"/>
              <a:t>Gettysburg Address</a:t>
            </a:r>
            <a:endParaRPr lang="en-US" dirty="0"/>
          </a:p>
        </p:txBody>
      </p:sp>
      <p:sp>
        <p:nvSpPr>
          <p:cNvPr id="3" name="Content Placeholder 2"/>
          <p:cNvSpPr>
            <a:spLocks noGrp="1"/>
          </p:cNvSpPr>
          <p:nvPr>
            <p:ph idx="1"/>
          </p:nvPr>
        </p:nvSpPr>
        <p:spPr>
          <a:xfrm>
            <a:off x="0" y="3581400"/>
            <a:ext cx="9144000" cy="3376690"/>
          </a:xfrm>
        </p:spPr>
        <p:txBody>
          <a:bodyPr>
            <a:normAutofit fontScale="70000" lnSpcReduction="20000"/>
          </a:bodyPr>
          <a:lstStyle/>
          <a:p>
            <a:r>
              <a:rPr lang="en-US" dirty="0" smtClean="0"/>
              <a:t>Most </a:t>
            </a:r>
            <a:r>
              <a:rPr lang="en-US" dirty="0"/>
              <a:t>of the ceremony was performed by famous orator Edward Everett, </a:t>
            </a:r>
            <a:r>
              <a:rPr lang="en-US" dirty="0" smtClean="0"/>
              <a:t>who</a:t>
            </a:r>
            <a:r>
              <a:rPr lang="en-US" dirty="0"/>
              <a:t> </a:t>
            </a:r>
            <a:r>
              <a:rPr lang="en-US" dirty="0" smtClean="0"/>
              <a:t>spoke </a:t>
            </a:r>
            <a:r>
              <a:rPr lang="en-US" dirty="0"/>
              <a:t>for two hours, as was the manner at that time for an important event. </a:t>
            </a:r>
            <a:endParaRPr lang="en-US" dirty="0" smtClean="0"/>
          </a:p>
          <a:p>
            <a:r>
              <a:rPr lang="en-US" dirty="0" smtClean="0"/>
              <a:t>Then </a:t>
            </a:r>
            <a:r>
              <a:rPr lang="en-US" dirty="0"/>
              <a:t>Lincoln rose to speak, starting with his famous words “Four score and seven years ago.” </a:t>
            </a:r>
            <a:r>
              <a:rPr lang="en-US" dirty="0" smtClean="0"/>
              <a:t>He </a:t>
            </a:r>
            <a:r>
              <a:rPr lang="en-US" dirty="0"/>
              <a:t>spoke for just two minutes in what is now considered one of the greatest speeches in the English language</a:t>
            </a:r>
            <a:r>
              <a:rPr lang="en-US" dirty="0" smtClean="0"/>
              <a:t>.</a:t>
            </a:r>
          </a:p>
          <a:p>
            <a:r>
              <a:rPr lang="en-US" dirty="0" smtClean="0"/>
              <a:t> </a:t>
            </a:r>
            <a:r>
              <a:rPr lang="en-US" dirty="0"/>
              <a:t>His address helped raise the spirits of Northerners who had grown weary </a:t>
            </a:r>
            <a:r>
              <a:rPr lang="en-US" dirty="0" smtClean="0"/>
              <a:t>of</a:t>
            </a:r>
            <a:r>
              <a:rPr lang="en-US" dirty="0"/>
              <a:t> </a:t>
            </a:r>
            <a:r>
              <a:rPr lang="en-US" dirty="0" smtClean="0"/>
              <a:t>the </a:t>
            </a:r>
            <a:r>
              <a:rPr lang="en-US" dirty="0"/>
              <a:t>war and dismayed by southern victories over the larger Union armies. He convinced the people that the United States was one indivisible nation.</a:t>
            </a:r>
          </a:p>
        </p:txBody>
      </p:sp>
      <p:pic>
        <p:nvPicPr>
          <p:cNvPr id="16386" name="Picture 2" descr="http://edge2.politicususa.netdna-cdn.com/wp-content/uploads/2013/11/LincolnGivingGettysburgAddress.jpg"/>
          <p:cNvPicPr>
            <a:picLocks noChangeAspect="1" noChangeArrowheads="1"/>
          </p:cNvPicPr>
          <p:nvPr/>
        </p:nvPicPr>
        <p:blipFill>
          <a:blip r:embed="rId2" cstate="print"/>
          <a:srcRect/>
          <a:stretch>
            <a:fillRect/>
          </a:stretch>
        </p:blipFill>
        <p:spPr bwMode="auto">
          <a:xfrm>
            <a:off x="5791200" y="17721"/>
            <a:ext cx="3429001" cy="2779845"/>
          </a:xfrm>
          <a:prstGeom prst="rect">
            <a:avLst/>
          </a:prstGeom>
          <a:noFill/>
        </p:spPr>
      </p:pic>
      <p:sp>
        <p:nvSpPr>
          <p:cNvPr id="5" name="TextBox 4"/>
          <p:cNvSpPr txBox="1"/>
          <p:nvPr/>
        </p:nvSpPr>
        <p:spPr>
          <a:xfrm>
            <a:off x="1" y="609600"/>
            <a:ext cx="5791199" cy="3323987"/>
          </a:xfrm>
          <a:prstGeom prst="rect">
            <a:avLst/>
          </a:prstGeom>
          <a:noFill/>
        </p:spPr>
        <p:txBody>
          <a:bodyPr wrap="square" rtlCol="0">
            <a:spAutoFit/>
          </a:bodyPr>
          <a:lstStyle/>
          <a:p>
            <a:pPr>
              <a:buFont typeface="Arial" pitchFamily="34" charset="0"/>
              <a:buChar char="•"/>
            </a:pPr>
            <a:r>
              <a:rPr lang="en-US" sz="2200" dirty="0" smtClean="0"/>
              <a:t> </a:t>
            </a:r>
            <a:r>
              <a:rPr lang="en-US" sz="2400" dirty="0" smtClean="0"/>
              <a:t>In November 1863, Lincoln’s Gettysburg Address was another event by which he shaped popular opinion in favor of preserving the Union. The occasion was the dedication of a military cemetery at the Gettysburg battlefield four months after 51,000 people were killed in the battle there.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0"/>
          </a:xfrm>
        </p:spPr>
        <p:txBody>
          <a:bodyPr>
            <a:normAutofit fontScale="90000"/>
          </a:bodyPr>
          <a:lstStyle/>
          <a:p>
            <a:r>
              <a:rPr lang="en-US" b="1" u="sng" dirty="0" smtClean="0"/>
              <a:t>Lincoln’s Second Inaugural Address</a:t>
            </a:r>
            <a:endParaRPr lang="en-US" dirty="0"/>
          </a:p>
        </p:txBody>
      </p:sp>
      <p:sp>
        <p:nvSpPr>
          <p:cNvPr id="3" name="Content Placeholder 2"/>
          <p:cNvSpPr>
            <a:spLocks noGrp="1"/>
          </p:cNvSpPr>
          <p:nvPr>
            <p:ph idx="1"/>
          </p:nvPr>
        </p:nvSpPr>
        <p:spPr>
          <a:xfrm>
            <a:off x="0" y="685800"/>
            <a:ext cx="6096000" cy="6172200"/>
          </a:xfrm>
        </p:spPr>
        <p:txBody>
          <a:bodyPr>
            <a:normAutofit fontScale="62500" lnSpcReduction="20000"/>
          </a:bodyPr>
          <a:lstStyle/>
          <a:p>
            <a:r>
              <a:rPr lang="en-US" dirty="0" smtClean="0"/>
              <a:t>Lincoln </a:t>
            </a:r>
            <a:r>
              <a:rPr lang="en-US" dirty="0"/>
              <a:t>was reelected president in 1864. When he delivered his </a:t>
            </a:r>
            <a:r>
              <a:rPr lang="en-US" b="1" dirty="0"/>
              <a:t>second inaugural address</a:t>
            </a:r>
            <a:r>
              <a:rPr lang="en-US" dirty="0"/>
              <a:t>, Union victory over the Confederacy was certain, and Americans foresaw an end to slavery. Instead of boasting about that victory, Lincoln expressed sorrow that the states had not been able to resolve their differences peacefully. </a:t>
            </a:r>
            <a:endParaRPr lang="en-US" dirty="0" smtClean="0"/>
          </a:p>
          <a:p>
            <a:r>
              <a:rPr lang="en-US" dirty="0" smtClean="0"/>
              <a:t>However</a:t>
            </a:r>
            <a:r>
              <a:rPr lang="en-US" dirty="0"/>
              <a:t>, he clearly stated that slavery was such an evil that the North was right to have gone to war over the issue. </a:t>
            </a:r>
            <a:r>
              <a:rPr lang="en-US" dirty="0" smtClean="0"/>
              <a:t>But he </a:t>
            </a:r>
            <a:r>
              <a:rPr lang="en-US" dirty="0"/>
              <a:t>urged Americans not to seek revenge on slaveholders and their supporters and military. </a:t>
            </a:r>
          </a:p>
          <a:p>
            <a:r>
              <a:rPr lang="en-US" dirty="0" smtClean="0"/>
              <a:t>Instead</a:t>
            </a:r>
            <a:r>
              <a:rPr lang="en-US" dirty="0"/>
              <a:t>, he urged reconstruction of the South “with malice toward none; with charity for all.” Now at the end of the Civil War, Lincoln formed what would become the popular memory of why the war was necessary. </a:t>
            </a:r>
            <a:endParaRPr lang="en-US" dirty="0" smtClean="0"/>
          </a:p>
          <a:p>
            <a:r>
              <a:rPr lang="en-US" dirty="0" smtClean="0"/>
              <a:t>He </a:t>
            </a:r>
            <a:r>
              <a:rPr lang="en-US" dirty="0"/>
              <a:t>said it had been fought to preserve the Union as an indivisible nation of citizens who would no longer profit from “wringing their bread from the sweat of other men’s faces”––from taking their earnings from the labor of unpaid slaves.</a:t>
            </a:r>
          </a:p>
        </p:txBody>
      </p:sp>
      <p:pic>
        <p:nvPicPr>
          <p:cNvPr id="17410" name="Picture 2" descr="http://civilwarinvirginia.files.wordpress.com/2011/04/lincolnsecondinauguration2.jpg"/>
          <p:cNvPicPr>
            <a:picLocks noChangeAspect="1" noChangeArrowheads="1"/>
          </p:cNvPicPr>
          <p:nvPr/>
        </p:nvPicPr>
        <p:blipFill>
          <a:blip r:embed="rId2" cstate="print"/>
          <a:srcRect l="30445" t="40169" r="37556" b="15675"/>
          <a:stretch>
            <a:fillRect/>
          </a:stretch>
        </p:blipFill>
        <p:spPr bwMode="auto">
          <a:xfrm>
            <a:off x="5943600" y="990600"/>
            <a:ext cx="3200400" cy="3886200"/>
          </a:xfrm>
          <a:prstGeom prst="rect">
            <a:avLst/>
          </a:prstGeom>
          <a:no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618" y="4876800"/>
            <a:ext cx="3149381"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00"/>
            <a:ext cx="5763358" cy="68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515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762000"/>
          </a:xfrm>
        </p:spPr>
        <p:txBody>
          <a:bodyPr/>
          <a:lstStyle/>
          <a:p>
            <a:r>
              <a:rPr lang="en-US" b="1" u="sng" dirty="0" smtClean="0"/>
              <a:t>Habeas Corpus</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Not </a:t>
            </a:r>
            <a:r>
              <a:rPr lang="en-US" dirty="0"/>
              <a:t>all Northerners </a:t>
            </a:r>
            <a:r>
              <a:rPr lang="en-US" dirty="0" smtClean="0"/>
              <a:t>supported</a:t>
            </a:r>
          </a:p>
          <a:p>
            <a:pPr>
              <a:buNone/>
            </a:pPr>
            <a:r>
              <a:rPr lang="en-US" dirty="0" smtClean="0"/>
              <a:t> </a:t>
            </a:r>
            <a:r>
              <a:rPr lang="en-US" dirty="0"/>
              <a:t>President Lincoln’s efforts to preserve </a:t>
            </a:r>
          </a:p>
          <a:p>
            <a:pPr>
              <a:buNone/>
            </a:pPr>
            <a:r>
              <a:rPr lang="en-US" dirty="0" smtClean="0"/>
              <a:t>the </a:t>
            </a:r>
            <a:r>
              <a:rPr lang="en-US" dirty="0"/>
              <a:t>Union. Some were Confederate </a:t>
            </a:r>
            <a:endParaRPr lang="en-US" dirty="0" smtClean="0"/>
          </a:p>
          <a:p>
            <a:pPr>
              <a:buNone/>
            </a:pPr>
            <a:r>
              <a:rPr lang="en-US" dirty="0" smtClean="0"/>
              <a:t>sympathizers (</a:t>
            </a:r>
            <a:r>
              <a:rPr lang="en-US" dirty="0"/>
              <a:t>just as some </a:t>
            </a:r>
            <a:endParaRPr lang="en-US" dirty="0" smtClean="0"/>
          </a:p>
          <a:p>
            <a:pPr>
              <a:buNone/>
            </a:pPr>
            <a:r>
              <a:rPr lang="en-US" dirty="0" smtClean="0"/>
              <a:t>Southerners </a:t>
            </a:r>
            <a:r>
              <a:rPr lang="en-US" dirty="0"/>
              <a:t>were Union sympathizers</a:t>
            </a:r>
            <a:r>
              <a:rPr lang="en-US" dirty="0" smtClean="0"/>
              <a:t>).</a:t>
            </a:r>
          </a:p>
          <a:p>
            <a:r>
              <a:rPr lang="en-US" dirty="0" smtClean="0"/>
              <a:t> </a:t>
            </a:r>
            <a:r>
              <a:rPr lang="en-US" dirty="0"/>
              <a:t>Throughout the war, in some states Lincoln suspended the constitutional right of </a:t>
            </a:r>
            <a:r>
              <a:rPr lang="en-US" i="1" dirty="0"/>
              <a:t>habeas corpus</a:t>
            </a:r>
            <a:r>
              <a:rPr lang="en-US" dirty="0"/>
              <a:t>––the legal rule that anyone imprisoned must be taken before a judge to determine if the prisoner is being legally held in custody. </a:t>
            </a:r>
            <a:endParaRPr lang="en-US" dirty="0" smtClean="0"/>
          </a:p>
          <a:p>
            <a:r>
              <a:rPr lang="en-US" dirty="0" smtClean="0"/>
              <a:t>The </a:t>
            </a:r>
            <a:r>
              <a:rPr lang="en-US" dirty="0"/>
              <a:t>Constitution allows a president to suspend habeas corpus during a national emergency. Lincoln used his emergency powers to legalize the holding of Confederate sympathizers without trial and without a judge </a:t>
            </a:r>
            <a:r>
              <a:rPr lang="en-US" dirty="0" smtClean="0"/>
              <a:t>to agree </a:t>
            </a:r>
            <a:r>
              <a:rPr lang="en-US" dirty="0"/>
              <a:t>they were legally imprisoned. Over 13,000 Confederate sympathizers were arrested in the North</a:t>
            </a:r>
            <a:r>
              <a:rPr lang="en-US" dirty="0" smtClean="0"/>
              <a:t>.</a:t>
            </a:r>
            <a:r>
              <a:rPr lang="en-US" dirty="0"/>
              <a:t/>
            </a:r>
            <a:br>
              <a:rPr lang="en-US" dirty="0"/>
            </a:br>
            <a:endParaRPr lang="en-US" dirty="0"/>
          </a:p>
        </p:txBody>
      </p:sp>
      <p:sp>
        <p:nvSpPr>
          <p:cNvPr id="18434" name="AutoShape 2" descr="data:image/jpeg;base64,/9j/4AAQSkZJRgABAQAAAQABAAD/2wCEAAkGBxQTEhUTEhQVFhUXGRUYGBgWFxgXGBYaFxQWFxcXGBgYHCghGB0lHBUUITEhJSkrLi4uFx8zODMsNygtLiwBCgoKDg0OGhAQGiwcHBwsLCwsLCwsLCwsLCwsLCwsLCwsLCwsLCwtLCwsLCwsLCwsLCwsLCwsLCwsLCwsLCwsLP/AABEIALUBFwMBIgACEQEDEQH/xAAbAAABBQEBAAAAAAAAAAAAAAAFAAECAwQGB//EAD8QAAIBAgQEAwUGBQIFBQAAAAECAwARBBIhMQVBUXETImEGMlKBkRQjQmJywTOCobHRFfBDU3Ph8SRjg7LC/8QAGAEBAQEBAQAAAAAAAAAAAAAAAQACAwT/xAAkEQEBAQACAgEEAgMAAAAAAAAAARECITFBEgNRsfBxgSIyYf/aAAwDAQACEQMRAD8Az4WZmUuSI06kakDmb7VhyyYh1GHd1jBu0pJs/wCVVO/erTw97jP96o91T5fr8VF4ZZtLRILbXbQfICvE9EGI+1/986w4zjsMTrHdTI2iqNbdyNqxtwyeUWkxGRdbrEoFx0LHWiHCeCwwLaJRf4jqx9STWLSxxYOWZi2IuEv5YlOUEdXbn2p8XxwJ9zhlV5BayRqWVf1NsK2Pwx5SfHkOXlGnlH8x3Nb3wuWPLhysLfFlBA+XM1kqJOIMsYeZEi+LMdL/AJQN6HcN4xiZJD9wDDY2fRL9N9u9bcHwNFOeRmmk+NzcD9KbCreMcN8dQviFRuQBcNbk3pV2tDsRxmVmyYdEd7jNbzKg53c6X9BRaTGrGtpWXNa5Ci/9tqDyyIn3Ss8z/hiiHhoLfEw2+ta8HwgnWfKOYiTRFP5m3c+pq7PQdLxrE4glMLCypsZTl/pemSZYDlW0uJOmnnf+Y7IKL8d4fLNF4cMvg9SBcFfhHTvUeF8MaJQqGOMW82VSzMeZLGrFsacJiGSHNijGrbmxsAOnqaqTi2cZo1yqP+JJ5V/lG7Vj4l7PtLMsviggAeSRMwBHMAHet0HCluGlJlYbZtFX9KjSrsMUeMlLsy2aIA3dxkUHqvMiscfGcUZMsMcc6fEGC7/sPWt8/s2JnzYmV5kvdYvcReg8vvVbxPAShFjwjJCNmIXW3pUmDEwmE+NicVICTYRxjQX2VV3bvUjhpDZ8oii82YsQZGHLzH3O1buH8ESLK12kkAt4jm7etugqHHeDLiUVXYgA3trY9xfWrFodguLC/h4GDxRrmfNljB53Yi7Glxji7wW8TEIJCPLDCgYk8hc8vWisHCSFCNKxQWsqKI17G2prLgfZeOKV5Y2sz63IzMvYtVhLCjEyIDKRElgSxtnY9tlFTPFi5yYUeMw0Mh0jX1LH3j6Cr8bwNJVyMzk3vmJub9trVpwmD8MZQ3lA0CgKPoKMVwMfDxQkSYuTxJT7tx/RIx/etIeaXYeCnU2LsO2y02C4IY5GkD3LG5LoGYeitfQVsxHDRIjpI7sraGxy27W2qxlkm46inwoQ2IkGhC/3ZthUmnfTxSFc7Rx6t9abA8ASFPDR5BH0B37tua1/6cgUhQQTpmB831NWNQFlxfgrfETMmY6RDzufTTWsuKwc85V0Aw0SebM7Xka3xC/lFGsBwSKHzIDmJ1djmc+gJ2HarOL8NTERGJyQpIOm+n9+1UgtAD7RmdzDhmMzj3mjW0aeuY70dwCuiATyKzE6DQfIdazYHgLRAKk7hB+FY41v3IF63QYFEOa12+JtT/2puekmV32rJi8Sie8QCdha5PYVpmJsQDYkGzdO1BMHwl47nxAXY/xMuZz6a6CnQvxOI8uZrIvViL/T9qBxmV5TJ4jLCFtZlUX/ADDoKITiMNaxmmG1yCR6nktCcXDJiWys3l2YKfIvoDu5/pTEhJP4ukJL5SQXJsl+g6mlRFMOsahFFgNKVaC+M8ta3QVihIG5/at8IrVEakq6MVnjFjWgVitRYN6kBTqtqeaZUGZ2VB1Y2FCCPaH2kjwagskjsb5VRTr3a1hQnhkeMxwzYi2HwxvaJf4jjqzaFRXWKyyKCCHU7cwatB6cqZZisUYLCpEgSNbKNB/3J1NaCumlPfrTVlIBTT1MVClGZtacdqV6kKEbtSp3NNepFSIp2NRLUpJaV6jenI0oUK9ML3504p70qlTgU2epCpI/I04NOwpGhGFQNTLU3r0oxQxqs1aD6b1XIaVQ3inEI4FzStlHIWJLHkABQKfHyyG8maGM7Iusz9L290GtfEPZWOWXxmllDXB0b3bbZb7Vsw+ASIWQXJ1LMSzN3JpsXoOTAE2v5I/gU6t/1G3PatLAAWA0rRI16olNUDFKaVRk1pV0GhmE4YXYO5IA6m7N35DtRx+IpGQrHzHZVF2+lBW4jJITHh1BIuDIT5V/yaJcG4b4QzXzyH3pG3P+BRTBxDpc1fCTzoZLxFY1LMwsOguawT455luX+zwHcsfvH7Ae7Wb0svoVxnGADljszDdibKvc8+woXi/Z/wC2MrSF1VTfMfebqETZR6nWi3CMJDkVk84OgY/sOVbY+IR+IYg93H4RrbvyFYm60vw+HWNQiCygaD/NXIRWDinFI8OmaUnXYDVmPRRzq6HGAxq7Ax5hfK9gw70s3a0gVJhQOL2lgMvhBzm/SQB3Jq7Fe0MMZUFmJYgCyk3JrXQyitRamZwASSAOp0t86EzcfiF8okkC3zGNCwFvXY1GaKEVlx/EkhXNIbX0tzJ6Ac6Gr7SrNZcKrSORc3Fljv8AGTz9KUHD0jbxsVIHlOxb3U9EUcvWs2tYI8LxjyqWaPwxfy5jcsOpHKtgod/rmH8N5RMhjS4YjqOVuZqPC+MrLG0pRoohs8llzeoG9GM3aKKKY0Ll4xdcyABPjkOUH9K7mpYXioEQefLGSSAN83Sw3p1ZRJakRQuTibWLRwsVAvdmCA9r0Lh47JirphYyLaNLJ7iHmF+I9qllFeKcYSDQ3Zz7sa+83+K18PnkdA0sYjY/hvmIHK561g4RwdISXJMkre9I+rH9PwirsZxaJDlLXb4VuzfQUkQY3p1Wg2M44IlDyRSLHcDMbA6/l3NauH8RMl28NlTk76X+W4rOtY3u21LMLaUPn4qgvY3sCTYaDux0rNwfj8eIQtGHuDa2U/8A22NKFxTHehOK47lcRrHnkJtlU3K+rHZanxX2gggIWVh4htaNPO30FE7WCZeq2NDPteJfURph05NMczHsg2oRHxbEy+IkBjk8xTxMuTJ1JGxFIo3xTiccIu7b6ADck7D51TgZ3dSZECG+gzZtOpqvhvCBGA0jGWQbsw5+g6VqnYKCzEAdSbVaz4VPWSWqpOJXGZdF+I3uf0qNTVUOIbKzygIu4LG1/W3KmEnNKhh4iZSfBQlR+NvKp7czSrozjfw5gFCqhVRtfT+lKfiozeFGhlfpfKq/qatER0rVGo+faijQXjKRxqsmJLMb+WJNEv3G/wA614HAo9mmYMBqIkF1HQtbVjRqNQRYgEeovWmJQBYADsLVitygM+PMpZUdooV08iEySdQAR5R61TPjpocsWFw3hK+plkGb5lRqT3rq1q1etGC8nLYHhZQtMA8spFzNMNR1EcfKnXDz4g3TNGvOWQDxP/jTZe9dVmqJqzT8nGY6CDCuFji8TENqZZgWA6sTt8q0qFjRsSA+JnA0OUov8inZRXUg0ulWH5OOgdpxnxJedjZhh4kKon6mO5qSYuSctHIrQQr5fCiU55PQsNALdK689B/iktS0FKNDEfDiyRr+BPNI+m2vPvQyLhWIxIOdfs0bbg+eZx6t+DsK6+1Jm1qxn5AUXAMPh4TkiEhUWAbUsaGYDh0THNiTITe6wjPkjPKw5muv0pmqMtc9xbOoUQQ+8f4hGZo+ymmwkOXzJDJPL/zJbJb67fKujvemsbUYdca2EkxMubGCRUU+SBLlL/EzDeuqw1rBVTKo+QA62rSzVAnvTYNcjNisTiJniYnDRKbeVSXk7Nyv1rXNG8C/+lw4JOhdtW7m+rV0TNtTgVVa5zAcPZmEjq0svxz6IvoiCrOMx4gZcqfaCx5t4cSd1GrV0FQYbVD5UIh4KXscUwlPwKMsS/yjf51ZxfBzPlWN1SIe8i+QkDkGG1EibUxNWHQbF8JlERTD5Ir72JLN1u/WqeB8DaAWSONJD70znxHY9R07V0YvUlFR1zvGvZgz2bx3LDcOfIfQAe6fWtmDwbpGqL4caqAAqKTa3qdz60VIpmWjBQ+RGVWYZnYA2BO56elc3APFObFZywJyxKrZV9WP4q61lqEg0pxAalr/AHcOVdfMxF/kKBw4Z5mZsUsmhssZHlsDo2m9dTicQie8beh3PYUMxOMIUuAEUX80pyj6c63BVU6kLZRlIta+tvlSoBLxKbEnLh2JA96QjKmnJetKtZVjqYhWuGgPC8VNJJchRHrtqb9+dGsTiBEhduXIaknkAOpoYwRhNaENcrweDGljJLIgVzfwmW5jHQMKtxfE8TI4jwZiax87lbrH872Y+grNvbfGa6pSL1YTXPJI0D5psQ8zsNIUUWP6VAuO5NZh7TTHExw/ZQA+48TNLGvxOqjKv1o8+DZXU3pBvSlamJtVGaRanQioFqkq04lhpwKoxM6xqXdgqqLkk2AA71m4RxaPEIZIgxW9gWUrf1W+49azRRAtVbmpXpGxqMQWnLVILSK0nUanmqJFulMKkdhTWpr1KUaVJErTNSF+lY8bxOOMlSS72v4aDM57AbfOhrGxTVOLxscS5pXRF6swX+9YIZMSxzSBMPFyUnM7fqOydqESyws7DC4cYqcbyP8AwlP5pG37LRt3IvjPbqMPKrqGRgynUEG4NWhB0ob7N8I+zxFSQzuxdyBZSx5KvIDaitaZOotTl6a16iFqRneo5qlVsuFcAEqQOtHQ7Y5nABYmwG5OwoNisYWUsrCKMbyNpf8ASDv3orj8GsyFHW6ncXttQKb2Uw5N3DvbYPIzAelq1h2Oe4p7WRo2XCRnES82N2F/pUI+DyYkpNjLgW/hZib8xcbKK66HAxxj7tFXsLf1qD1qX7QMAiAUKoCgbACwFKrJRSrTKyNcq+UWtsNhVGL4pDAA88gvyG5v+UDesxmLi0QzG27e7rzrBJhMNgAJpLyzMbAnzEn8inbes7Lcak9oycfE4zzyPBACbIisHf8AXJawB6CiuFxk80QXh+HWCLYSS6adUTc9zQyfEKoE3ESZHJzQ4ZdcnS4X3m27VvnxkkwzYqX7LARZYlIErD8zfgHoNarP398t7PS7AxwxHw5sYglfSTwyA8hO13NyOwtXU8PwEcS5YkCjqNSfUsdSa4fCcLXFZSkS4XBQsGzstpZmGumYXt1Jo5iPahpCUwUfikbuTliTl5nPP0FYvDL0rbXSM9hqfrpQ+PikLsUSSNmHIMCRXL8UxUYW2LmOKmbQYeG4S55WGrepJtQrE8BjZxiMbkwiBbDDxEB2Ub5mHXpvTxgyPRotQCCCOo1FCuP+0keHsuskzaJEmrk+oGw9a5huOSzx+HglTDYdRlEshy3tuEB5+tV4MKQ0HDEaSdxaXFuT5bjzESbdgK1ON9s2Z2LQ+z8+MdZcewSMWZcKnu6beIeZ6iuwWygAWAHyAArkMDIvC4ljleSaaRr82LMR7qLuFrbgExM7FsWixREeSMNrff7y3pyrnztbk0eXHxlgoZbtt+brbrWkkDmK4fF8XjOICYRBPOgIDMcsUA2JvsP70sRxFYyPFkOLxLGyxRaRqfQdPzNWZOWeFePF103EolDFpEAQXYlgLDrVmFxCyIrobqwuD1HWuAxsUMLfbOJFDKQAmHTVFA2zfG39K24H2lmmRpSkeGw6jR398gfDH09a38bmjJuOq4lxGOFGeQ2Cgk9dOg51XwnGvKud4zGraoG94jkWH4b9K43g4/1DExy+Efs8BJ8SS4aRuQUbEX1r0MbVZZ5VyeEGFCuM8dTDJmcMxuLIurtc20FZvbjjjYPDGVFzEsFBOwJ60K9kADh0xWIlEsxLMv8A7YY+761WZPl6HHLe2iDFY3FMCU+y4c73P37D/wDAophYwisMMlz+IrbzH1dtzWTF41BnbFyKqC2VA1ifVj69KgnFJ8SuTBR5Eyi0sqlU3/CN2rld5+Oo7TqZRDAxI7Or5mdbBwzZhqLgW2ooiKq6WVfkBp2rj58WMFbC4ceNiZLu7swBLHeR77KOXpWrBO8SM8kj4uY2GSMfdg/CoH9zW/jOMFuii+02FDBTKNTlDEEJccs+1aF4xA2YiRWCC7MAxUD9VrGuSxvDldxLxKwCAmPCR6gDq+UanbQVZFHiuIKEZDhsENAi+VnA5W3tVZfVU48a7CTHwhYyGLmQ2URLnt6sQdB60Zj4XYElrgD8NhbS+pOgrncMmHwUaxxq3mNliiBaRz+Y8h67URTByYkeHMci84I2stukr7t2Febl9TlNivCfwjwTFzYgv4eGMMYuomdleRjfdF90r0Na8Rg5IktrlvdiWuxJ5t69tK3wTuh8NY8saAANoAQBsg5dzUcaXKFmBYXFo03Ou7E627V5+P1ePLlt/P4n3XKXxPFA44mc2UE/t3PKqsTAVte2vMG/pR+SBgoUBEGhu7eUfLdjfrQHDmeWWQAZRG+UysLtILA/dA+VF19/XtXqn17/ALZ/j+WJ9Pf6UtgzYZri5tlAzNrzYfhHeh+IhOYqtmtzG3e52rD7ScTlhlXCwRLEskhvLMxWJ2I3v70p/MdL6CoYzjcotBhkOJmylGcDLDE50834bDexJNduHLnZvXf72vjGdsYJCVw3hSsPfZnKRx62sxtmZj6aUqq4Zwr7OjKWDyyNnlcc2+FfyilXfv0xeU+wph7AWAt+3yqvifCo50AkF2W5Qg2KnlY1ZEK1oKGdAcJ7I5lRpZpllC2bIynntmIvRjh3sphUsTH4rA3DysZGHa+1EYhetUQtWda1VxXhqYmJopM2U2vlbKdOV+lC4vZCBUVC8pRdAgbItud8o8x9TXQLUxas/wDDLY5mH2KgSUywmSIkWIVgbjuwJomeBQG+aJWJ3L+YnS252+VFAKkBT5O1zi+x+D0/9OpC7AsxUfyk2oxhoggCqAqjQBQAB2Aq8rrUAKraAfiXs2kswxAd0lC5QykGw9ARYH1FbsPw1Vtcs5ta7HfS2wrcDT2qs3ypbPDn4/Y7DKGCK6hmztlkYXPQnp6VZH7KYVXDpEEYAi6EgkHfN8R9TR29Immr5UF4n7L4XEKqyxA5dmBIe3TNVGG9ksKjh8juym48SRnA6eU6V0ANRY0b1i2oLGLWsB0sLAdgKVhVgFICpm9qsRCkilHVWU7qwuD8jXOz+wuDY3COg3ypIyr9OVdOb+lJapbEHQcIhQC0a6ADM3nb6tRIGm0NPag3law4vhUMjCSSJHcaBmGo9L1rwkSoLIAo6KLU9qZiPmakz8ZxyQxmeS1kG5AvryvXIcN43jMe94F8KAaGQ6H+Xqa7SdFYFHQMp3DAEH61GONVAVVAA2VRYD5Cr+m5ZGbhHCEgzFC5Lbu7FmI6ZuQoiG6adKrzUs31omRXlav+1ONM7fWqnJ3ub9bm9Uz4lUALsFqnD8QjlLCNrlbX02vT0xiyRidzfvrUJJDaxJt0vU2ql9aRqiVybX1ttm1t2vWXEMToTpe9hoCfUCtUptWaXanINodM2tKpTClWwshNbIzesMI51uiNDcjXFWhGNY5J1QXYgD+p7DnVKrJMdbxx9Pxv36Vi1QVSS+x051aovtVOHhVRlUAAf171Y0wG5AHK5AoK9akzVWj3H+Kkb06ERqL/AN6pIsd/8Vjx3GIo2CGS7k2CIM7X7DarcVOsa55HyjkDv2Ao1prU9qzHiUXieEHBfmo1t3toPnQhPHxBuLww/m/iuPTkoolgeERwA+GMt9zfU/qPOjVjeF53pw1MqdOf9Kx4vHxxnKzXY7KozMfkKRjYGqqRulZbuwBICg62bQ/SpCaMe9IDfa+gq04lh1kMly4MeX3bWN+9bgtt6qhcHUHTrVeK4jGmjOoPQnX6VDGgpfp9aYD6VmZTv4th2A/qaFnFvMCMM7PrYuxAQW3tYamjTjfxHiMUIHiNYk2Ci5Zj0CjetSPoDYgdG3HfpQFcLDE/iSys8o6nMy35Io1rXwTHpNny+LdTqJAQT6ioWDAas64oGQxjUjUn4emlXlPUVXNgkY5yPNb3l0PzrSifLvUSo9flWSbBAAkSyKOubT53oJNxNpG8PCl5dcrSFssUfqSNzRTg/i8VHGud2Cr1Jt9OZoV/qBk1jui9bXdh6DlVsHBEVQ2IbxnH45NAL8gNqtPEo4wQis1t/DS4A6k1nTIojwpJuq5eryeaT5DYVvwmDSIHINTqSfeY9Saz4LjUMtsjhi3IXuP1dKvxuMjhGaRgBy6n0A3NMFSeqpDVeHxwdS7KY05GSy5h1tyqpcejIzqTkUE3IIvbe1963BiTCs8o0qHC+JrPH4io6i9hnGW/qB0qUwt61pZGGWlVOMxSp7zAfOnp0Y0x6C/+x36VRJxRmOTDr4jcydET1J51hwuEll82IIC8okNx/OeZo/hoQqhVAA6CiqUJWTI9mY4jEHZEGi9z+AUXhTw/vp3sANgbqv8Ak1HD8FhBZgpBY3azEX70TSBcuXKMvTcVjCCDjjzKWiKQxi/nk80jeqINu5qEWDM7eWIuOc2JuCf+nGKPYfh0Km6xoCeiiiCr/wCaD4c7gMTFC7YZHYZBdm3APMa61TjJ5p/Jh1Z0PvSyGw7KvM1032dSScq362F6kE005UYNjh8ZOcLaDDiKKdhmZ2B1F7EmU6X9K38JwcSsZZpHxUxO4Usq9Ag2+ddNJh1YDMFb9QB/vtWfG4uOBS0jLGg3Jsv061o6nBIz6shUdCdfoNqWNxSIPvDbp1PZd6Atx5pVzRfdR7CWUEF+nhJu3ereHcMLEs2cA7s5vJJ2/wCWvoKzbiUSSTYtikeaKK/ncnzkD8IA0F+tXQY2GImPDBAV0eSRrW+Z1Y0ew8QUWUWA6fvTfZU1ORSf0i/1tV5Vv2BZcUSCY0fEN1IKx/U/tTYXClznmUuwHljC2jTtf3j60fTpT5ddasGuVXiM0gGe2FjBIICkyMAbAAdD1psfjVghaTD4R5CDqzqbuTz11Irq8g101qwX61Ytcpw/AyYkCTFObEAiFRYA+p/ah+N4vnkaGMyJHHYCOCFllJB5M2hHau4Zd6jqO/XnWpi1y2B4POwy5RhYiTmAbPiZAdTmkPuD0FH3gMcJXDqMyraMMdyPiY6k1p5WqYGlHla5ePE4kAFpMRnO6rArIPnTYjjGNjhzNhcza6i+gvpmUa3rppCQO9IH1qxqVykeCXFlGxE7krqY0zKpPQgjUCjXEQ8UYGHiQ9hYL62G9FAtObGoXljmkwzkhmSSd+spCIOuVawI0+JuJy0Ueq+FECGOvNuQrsnTqagVoyr5uWfxMPljw2G8NW3fL4hA6sF3NbcJgLefIZJf+ZPuOw/DRy2lQIvVivJzjwzu4aSAMQbjNIMg6Gw3q48LZyDO4KjXw0GVPTNzajDiqnrWM2gftNJMsIGHBUllBZVuUXmQKysJCuhkc2FzJ5BtqbDeugd71jlrUEoA2BW93GY9tPkKVEZqVOHanElb4BWOGtsVVZaozV8dUgaVYF6VnWo0oKuArMoPO1aYzQSIplHpVpF6yYzFqgAa9zsFF2PYVr0lfFZ3jiYxoHYcidO5t/auQ4dwzEYsibFJazEoslwgN9Gynf0Brp5uIOozMqRry8RvOT6KtZUjxGI3KpGDfVTma3fYVnYZG3AcLRSGkLSSfEwHl9EA0UVub51lcugu0iD5ftVKGaS9sqLyLA3PYcqyhAyhdSQPnWU8STMBci5sLggE+hNUpgT8QDfFluf67VfHggGzMS55F9QOw5VdrMa0A661Oq1I9KYNyApys6ut60ra71WopA86cqPINaRB5imkNOH9eVCRYUhVjC9ZZsQsYuTYfX5Ac6qk5TeoxLblQ6XGSSG0d0v0sX7tyUVZwnAtFmZ5Hdm3zHQfpFG60IqO9PTE0ga0zYUlRJqT/wDnpQwcTVpPCjDSW95lHkTu21HhYIk0xrDjeJpDZWOZ22RdWPYVqje6gkEX1sdx6GpIsKokNqvnkCgsxAA60FxeNLghPLf8RHmb9C06M1omNtSQO5tWeY0OTgQZxJLe66gMxJJ6t07CiMw+ValOYwymmpSpTVoabCcTiZggkUv0BovnCi5IA6nQVx+DmUErhoVBB80khsF+uponAI73lkM772AzL2CjlRVg3guJpIxSORGYC5A1sOpNaMXxBIh944BJ0UC7N6BRqa5teJu7OsKpAosGkfKrdgKK8Mw8SHMpaeT4yMxHWxOgFZ5NSL1jnxF814Y+Q/4jD9q3CaODKhc/lUeZ2+XOqp+ORJiI8O+fxJRoQPKPQm9CMDxTwmlM0bNiMzC4FwFv5fN+EVlrB3FcSkVDJ4VlUXPivlNvlzpsIi4lFmIdCRpZrGhEfFIWtJiZc7beFGGZF7i3mNKb2olcFMHhJXI0DSIUQdNKptGD6YKKLzka299zc/U/tWJ+NGby4VS5OniupEa9j+Khg4TO4EuOkvlFzHHe30q6HHXUKHEMdtFUZpSO3Ki9HBWKBIvNO4Z7Xu3X8q083GYQdXNzsCCCf09aB4jEmPKIYmBc28bEXNh8QHWsXFMasKs8UU80+wleMmMN6fCO1U0OxhlDLmF7HXUW/pyqqbicS6M636XB/oK5hMXKYx43jYiQj+HBGUjB/Mx1oWzMzWxVsMl7+HEhBNtgX1LGt+FjuMTxSKMZmOnpr/atSzqVDXABF9dK5/A4xAPDw8LsBrcrZdeeZq2wYORmBmcEX/hoLL6XJ3NW0CYcHnVjNXKYbieI+2yJIwiw6Dyjwz5+QswovJM0mkas35nuiD5bmq6s1sn4hGvvso9CdfkBvTpib3NiB1bQ29BQ2WFILO4Mkh2Ci+vRRy7mrfsTzD737tD+FTdz6Fjt8qx2ckKTjCm4hId+fJV7msfCY/GLO8qyMp18PYelztVTYVbmJV8FRuVBaRgPW1hetGMzwRIMLHZWPnYi7Adco940XT0KGSOIalYx66En96yT8ZjVTIQ+QbsVso+tYYobZmEck0gF88vXkFU7VDCYJ5ssmLRpCNostokPWx3O29MWi3D+JLMbxhittHIsp/Tfep4/iSR2BuznQIguzH9h6mh+PkxIZUClUI1aIXZfQX0FXYbByItokVT8cvmcn5VKxnxODaVS+LcRRLqY0ewP6259hShxTyqEwarHHpaVhYW6ovM+poNw3h2LeVnxyPMc33aAhYgBzIrs4AcouoX0GwHTSqxemHhvCUh1HnkPvSNq7dydh2qGJ4mNoR4rc8p8o7t+1YeLrPJJkZWWDpGfNJ6E8hU4cJO0fhoq4WL8vmksd/QE9avCxRhGE0rK0qs6bot7Jfvz9a1PNGhNrM46EFvn0FYcZ7PeCgGCBQk2kbP94463PvGqsFw3J7mHfoWlcanmTbeka1Jj2ZwoRSOdiTl7nar5kp4g40YoB0QUP45hpHUBGsPxC+W478qeLNZMTxAZ8gVmPpsLdTSqGDgMYyiNUH6sxPr60q2MaRgIy2ZkUnqaJ4aMKLKAOwtSpVqsrRw+MsGZELdSt6IolhpYDoBYUqVYsMoCYPE4jd9fBjBUW5toTeuiw+DRQSFGu+m/enpUWNrVjHRfkoq5AeVKlVjNqJT/AHaq0w6g3AW/XKL/AFpUqBLVjD596YClSrWQnCXqEkIPTT0FKlVi2q3i9flURHrvSpUxJ3qSm9KlQNpnHapqlPSqxaiwqEZP0pUqsi2nI6aU4TlSpVfGDamU9aSilSqyHT5LmoslPSoxajlqEmlKlTZFqpwdP8VQ9KlVJAzuKzyinpVuSJgn3pqVKn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QTEhUTEhQVFhUXGRUYGBgWFxgXGBYaFxQWFxcXGBgYHCghGB0lHBUUITEhJSkrLi4uFx8zODMsNygtLiwBCgoKDg0OGhAQGiwcHBwsLCwsLCwsLCwsLCwsLCwsLCwsLCwsLCwtLCwsLCwsLCwsLCwsLCwsLCwsLCwsLCwsLP/AABEIALUBFwMBIgACEQEDEQH/xAAbAAABBQEBAAAAAAAAAAAAAAAFAAECAwQGB//EAD8QAAIBAgQEAwUGBQIFBQAAAAECAwARBBIhMQVBUXETImEGMlKBkRQjQmJywTOCobHRFfBDU3Ph8SRjg7LC/8QAGAEBAQEBAQAAAAAAAAAAAAAAAQACAwT/xAAkEQEBAQACAgEEAgMAAAAAAAAAARECITFBEgNRsfBxgSIyYf/aAAwDAQACEQMRAD8Az4WZmUuSI06kakDmb7VhyyYh1GHd1jBu0pJs/wCVVO/erTw97jP96o91T5fr8VF4ZZtLRILbXbQfICvE9EGI+1/986w4zjsMTrHdTI2iqNbdyNqxtwyeUWkxGRdbrEoFx0LHWiHCeCwwLaJRf4jqx9STWLSxxYOWZi2IuEv5YlOUEdXbn2p8XxwJ9zhlV5BayRqWVf1NsK2Pwx5SfHkOXlGnlH8x3Nb3wuWPLhysLfFlBA+XM1kqJOIMsYeZEi+LMdL/AJQN6HcN4xiZJD9wDDY2fRL9N9u9bcHwNFOeRmmk+NzcD9KbCreMcN8dQviFRuQBcNbk3pV2tDsRxmVmyYdEd7jNbzKg53c6X9BRaTGrGtpWXNa5Ci/9tqDyyIn3Ss8z/hiiHhoLfEw2+ta8HwgnWfKOYiTRFP5m3c+pq7PQdLxrE4glMLCypsZTl/pemSZYDlW0uJOmnnf+Y7IKL8d4fLNF4cMvg9SBcFfhHTvUeF8MaJQqGOMW82VSzMeZLGrFsacJiGSHNijGrbmxsAOnqaqTi2cZo1yqP+JJ5V/lG7Vj4l7PtLMsviggAeSRMwBHMAHet0HCluGlJlYbZtFX9KjSrsMUeMlLsy2aIA3dxkUHqvMiscfGcUZMsMcc6fEGC7/sPWt8/s2JnzYmV5kvdYvcReg8vvVbxPAShFjwjJCNmIXW3pUmDEwmE+NicVICTYRxjQX2VV3bvUjhpDZ8oii82YsQZGHLzH3O1buH8ESLK12kkAt4jm7etugqHHeDLiUVXYgA3trY9xfWrFodguLC/h4GDxRrmfNljB53Yi7Glxji7wW8TEIJCPLDCgYk8hc8vWisHCSFCNKxQWsqKI17G2prLgfZeOKV5Y2sz63IzMvYtVhLCjEyIDKRElgSxtnY9tlFTPFi5yYUeMw0Mh0jX1LH3j6Cr8bwNJVyMzk3vmJub9trVpwmD8MZQ3lA0CgKPoKMVwMfDxQkSYuTxJT7tx/RIx/etIeaXYeCnU2LsO2y02C4IY5GkD3LG5LoGYeitfQVsxHDRIjpI7sraGxy27W2qxlkm46inwoQ2IkGhC/3ZthUmnfTxSFc7Rx6t9abA8ASFPDR5BH0B37tua1/6cgUhQQTpmB831NWNQFlxfgrfETMmY6RDzufTTWsuKwc85V0Aw0SebM7Xka3xC/lFGsBwSKHzIDmJ1djmc+gJ2HarOL8NTERGJyQpIOm+n9+1UgtAD7RmdzDhmMzj3mjW0aeuY70dwCuiATyKzE6DQfIdazYHgLRAKk7hB+FY41v3IF63QYFEOa12+JtT/2puekmV32rJi8Sie8QCdha5PYVpmJsQDYkGzdO1BMHwl47nxAXY/xMuZz6a6CnQvxOI8uZrIvViL/T9qBxmV5TJ4jLCFtZlUX/ADDoKITiMNaxmmG1yCR6nktCcXDJiWys3l2YKfIvoDu5/pTEhJP4ukJL5SQXJsl+g6mlRFMOsahFFgNKVaC+M8ta3QVihIG5/at8IrVEakq6MVnjFjWgVitRYN6kBTqtqeaZUGZ2VB1Y2FCCPaH2kjwagskjsb5VRTr3a1hQnhkeMxwzYi2HwxvaJf4jjqzaFRXWKyyKCCHU7cwatB6cqZZisUYLCpEgSNbKNB/3J1NaCumlPfrTVlIBTT1MVClGZtacdqV6kKEbtSp3NNepFSIp2NRLUpJaV6jenI0oUK9ML3504p70qlTgU2epCpI/I04NOwpGhGFQNTLU3r0oxQxqs1aD6b1XIaVQ3inEI4FzStlHIWJLHkABQKfHyyG8maGM7Iusz9L290GtfEPZWOWXxmllDXB0b3bbZb7Vsw+ASIWQXJ1LMSzN3JpsXoOTAE2v5I/gU6t/1G3PatLAAWA0rRI16olNUDFKaVRk1pV0GhmE4YXYO5IA6m7N35DtRx+IpGQrHzHZVF2+lBW4jJITHh1BIuDIT5V/yaJcG4b4QzXzyH3pG3P+BRTBxDpc1fCTzoZLxFY1LMwsOguawT455luX+zwHcsfvH7Ae7Wb0svoVxnGADljszDdibKvc8+woXi/Z/wC2MrSF1VTfMfebqETZR6nWi3CMJDkVk84OgY/sOVbY+IR+IYg93H4RrbvyFYm60vw+HWNQiCygaD/NXIRWDinFI8OmaUnXYDVmPRRzq6HGAxq7Ax5hfK9gw70s3a0gVJhQOL2lgMvhBzm/SQB3Jq7Fe0MMZUFmJYgCyk3JrXQyitRamZwASSAOp0t86EzcfiF8okkC3zGNCwFvXY1GaKEVlx/EkhXNIbX0tzJ6Ac6Gr7SrNZcKrSORc3Fljv8AGTz9KUHD0jbxsVIHlOxb3U9EUcvWs2tYI8LxjyqWaPwxfy5jcsOpHKtgod/rmH8N5RMhjS4YjqOVuZqPC+MrLG0pRoohs8llzeoG9GM3aKKKY0Ll4xdcyABPjkOUH9K7mpYXioEQefLGSSAN83Sw3p1ZRJakRQuTibWLRwsVAvdmCA9r0Lh47JirphYyLaNLJ7iHmF+I9qllFeKcYSDQ3Zz7sa+83+K18PnkdA0sYjY/hvmIHK561g4RwdISXJMkre9I+rH9PwirsZxaJDlLXb4VuzfQUkQY3p1Wg2M44IlDyRSLHcDMbA6/l3NauH8RMl28NlTk76X+W4rOtY3u21LMLaUPn4qgvY3sCTYaDux0rNwfj8eIQtGHuDa2U/8A22NKFxTHehOK47lcRrHnkJtlU3K+rHZanxX2gggIWVh4htaNPO30FE7WCZeq2NDPteJfURph05NMczHsg2oRHxbEy+IkBjk8xTxMuTJ1JGxFIo3xTiccIu7b6ADck7D51TgZ3dSZECG+gzZtOpqvhvCBGA0jGWQbsw5+g6VqnYKCzEAdSbVaz4VPWSWqpOJXGZdF+I3uf0qNTVUOIbKzygIu4LG1/W3KmEnNKhh4iZSfBQlR+NvKp7czSrozjfw5gFCqhVRtfT+lKfiozeFGhlfpfKq/qatER0rVGo+faijQXjKRxqsmJLMb+WJNEv3G/wA614HAo9mmYMBqIkF1HQtbVjRqNQRYgEeovWmJQBYADsLVitygM+PMpZUdooV08iEySdQAR5R61TPjpocsWFw3hK+plkGb5lRqT3rq1q1etGC8nLYHhZQtMA8spFzNMNR1EcfKnXDz4g3TNGvOWQDxP/jTZe9dVmqJqzT8nGY6CDCuFji8TENqZZgWA6sTt8q0qFjRsSA+JnA0OUov8inZRXUg0ulWH5OOgdpxnxJedjZhh4kKon6mO5qSYuSctHIrQQr5fCiU55PQsNALdK689B/iktS0FKNDEfDiyRr+BPNI+m2vPvQyLhWIxIOdfs0bbg+eZx6t+DsK6+1Jm1qxn5AUXAMPh4TkiEhUWAbUsaGYDh0THNiTITe6wjPkjPKw5muv0pmqMtc9xbOoUQQ+8f4hGZo+ymmwkOXzJDJPL/zJbJb67fKujvemsbUYdca2EkxMubGCRUU+SBLlL/EzDeuqw1rBVTKo+QA62rSzVAnvTYNcjNisTiJniYnDRKbeVSXk7Nyv1rXNG8C/+lw4JOhdtW7m+rV0TNtTgVVa5zAcPZmEjq0svxz6IvoiCrOMx4gZcqfaCx5t4cSd1GrV0FQYbVD5UIh4KXscUwlPwKMsS/yjf51ZxfBzPlWN1SIe8i+QkDkGG1EibUxNWHQbF8JlERTD5Ir72JLN1u/WqeB8DaAWSONJD70znxHY9R07V0YvUlFR1zvGvZgz2bx3LDcOfIfQAe6fWtmDwbpGqL4caqAAqKTa3qdz60VIpmWjBQ+RGVWYZnYA2BO56elc3APFObFZywJyxKrZV9WP4q61lqEg0pxAalr/AHcOVdfMxF/kKBw4Z5mZsUsmhssZHlsDo2m9dTicQie8beh3PYUMxOMIUuAEUX80pyj6c63BVU6kLZRlIta+tvlSoBLxKbEnLh2JA96QjKmnJetKtZVjqYhWuGgPC8VNJJchRHrtqb9+dGsTiBEhduXIaknkAOpoYwRhNaENcrweDGljJLIgVzfwmW5jHQMKtxfE8TI4jwZiax87lbrH872Y+grNvbfGa6pSL1YTXPJI0D5psQ8zsNIUUWP6VAuO5NZh7TTHExw/ZQA+48TNLGvxOqjKv1o8+DZXU3pBvSlamJtVGaRanQioFqkq04lhpwKoxM6xqXdgqqLkk2AA71m4RxaPEIZIgxW9gWUrf1W+49azRRAtVbmpXpGxqMQWnLVILSK0nUanmqJFulMKkdhTWpr1KUaVJErTNSF+lY8bxOOMlSS72v4aDM57AbfOhrGxTVOLxscS5pXRF6swX+9YIZMSxzSBMPFyUnM7fqOydqESyws7DC4cYqcbyP8AwlP5pG37LRt3IvjPbqMPKrqGRgynUEG4NWhB0ob7N8I+zxFSQzuxdyBZSx5KvIDaitaZOotTl6a16iFqRneo5qlVsuFcAEqQOtHQ7Y5nABYmwG5OwoNisYWUsrCKMbyNpf8ASDv3orj8GsyFHW6ncXttQKb2Uw5N3DvbYPIzAelq1h2Oe4p7WRo2XCRnES82N2F/pUI+DyYkpNjLgW/hZib8xcbKK66HAxxj7tFXsLf1qD1qX7QMAiAUKoCgbACwFKrJRSrTKyNcq+UWtsNhVGL4pDAA88gvyG5v+UDesxmLi0QzG27e7rzrBJhMNgAJpLyzMbAnzEn8inbes7Lcak9oycfE4zzyPBACbIisHf8AXJawB6CiuFxk80QXh+HWCLYSS6adUTc9zQyfEKoE3ESZHJzQ4ZdcnS4X3m27VvnxkkwzYqX7LARZYlIErD8zfgHoNarP398t7PS7AxwxHw5sYglfSTwyA8hO13NyOwtXU8PwEcS5YkCjqNSfUsdSa4fCcLXFZSkS4XBQsGzstpZmGumYXt1Jo5iPahpCUwUfikbuTliTl5nPP0FYvDL0rbXSM9hqfrpQ+PikLsUSSNmHIMCRXL8UxUYW2LmOKmbQYeG4S55WGrepJtQrE8BjZxiMbkwiBbDDxEB2Ub5mHXpvTxgyPRotQCCCOo1FCuP+0keHsuskzaJEmrk+oGw9a5huOSzx+HglTDYdRlEshy3tuEB5+tV4MKQ0HDEaSdxaXFuT5bjzESbdgK1ON9s2Z2LQ+z8+MdZcewSMWZcKnu6beIeZ6iuwWygAWAHyAArkMDIvC4ljleSaaRr82LMR7qLuFrbgExM7FsWixREeSMNrff7y3pyrnztbk0eXHxlgoZbtt+brbrWkkDmK4fF8XjOICYRBPOgIDMcsUA2JvsP70sRxFYyPFkOLxLGyxRaRqfQdPzNWZOWeFePF103EolDFpEAQXYlgLDrVmFxCyIrobqwuD1HWuAxsUMLfbOJFDKQAmHTVFA2zfG39K24H2lmmRpSkeGw6jR398gfDH09a38bmjJuOq4lxGOFGeQ2Cgk9dOg51XwnGvKud4zGraoG94jkWH4b9K43g4/1DExy+Efs8BJ8SS4aRuQUbEX1r0MbVZZ5VyeEGFCuM8dTDJmcMxuLIurtc20FZvbjjjYPDGVFzEsFBOwJ60K9kADh0xWIlEsxLMv8A7YY+761WZPl6HHLe2iDFY3FMCU+y4c73P37D/wDAophYwisMMlz+IrbzH1dtzWTF41BnbFyKqC2VA1ifVj69KgnFJ8SuTBR5Eyi0sqlU3/CN2rld5+Oo7TqZRDAxI7Or5mdbBwzZhqLgW2ooiKq6WVfkBp2rj58WMFbC4ceNiZLu7swBLHeR77KOXpWrBO8SM8kj4uY2GSMfdg/CoH9zW/jOMFuii+02FDBTKNTlDEEJccs+1aF4xA2YiRWCC7MAxUD9VrGuSxvDldxLxKwCAmPCR6gDq+UanbQVZFHiuIKEZDhsENAi+VnA5W3tVZfVU48a7CTHwhYyGLmQ2URLnt6sQdB60Zj4XYElrgD8NhbS+pOgrncMmHwUaxxq3mNliiBaRz+Y8h67URTByYkeHMci84I2stukr7t2Febl9TlNivCfwjwTFzYgv4eGMMYuomdleRjfdF90r0Na8Rg5IktrlvdiWuxJ5t69tK3wTuh8NY8saAANoAQBsg5dzUcaXKFmBYXFo03Ou7E627V5+P1ePLlt/P4n3XKXxPFA44mc2UE/t3PKqsTAVte2vMG/pR+SBgoUBEGhu7eUfLdjfrQHDmeWWQAZRG+UysLtILA/dA+VF19/XtXqn17/ALZ/j+WJ9Pf6UtgzYZri5tlAzNrzYfhHeh+IhOYqtmtzG3e52rD7ScTlhlXCwRLEskhvLMxWJ2I3v70p/MdL6CoYzjcotBhkOJmylGcDLDE50834bDexJNduHLnZvXf72vjGdsYJCVw3hSsPfZnKRx62sxtmZj6aUqq4Zwr7OjKWDyyNnlcc2+FfyilXfv0xeU+wph7AWAt+3yqvifCo50AkF2W5Qg2KnlY1ZEK1oKGdAcJ7I5lRpZpllC2bIynntmIvRjh3sphUsTH4rA3DysZGHa+1EYhetUQtWda1VxXhqYmJopM2U2vlbKdOV+lC4vZCBUVC8pRdAgbItud8o8x9TXQLUxas/wDDLY5mH2KgSUywmSIkWIVgbjuwJomeBQG+aJWJ3L+YnS252+VFAKkBT5O1zi+x+D0/9OpC7AsxUfyk2oxhoggCqAqjQBQAB2Aq8rrUAKraAfiXs2kswxAd0lC5QykGw9ARYH1FbsPw1Vtcs5ta7HfS2wrcDT2qs3ypbPDn4/Y7DKGCK6hmztlkYXPQnp6VZH7KYVXDpEEYAi6EgkHfN8R9TR29Immr5UF4n7L4XEKqyxA5dmBIe3TNVGG9ksKjh8juym48SRnA6eU6V0ANRY0b1i2oLGLWsB0sLAdgKVhVgFICpm9qsRCkilHVWU7qwuD8jXOz+wuDY3COg3ypIyr9OVdOb+lJapbEHQcIhQC0a6ADM3nb6tRIGm0NPag3law4vhUMjCSSJHcaBmGo9L1rwkSoLIAo6KLU9qZiPmakz8ZxyQxmeS1kG5AvryvXIcN43jMe94F8KAaGQ6H+Xqa7SdFYFHQMp3DAEH61GONVAVVAA2VRYD5Cr+m5ZGbhHCEgzFC5Lbu7FmI6ZuQoiG6adKrzUs31omRXlav+1ONM7fWqnJ3ub9bm9Uz4lUALsFqnD8QjlLCNrlbX02vT0xiyRidzfvrUJJDaxJt0vU2ql9aRqiVybX1ttm1t2vWXEMToTpe9hoCfUCtUptWaXanINodM2tKpTClWwshNbIzesMI51uiNDcjXFWhGNY5J1QXYgD+p7DnVKrJMdbxx9Pxv36Vi1QVSS+x051aovtVOHhVRlUAAf171Y0wG5AHK5AoK9akzVWj3H+Kkb06ERqL/AN6pIsd/8Vjx3GIo2CGS7k2CIM7X7DarcVOsa55HyjkDv2Ao1prU9qzHiUXieEHBfmo1t3toPnQhPHxBuLww/m/iuPTkoolgeERwA+GMt9zfU/qPOjVjeF53pw1MqdOf9Kx4vHxxnKzXY7KozMfkKRjYGqqRulZbuwBICg62bQ/SpCaMe9IDfa+gq04lh1kMly4MeX3bWN+9bgtt6qhcHUHTrVeK4jGmjOoPQnX6VDGgpfp9aYD6VmZTv4th2A/qaFnFvMCMM7PrYuxAQW3tYamjTjfxHiMUIHiNYk2Ci5Zj0CjetSPoDYgdG3HfpQFcLDE/iSys8o6nMy35Io1rXwTHpNny+LdTqJAQT6ioWDAas64oGQxjUjUn4emlXlPUVXNgkY5yPNb3l0PzrSifLvUSo9flWSbBAAkSyKOubT53oJNxNpG8PCl5dcrSFssUfqSNzRTg/i8VHGud2Cr1Jt9OZoV/qBk1jui9bXdh6DlVsHBEVQ2IbxnH45NAL8gNqtPEo4wQis1t/DS4A6k1nTIojwpJuq5eryeaT5DYVvwmDSIHINTqSfeY9Saz4LjUMtsjhi3IXuP1dKvxuMjhGaRgBy6n0A3NMFSeqpDVeHxwdS7KY05GSy5h1tyqpcejIzqTkUE3IIvbe1963BiTCs8o0qHC+JrPH4io6i9hnGW/qB0qUwt61pZGGWlVOMxSp7zAfOnp0Y0x6C/+x36VRJxRmOTDr4jcydET1J51hwuEll82IIC8okNx/OeZo/hoQqhVAA6CiqUJWTI9mY4jEHZEGi9z+AUXhTw/vp3sANgbqv8Ak1HD8FhBZgpBY3azEX70TSBcuXKMvTcVjCCDjjzKWiKQxi/nk80jeqINu5qEWDM7eWIuOc2JuCf+nGKPYfh0Km6xoCeiiiCr/wCaD4c7gMTFC7YZHYZBdm3APMa61TjJ5p/Jh1Z0PvSyGw7KvM1032dSScq362F6kE005UYNjh8ZOcLaDDiKKdhmZ2B1F7EmU6X9K38JwcSsZZpHxUxO4Usq9Ag2+ddNJh1YDMFb9QB/vtWfG4uOBS0jLGg3Jsv061o6nBIz6shUdCdfoNqWNxSIPvDbp1PZd6Atx5pVzRfdR7CWUEF+nhJu3ereHcMLEs2cA7s5vJJ2/wCWvoKzbiUSSTYtikeaKK/ncnzkD8IA0F+tXQY2GImPDBAV0eSRrW+Z1Y0ew8QUWUWA6fvTfZU1ORSf0i/1tV5Vv2BZcUSCY0fEN1IKx/U/tTYXClznmUuwHljC2jTtf3j60fTpT5ddasGuVXiM0gGe2FjBIICkyMAbAAdD1psfjVghaTD4R5CDqzqbuTz11Irq8g101qwX61Ytcpw/AyYkCTFObEAiFRYA+p/ah+N4vnkaGMyJHHYCOCFllJB5M2hHau4Zd6jqO/XnWpi1y2B4POwy5RhYiTmAbPiZAdTmkPuD0FH3gMcJXDqMyraMMdyPiY6k1p5WqYGlHla5ePE4kAFpMRnO6rArIPnTYjjGNjhzNhcza6i+gvpmUa3rppCQO9IH1qxqVykeCXFlGxE7krqY0zKpPQgjUCjXEQ8UYGHiQ9hYL62G9FAtObGoXljmkwzkhmSSd+spCIOuVawI0+JuJy0Ueq+FECGOvNuQrsnTqagVoyr5uWfxMPljw2G8NW3fL4hA6sF3NbcJgLefIZJf+ZPuOw/DRy2lQIvVivJzjwzu4aSAMQbjNIMg6Gw3q48LZyDO4KjXw0GVPTNzajDiqnrWM2gftNJMsIGHBUllBZVuUXmQKysJCuhkc2FzJ5BtqbDeugd71jlrUEoA2BW93GY9tPkKVEZqVOHanElb4BWOGtsVVZaozV8dUgaVYF6VnWo0oKuArMoPO1aYzQSIplHpVpF6yYzFqgAa9zsFF2PYVr0lfFZ3jiYxoHYcidO5t/auQ4dwzEYsibFJazEoslwgN9Gynf0Brp5uIOozMqRry8RvOT6KtZUjxGI3KpGDfVTma3fYVnYZG3AcLRSGkLSSfEwHl9EA0UVub51lcugu0iD5ftVKGaS9sqLyLA3PYcqyhAyhdSQPnWU8STMBci5sLggE+hNUpgT8QDfFluf67VfHggGzMS55F9QOw5VdrMa0A661Oq1I9KYNyApys6ut60ra71WopA86cqPINaRB5imkNOH9eVCRYUhVjC9ZZsQsYuTYfX5Ac6qk5TeoxLblQ6XGSSG0d0v0sX7tyUVZwnAtFmZ5Hdm3zHQfpFG60IqO9PTE0ga0zYUlRJqT/wDnpQwcTVpPCjDSW95lHkTu21HhYIk0xrDjeJpDZWOZ22RdWPYVqje6gkEX1sdx6GpIsKokNqvnkCgsxAA60FxeNLghPLf8RHmb9C06M1omNtSQO5tWeY0OTgQZxJLe66gMxJJ6t07CiMw+ValOYwymmpSpTVoabCcTiZggkUv0BovnCi5IA6nQVx+DmUErhoVBB80khsF+uponAI73lkM772AzL2CjlRVg3guJpIxSORGYC5A1sOpNaMXxBIh944BJ0UC7N6BRqa5teJu7OsKpAosGkfKrdgKK8Mw8SHMpaeT4yMxHWxOgFZ5NSL1jnxF814Y+Q/4jD9q3CaODKhc/lUeZ2+XOqp+ORJiI8O+fxJRoQPKPQm9CMDxTwmlM0bNiMzC4FwFv5fN+EVlrB3FcSkVDJ4VlUXPivlNvlzpsIi4lFmIdCRpZrGhEfFIWtJiZc7beFGGZF7i3mNKb2olcFMHhJXI0DSIUQdNKptGD6YKKLzka299zc/U/tWJ+NGby4VS5OniupEa9j+Khg4TO4EuOkvlFzHHe30q6HHXUKHEMdtFUZpSO3Ki9HBWKBIvNO4Z7Xu3X8q083GYQdXNzsCCCf09aB4jEmPKIYmBc28bEXNh8QHWsXFMasKs8UU80+wleMmMN6fCO1U0OxhlDLmF7HXUW/pyqqbicS6M636XB/oK5hMXKYx43jYiQj+HBGUjB/Mx1oWzMzWxVsMl7+HEhBNtgX1LGt+FjuMTxSKMZmOnpr/atSzqVDXABF9dK5/A4xAPDw8LsBrcrZdeeZq2wYORmBmcEX/hoLL6XJ3NW0CYcHnVjNXKYbieI+2yJIwiw6Dyjwz5+QswovJM0mkas35nuiD5bmq6s1sn4hGvvso9CdfkBvTpib3NiB1bQ29BQ2WFILO4Mkh2Ci+vRRy7mrfsTzD737tD+FTdz6Fjt8qx2ckKTjCm4hId+fJV7msfCY/GLO8qyMp18PYelztVTYVbmJV8FRuVBaRgPW1hetGMzwRIMLHZWPnYi7Adco940XT0KGSOIalYx66En96yT8ZjVTIQ+QbsVso+tYYobZmEck0gF88vXkFU7VDCYJ5ssmLRpCNostokPWx3O29MWi3D+JLMbxhittHIsp/Tfep4/iSR2BuznQIguzH9h6mh+PkxIZUClUI1aIXZfQX0FXYbByItokVT8cvmcn5VKxnxODaVS+LcRRLqY0ewP6259hShxTyqEwarHHpaVhYW6ovM+poNw3h2LeVnxyPMc33aAhYgBzIrs4AcouoX0GwHTSqxemHhvCUh1HnkPvSNq7dydh2qGJ4mNoR4rc8p8o7t+1YeLrPJJkZWWDpGfNJ6E8hU4cJO0fhoq4WL8vmksd/QE9avCxRhGE0rK0qs6bot7Jfvz9a1PNGhNrM46EFvn0FYcZ7PeCgGCBQk2kbP94463PvGqsFw3J7mHfoWlcanmTbeka1Jj2ZwoRSOdiTl7nar5kp4g40YoB0QUP45hpHUBGsPxC+W478qeLNZMTxAZ8gVmPpsLdTSqGDgMYyiNUH6sxPr60q2MaRgIy2ZkUnqaJ4aMKLKAOwtSpVqsrRw+MsGZELdSt6IolhpYDoBYUqVYsMoCYPE4jd9fBjBUW5toTeuiw+DRQSFGu+m/enpUWNrVjHRfkoq5AeVKlVjNqJT/AHaq0w6g3AW/XKL/AFpUqBLVjD596YClSrWQnCXqEkIPTT0FKlVi2q3i9flURHrvSpUxJ3qSm9KlQNpnHapqlPSqxaiwqEZP0pUqsi2nI6aU4TlSpVfGDamU9aSilSqyHT5LmoslPSoxajlqEmlKlTZFqpwdP8VQ9KlVJAzuKzyinpVuSJgn3pqVKn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8" name="Picture 6" descr="http://www.texascriminalappealslawyer.com/wp-content/uploads/2011/05/habeas_corpus1.jpg"/>
          <p:cNvPicPr>
            <a:picLocks noChangeAspect="1" noChangeArrowheads="1"/>
          </p:cNvPicPr>
          <p:nvPr/>
        </p:nvPicPr>
        <p:blipFill>
          <a:blip r:embed="rId2" cstate="print"/>
          <a:srcRect/>
          <a:stretch>
            <a:fillRect/>
          </a:stretch>
        </p:blipFill>
        <p:spPr bwMode="auto">
          <a:xfrm>
            <a:off x="5410200" y="0"/>
            <a:ext cx="3733800" cy="241807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Assignment</a:t>
            </a:r>
            <a:endParaRPr lang="en-US" dirty="0"/>
          </a:p>
        </p:txBody>
      </p:sp>
      <p:sp>
        <p:nvSpPr>
          <p:cNvPr id="3" name="Content Placeholder 2"/>
          <p:cNvSpPr>
            <a:spLocks noGrp="1"/>
          </p:cNvSpPr>
          <p:nvPr>
            <p:ph idx="1"/>
          </p:nvPr>
        </p:nvSpPr>
        <p:spPr>
          <a:xfrm>
            <a:off x="304800" y="838200"/>
            <a:ext cx="8382000" cy="5867400"/>
          </a:xfrm>
        </p:spPr>
        <p:txBody>
          <a:bodyPr/>
          <a:lstStyle/>
          <a:p>
            <a:r>
              <a:rPr lang="en-US" dirty="0" smtClean="0"/>
              <a:t>In </a:t>
            </a:r>
            <a:r>
              <a:rPr lang="en-US" i="1" dirty="0" smtClean="0"/>
              <a:t>pairs</a:t>
            </a:r>
            <a:r>
              <a:rPr lang="en-US" dirty="0" smtClean="0"/>
              <a:t>, closely read the Gettysburg Address and Lincoln’s Second Inaugural Address. </a:t>
            </a:r>
            <a:r>
              <a:rPr lang="en-US" sz="3600" dirty="0" smtClean="0">
                <a:ln>
                  <a:solidFill>
                    <a:srgbClr val="FFFF00"/>
                  </a:solidFill>
                </a:ln>
                <a:effectLst>
                  <a:glow rad="101600">
                    <a:srgbClr val="FFFF00">
                      <a:alpha val="60000"/>
                    </a:srgbClr>
                  </a:glow>
                </a:effectLst>
              </a:rPr>
              <a:t>Highlighters</a:t>
            </a:r>
            <a:r>
              <a:rPr lang="en-US" dirty="0" smtClean="0"/>
              <a:t> are located </a:t>
            </a:r>
            <a:r>
              <a:rPr lang="en-US" dirty="0" smtClean="0"/>
              <a:t>on the supply shelf. Then</a:t>
            </a:r>
            <a:r>
              <a:rPr lang="en-US" dirty="0" smtClean="0"/>
              <a:t>, fully answer the questions on the back.</a:t>
            </a:r>
          </a:p>
          <a:p>
            <a:r>
              <a:rPr lang="en-US" dirty="0" smtClean="0"/>
              <a:t>If you do not finish in class, it is </a:t>
            </a:r>
            <a:r>
              <a:rPr lang="en-US" b="1" dirty="0" smtClean="0"/>
              <a:t>HOMEWORK </a:t>
            </a:r>
            <a:r>
              <a:rPr lang="en-US" dirty="0" smtClean="0"/>
              <a:t>so use your time </a:t>
            </a:r>
            <a:r>
              <a:rPr lang="en-US" dirty="0" smtClean="0">
                <a:effectLst>
                  <a:outerShdw blurRad="38100" dist="38100" dir="2700000" algn="tl">
                    <a:srgbClr val="000000">
                      <a:alpha val="43137"/>
                    </a:srgbClr>
                  </a:outerShdw>
                </a:effectLst>
              </a:rPr>
              <a:t>wisely</a:t>
            </a:r>
            <a:r>
              <a:rPr lang="en-US" dirty="0" smtClean="0"/>
              <a:t>. </a:t>
            </a:r>
            <a:r>
              <a:rPr lang="en-US" i="1" dirty="0" smtClean="0"/>
              <a:t>You should be able to finish in class.</a:t>
            </a:r>
          </a:p>
          <a:p>
            <a:r>
              <a:rPr lang="en-US" dirty="0" smtClean="0"/>
              <a:t>If you finish early, </a:t>
            </a:r>
            <a:r>
              <a:rPr lang="en-US" dirty="0" smtClean="0"/>
              <a:t>work on your </a:t>
            </a:r>
            <a:r>
              <a:rPr lang="en-US" dirty="0" smtClean="0">
                <a:effectLst>
                  <a:outerShdw blurRad="38100" dist="38100" dir="2700000" algn="tl">
                    <a:srgbClr val="000000">
                      <a:alpha val="43137"/>
                    </a:srgbClr>
                  </a:outerShdw>
                </a:effectLst>
              </a:rPr>
              <a:t>Performance </a:t>
            </a:r>
            <a:r>
              <a:rPr lang="en-US" dirty="0" smtClean="0">
                <a:effectLst>
                  <a:outerShdw blurRad="38100" dist="38100" dir="2700000" algn="tl">
                    <a:srgbClr val="000000">
                      <a:alpha val="43137"/>
                    </a:srgbClr>
                  </a:outerShdw>
                </a:effectLst>
              </a:rPr>
              <a:t>Task</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0081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Block</a:t>
            </a:r>
            <a:endParaRPr lang="en-US" dirty="0"/>
          </a:p>
        </p:txBody>
      </p:sp>
      <p:sp>
        <p:nvSpPr>
          <p:cNvPr id="3" name="Content Placeholder 2"/>
          <p:cNvSpPr>
            <a:spLocks noGrp="1"/>
          </p:cNvSpPr>
          <p:nvPr>
            <p:ph idx="1"/>
          </p:nvPr>
        </p:nvSpPr>
        <p:spPr/>
        <p:txBody>
          <a:bodyPr/>
          <a:lstStyle/>
          <a:p>
            <a:r>
              <a:rPr lang="en-US" dirty="0"/>
              <a:t>Students in small groups will create a newspaper advertisement </a:t>
            </a:r>
            <a:r>
              <a:rPr lang="en-US" u="sng" dirty="0"/>
              <a:t>for or against </a:t>
            </a:r>
            <a:r>
              <a:rPr lang="en-US" dirty="0"/>
              <a:t>the War of 1812. </a:t>
            </a:r>
            <a:endParaRPr lang="en-US" dirty="0" smtClean="0"/>
          </a:p>
          <a:p>
            <a:r>
              <a:rPr lang="en-US" dirty="0" smtClean="0"/>
              <a:t>Each </a:t>
            </a:r>
            <a:r>
              <a:rPr lang="en-US" dirty="0"/>
              <a:t>group will </a:t>
            </a:r>
            <a:r>
              <a:rPr lang="en-US" dirty="0" smtClean="0"/>
              <a:t>defend </a:t>
            </a:r>
            <a:r>
              <a:rPr lang="en-US" dirty="0"/>
              <a:t>the group’s position along with rationalization for that position. </a:t>
            </a:r>
            <a:endParaRPr lang="en-US" dirty="0" smtClean="0"/>
          </a:p>
          <a:p>
            <a:r>
              <a:rPr lang="en-US" smtClean="0"/>
              <a:t>The advertisement </a:t>
            </a:r>
            <a:r>
              <a:rPr lang="en-US" dirty="0" smtClean="0"/>
              <a:t>will include a visual. </a:t>
            </a:r>
            <a:endParaRPr lang="en-US" dirty="0"/>
          </a:p>
        </p:txBody>
      </p:sp>
    </p:spTree>
    <p:extLst>
      <p:ext uri="{BB962C8B-B14F-4D97-AF65-F5344CB8AC3E}">
        <p14:creationId xmlns:p14="http://schemas.microsoft.com/office/powerpoint/2010/main" val="3597979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474</Words>
  <Application>Microsoft Office PowerPoint</Application>
  <PresentationFormat>On-screen Show (4:3)</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Secession</vt:lpstr>
      <vt:lpstr>Preserving the Union</vt:lpstr>
      <vt:lpstr>Gettysburg Address</vt:lpstr>
      <vt:lpstr>Lincoln’s Second Inaugural Address</vt:lpstr>
      <vt:lpstr>PowerPoint Presentation</vt:lpstr>
      <vt:lpstr>Habeas Corpus</vt:lpstr>
      <vt:lpstr>Assignment</vt:lpstr>
      <vt:lpstr>3rd Block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Sara Wood</cp:lastModifiedBy>
  <cp:revision>18</cp:revision>
  <dcterms:created xsi:type="dcterms:W3CDTF">2014-09-28T23:06:43Z</dcterms:created>
  <dcterms:modified xsi:type="dcterms:W3CDTF">2015-09-22T15:50:09Z</dcterms:modified>
</cp:coreProperties>
</file>