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62"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0DDAC9-DBDC-4B7C-99A3-78857B2BD1EA}"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0DDAC9-DBDC-4B7C-99A3-78857B2BD1EA}"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0DDAC9-DBDC-4B7C-99A3-78857B2BD1EA}"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0DDAC9-DBDC-4B7C-99A3-78857B2BD1EA}"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0DDAC9-DBDC-4B7C-99A3-78857B2BD1EA}" type="datetimeFigureOut">
              <a:rPr lang="en-US" smtClean="0"/>
              <a:t>9/21/2015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0DDAC9-DBDC-4B7C-99A3-78857B2BD1EA}"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0DDAC9-DBDC-4B7C-99A3-78857B2BD1EA}" type="datetimeFigureOut">
              <a:rPr lang="en-US" smtClean="0"/>
              <a:t>9/21/2015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0DDAC9-DBDC-4B7C-99A3-78857B2BD1EA}" type="datetimeFigureOut">
              <a:rPr lang="en-US" smtClean="0"/>
              <a:t>9/21/2015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DDAC9-DBDC-4B7C-99A3-78857B2BD1EA}" type="datetimeFigureOut">
              <a:rPr lang="en-US" smtClean="0"/>
              <a:t>9/21/2015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DDAC9-DBDC-4B7C-99A3-78857B2BD1EA}"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DDAC9-DBDC-4B7C-99A3-78857B2BD1EA}" type="datetimeFigureOut">
              <a:rPr lang="en-US" smtClean="0"/>
              <a:t>9/21/2015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9BA3EE-AD60-4E61-BB3A-C4017A72E6C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DDAC9-DBDC-4B7C-99A3-78857B2BD1EA}" type="datetimeFigureOut">
              <a:rPr lang="en-US" smtClean="0"/>
              <a:t>9/21/2015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9BA3EE-AD60-4E61-BB3A-C4017A72E6CF}"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0" y="0"/>
            <a:ext cx="9144000" cy="6858000"/>
          </a:xfrm>
        </p:spPr>
        <p:txBody>
          <a:bodyPr>
            <a:normAutofit fontScale="77500" lnSpcReduction="20000"/>
          </a:bodyPr>
          <a:lstStyle/>
          <a:p>
            <a:r>
              <a:rPr lang="en-US" b="1" dirty="0"/>
              <a:t>Which event during the late 1700s highlighted the weaknesses of the Articles of Confederation</a:t>
            </a:r>
            <a:r>
              <a:rPr lang="en-US" b="1" dirty="0" smtClean="0"/>
              <a:t>?</a:t>
            </a:r>
            <a:r>
              <a:rPr lang="en-US" b="1" dirty="0"/>
              <a:t/>
            </a:r>
            <a:br>
              <a:rPr lang="en-US" b="1" dirty="0"/>
            </a:br>
            <a:r>
              <a:rPr lang="en-US" dirty="0" smtClean="0"/>
              <a:t>A</a:t>
            </a:r>
            <a:r>
              <a:rPr lang="en-US" dirty="0"/>
              <a:t>) the Nullification </a:t>
            </a:r>
            <a:r>
              <a:rPr lang="en-US" dirty="0" smtClean="0"/>
              <a:t>Crisis</a:t>
            </a:r>
            <a:r>
              <a:rPr lang="en-US" dirty="0"/>
              <a:t/>
            </a:r>
            <a:br>
              <a:rPr lang="en-US" dirty="0"/>
            </a:br>
            <a:r>
              <a:rPr lang="en-US" dirty="0"/>
              <a:t>B) the Battle of </a:t>
            </a:r>
            <a:r>
              <a:rPr lang="en-US" dirty="0" smtClean="0"/>
              <a:t>Yorktown</a:t>
            </a:r>
            <a:r>
              <a:rPr lang="en-US" dirty="0"/>
              <a:t/>
            </a:r>
            <a:br>
              <a:rPr lang="en-US" dirty="0"/>
            </a:br>
            <a:r>
              <a:rPr lang="en-US" dirty="0"/>
              <a:t>C) Daniel </a:t>
            </a:r>
            <a:r>
              <a:rPr lang="en-US" dirty="0" err="1"/>
              <a:t>Shays's</a:t>
            </a:r>
            <a:r>
              <a:rPr lang="en-US" dirty="0"/>
              <a:t> </a:t>
            </a:r>
            <a:r>
              <a:rPr lang="en-US" dirty="0" smtClean="0"/>
              <a:t>Rebellion</a:t>
            </a:r>
            <a:r>
              <a:rPr lang="en-US" dirty="0"/>
              <a:t/>
            </a:r>
            <a:br>
              <a:rPr lang="en-US" dirty="0"/>
            </a:br>
            <a:r>
              <a:rPr lang="en-US" dirty="0"/>
              <a:t>D) Nathaniel Bacon's </a:t>
            </a:r>
            <a:r>
              <a:rPr lang="en-US" dirty="0" smtClean="0"/>
              <a:t>Rebellion</a:t>
            </a:r>
          </a:p>
          <a:p>
            <a:r>
              <a:rPr lang="en-US" b="1" dirty="0"/>
              <a:t>The emerging idea in the mid-1800's that the United States should control the land between the Atlantic Ocean and the Pacific Ocean is called what</a:t>
            </a:r>
            <a:r>
              <a:rPr lang="en-US" b="1" dirty="0" smtClean="0"/>
              <a:t>?</a:t>
            </a:r>
            <a:endParaRPr lang="en-US" b="1" dirty="0"/>
          </a:p>
          <a:p>
            <a:pPr marL="0" indent="0">
              <a:buNone/>
            </a:pPr>
            <a:r>
              <a:rPr lang="en-US" dirty="0"/>
              <a:t>A) Manifest </a:t>
            </a:r>
            <a:r>
              <a:rPr lang="en-US" dirty="0" smtClean="0"/>
              <a:t>Destiny</a:t>
            </a:r>
            <a:endParaRPr lang="en-US" dirty="0"/>
          </a:p>
          <a:p>
            <a:pPr marL="0" indent="0">
              <a:buNone/>
            </a:pPr>
            <a:r>
              <a:rPr lang="en-US" dirty="0"/>
              <a:t>B) Mutual </a:t>
            </a:r>
            <a:r>
              <a:rPr lang="en-US" dirty="0" smtClean="0"/>
              <a:t>obligation</a:t>
            </a:r>
            <a:endParaRPr lang="en-US" dirty="0"/>
          </a:p>
          <a:p>
            <a:pPr marL="0" indent="0">
              <a:buNone/>
            </a:pPr>
            <a:r>
              <a:rPr lang="en-US" dirty="0"/>
              <a:t>C) American </a:t>
            </a:r>
            <a:r>
              <a:rPr lang="en-US" dirty="0" smtClean="0"/>
              <a:t>Destiny</a:t>
            </a:r>
            <a:endParaRPr lang="en-US" dirty="0"/>
          </a:p>
          <a:p>
            <a:pPr marL="0" indent="0">
              <a:buNone/>
            </a:pPr>
            <a:r>
              <a:rPr lang="en-US" dirty="0"/>
              <a:t>D) Manifest </a:t>
            </a:r>
            <a:r>
              <a:rPr lang="en-US" dirty="0" smtClean="0"/>
              <a:t>Obligation</a:t>
            </a:r>
          </a:p>
          <a:p>
            <a:r>
              <a:rPr lang="en-US" b="1" dirty="0"/>
              <a:t>Both the Missouri Compromise of 1820 and the Compromise of 1850 were intended to settle disputes </a:t>
            </a:r>
            <a:r>
              <a:rPr lang="en-US" b="1" dirty="0" smtClean="0"/>
              <a:t>over</a:t>
            </a:r>
            <a:endParaRPr lang="en-US" b="1" dirty="0"/>
          </a:p>
          <a:p>
            <a:pPr marL="0" indent="0">
              <a:buNone/>
            </a:pPr>
            <a:r>
              <a:rPr lang="en-US" dirty="0"/>
              <a:t>A) immigration from </a:t>
            </a:r>
            <a:r>
              <a:rPr lang="en-US" dirty="0" smtClean="0"/>
              <a:t>Europe</a:t>
            </a:r>
            <a:endParaRPr lang="en-US" dirty="0"/>
          </a:p>
          <a:p>
            <a:pPr marL="0" indent="0">
              <a:buNone/>
            </a:pPr>
            <a:r>
              <a:rPr lang="en-US" dirty="0"/>
              <a:t>B) territorial conflicts with </a:t>
            </a:r>
            <a:r>
              <a:rPr lang="en-US" dirty="0" smtClean="0"/>
              <a:t>Mexico</a:t>
            </a:r>
            <a:endParaRPr lang="en-US" dirty="0"/>
          </a:p>
          <a:p>
            <a:pPr marL="0" indent="0">
              <a:buNone/>
            </a:pPr>
            <a:r>
              <a:rPr lang="en-US" dirty="0"/>
              <a:t>C) the spread of </a:t>
            </a:r>
            <a:r>
              <a:rPr lang="en-US" dirty="0" smtClean="0"/>
              <a:t>slavery</a:t>
            </a:r>
            <a:endParaRPr lang="en-US" dirty="0"/>
          </a:p>
          <a:p>
            <a:pPr marL="0" indent="0">
              <a:buNone/>
            </a:pPr>
            <a:r>
              <a:rPr lang="en-US" dirty="0"/>
              <a:t>D) tariffs on imports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en-US" dirty="0" smtClean="0"/>
              <a:t>Group work</a:t>
            </a:r>
            <a:endParaRPr lang="en-US" dirty="0"/>
          </a:p>
        </p:txBody>
      </p:sp>
      <p:sp>
        <p:nvSpPr>
          <p:cNvPr id="3" name="Content Placeholder 2"/>
          <p:cNvSpPr>
            <a:spLocks noGrp="1"/>
          </p:cNvSpPr>
          <p:nvPr>
            <p:ph idx="1"/>
          </p:nvPr>
        </p:nvSpPr>
        <p:spPr>
          <a:xfrm>
            <a:off x="0" y="609600"/>
            <a:ext cx="9144000" cy="6248400"/>
          </a:xfrm>
        </p:spPr>
        <p:txBody>
          <a:bodyPr>
            <a:normAutofit fontScale="92500" lnSpcReduction="10000"/>
          </a:bodyPr>
          <a:lstStyle/>
          <a:p>
            <a:r>
              <a:rPr lang="en-US" dirty="0"/>
              <a:t>Each group will have a document pertaining to the Dred Scott case. They will create a </a:t>
            </a:r>
            <a:r>
              <a:rPr lang="en-US" b="1" dirty="0"/>
              <a:t>note </a:t>
            </a:r>
            <a:r>
              <a:rPr lang="en-US" b="1" dirty="0" smtClean="0"/>
              <a:t>sheet/ </a:t>
            </a:r>
            <a:r>
              <a:rPr lang="en-US" b="1" dirty="0" smtClean="0"/>
              <a:t>poster with </a:t>
            </a:r>
            <a:r>
              <a:rPr lang="en-US" b="1" dirty="0"/>
              <a:t>a visual component for their document</a:t>
            </a:r>
            <a:r>
              <a:rPr lang="en-US" dirty="0" smtClean="0"/>
              <a:t> explaining that document. </a:t>
            </a:r>
            <a:endParaRPr lang="en-US" dirty="0" smtClean="0"/>
          </a:p>
          <a:p>
            <a:r>
              <a:rPr lang="en-US" dirty="0" smtClean="0"/>
              <a:t>Then</a:t>
            </a:r>
            <a:r>
              <a:rPr lang="en-US" dirty="0"/>
              <a:t>, they will present their document to the class. Students will be asked to take notes on each others' presentations. </a:t>
            </a:r>
            <a:endParaRPr lang="en-US" dirty="0" smtClean="0"/>
          </a:p>
          <a:p>
            <a:r>
              <a:rPr lang="en-US" dirty="0" smtClean="0">
                <a:solidFill>
                  <a:schemeClr val="accent5">
                    <a:lumMod val="60000"/>
                    <a:lumOff val="40000"/>
                  </a:schemeClr>
                </a:solidFill>
              </a:rPr>
              <a:t>Group 1&amp; 5: Pages 1- 4 (end at “A Bad Decision”</a:t>
            </a:r>
          </a:p>
          <a:p>
            <a:r>
              <a:rPr lang="en-US" dirty="0" smtClean="0">
                <a:solidFill>
                  <a:schemeClr val="accent5">
                    <a:lumMod val="60000"/>
                    <a:lumOff val="40000"/>
                  </a:schemeClr>
                </a:solidFill>
              </a:rPr>
              <a:t>Group 2&amp; 6: Pages 6-10 (end at “Who Was Dred Scott)</a:t>
            </a:r>
          </a:p>
          <a:p>
            <a:r>
              <a:rPr lang="en-US" dirty="0" smtClean="0">
                <a:solidFill>
                  <a:schemeClr val="accent5">
                    <a:lumMod val="60000"/>
                    <a:lumOff val="40000"/>
                  </a:schemeClr>
                </a:solidFill>
              </a:rPr>
              <a:t>Group 3: Pages 20-25 (end at “The Case in the Federal District Court)</a:t>
            </a:r>
          </a:p>
          <a:p>
            <a:r>
              <a:rPr lang="en-US" dirty="0" smtClean="0">
                <a:solidFill>
                  <a:schemeClr val="accent5">
                    <a:lumMod val="60000"/>
                    <a:lumOff val="40000"/>
                  </a:schemeClr>
                </a:solidFill>
              </a:rPr>
              <a:t>Group 4: 31 (The Compromise not Taken) -35</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579385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62000"/>
          </a:xfrm>
        </p:spPr>
        <p:txBody>
          <a:bodyPr/>
          <a:lstStyle/>
          <a:p>
            <a:r>
              <a:rPr lang="en-US" b="1" u="sng" dirty="0" smtClean="0"/>
              <a:t>Kansas-Nebraska Act</a:t>
            </a:r>
            <a:endParaRPr lang="en-US" dirty="0"/>
          </a:p>
        </p:txBody>
      </p:sp>
      <p:sp>
        <p:nvSpPr>
          <p:cNvPr id="3" name="Content Placeholder 2"/>
          <p:cNvSpPr>
            <a:spLocks noGrp="1"/>
          </p:cNvSpPr>
          <p:nvPr>
            <p:ph idx="1"/>
          </p:nvPr>
        </p:nvSpPr>
        <p:spPr>
          <a:xfrm>
            <a:off x="0" y="609600"/>
            <a:ext cx="4953000" cy="6248400"/>
          </a:xfrm>
        </p:spPr>
        <p:txBody>
          <a:bodyPr>
            <a:normAutofit fontScale="85000" lnSpcReduction="20000"/>
          </a:bodyPr>
          <a:lstStyle/>
          <a:p>
            <a:r>
              <a:rPr lang="en-US" b="1" dirty="0" smtClean="0"/>
              <a:t>In </a:t>
            </a:r>
            <a:r>
              <a:rPr lang="en-US" b="1" dirty="0"/>
              <a:t>1854, Congress again took up the issue of slavery in new U.S. states and territories</a:t>
            </a:r>
            <a:r>
              <a:rPr lang="en-US" b="1" dirty="0" smtClean="0"/>
              <a:t>.</a:t>
            </a:r>
          </a:p>
          <a:p>
            <a:r>
              <a:rPr lang="en-US" b="1" dirty="0" smtClean="0"/>
              <a:t>This </a:t>
            </a:r>
            <a:r>
              <a:rPr lang="en-US" b="1" dirty="0"/>
              <a:t>time, the territories were Kansas and Nebraska, and Congress approved the Kansas-Nebraska Act, which repealed the Missouri Compromise of 1820 and gave the settlers in all new territories the right to decide for themselves whether theirs would be a free or a slave state. </a:t>
            </a:r>
            <a:endParaRPr lang="en-US" b="1" dirty="0" smtClean="0"/>
          </a:p>
          <a:p>
            <a:r>
              <a:rPr lang="en-US" b="1" dirty="0" smtClean="0"/>
              <a:t>This </a:t>
            </a:r>
            <a:r>
              <a:rPr lang="en-US" b="1" dirty="0"/>
              <a:t>made a proslavery doctrine, popular sovereignty (rule by the people), the law of the United States.</a:t>
            </a:r>
          </a:p>
        </p:txBody>
      </p:sp>
      <p:pic>
        <p:nvPicPr>
          <p:cNvPr id="17410" name="Picture 2" descr="http://education.randmcnally.com/images/edpub/Kansas_Nebraska_Act.jpg"/>
          <p:cNvPicPr>
            <a:picLocks noChangeAspect="1" noChangeArrowheads="1"/>
          </p:cNvPicPr>
          <p:nvPr/>
        </p:nvPicPr>
        <p:blipFill>
          <a:blip r:embed="rId2" cstate="print"/>
          <a:srcRect/>
          <a:stretch>
            <a:fillRect/>
          </a:stretch>
        </p:blipFill>
        <p:spPr bwMode="auto">
          <a:xfrm>
            <a:off x="4876800" y="1350157"/>
            <a:ext cx="4267200" cy="4288643"/>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8200"/>
          </a:xfrm>
        </p:spPr>
        <p:txBody>
          <a:bodyPr/>
          <a:lstStyle/>
          <a:p>
            <a:r>
              <a:rPr lang="en-US" b="1" u="sng" dirty="0" smtClean="0"/>
              <a:t>Kansas-Nebraska Act</a:t>
            </a:r>
            <a:endParaRPr lang="en-US" dirty="0"/>
          </a:p>
        </p:txBody>
      </p:sp>
      <p:sp>
        <p:nvSpPr>
          <p:cNvPr id="3" name="Content Placeholder 2"/>
          <p:cNvSpPr>
            <a:spLocks noGrp="1"/>
          </p:cNvSpPr>
          <p:nvPr>
            <p:ph idx="1"/>
          </p:nvPr>
        </p:nvSpPr>
        <p:spPr>
          <a:xfrm>
            <a:off x="0" y="685800"/>
            <a:ext cx="5105400" cy="6172200"/>
          </a:xfrm>
        </p:spPr>
        <p:txBody>
          <a:bodyPr>
            <a:normAutofit fontScale="92500" lnSpcReduction="20000"/>
          </a:bodyPr>
          <a:lstStyle/>
          <a:p>
            <a:r>
              <a:rPr lang="en-US" dirty="0"/>
              <a:t>Pro- and antislavery groups hurried into Kansas in attempts to create voting majorities there. </a:t>
            </a:r>
            <a:endParaRPr lang="en-US" dirty="0" smtClean="0"/>
          </a:p>
          <a:p>
            <a:r>
              <a:rPr lang="en-US" dirty="0" smtClean="0"/>
              <a:t>Antislavery </a:t>
            </a:r>
            <a:r>
              <a:rPr lang="en-US" dirty="0"/>
              <a:t>abolitionists came from eastern states; proslavery settlers came mainly from neighboring Missouri. </a:t>
            </a:r>
            <a:endParaRPr lang="en-US" dirty="0" smtClean="0"/>
          </a:p>
          <a:p>
            <a:r>
              <a:rPr lang="en-US" dirty="0" smtClean="0"/>
              <a:t>Some </a:t>
            </a:r>
            <a:r>
              <a:rPr lang="en-US" dirty="0"/>
              <a:t>of these Missourians settled in Kansas, but many more stayed there only long enough to vote for slavery and then returned to Missouri.</a:t>
            </a:r>
            <a:r>
              <a:rPr lang="en-US" dirty="0" smtClean="0"/>
              <a:t/>
            </a:r>
            <a:br>
              <a:rPr lang="en-US" dirty="0" smtClean="0"/>
            </a:br>
            <a:endParaRPr lang="en-US" dirty="0"/>
          </a:p>
        </p:txBody>
      </p:sp>
      <p:pic>
        <p:nvPicPr>
          <p:cNvPr id="16386" name="Picture 2" descr="http://images.fineartamerica.com/images-medium-large/3-kansas-nebraska-act-1855-granger.jpg"/>
          <p:cNvPicPr>
            <a:picLocks noChangeAspect="1" noChangeArrowheads="1"/>
          </p:cNvPicPr>
          <p:nvPr/>
        </p:nvPicPr>
        <p:blipFill>
          <a:blip r:embed="rId2" cstate="print"/>
          <a:srcRect/>
          <a:stretch>
            <a:fillRect/>
          </a:stretch>
        </p:blipFill>
        <p:spPr bwMode="auto">
          <a:xfrm>
            <a:off x="5015484" y="1170562"/>
            <a:ext cx="4128516" cy="439203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62000"/>
          </a:xfrm>
        </p:spPr>
        <p:txBody>
          <a:bodyPr/>
          <a:lstStyle/>
          <a:p>
            <a:r>
              <a:rPr lang="en-US" b="1" u="sng" dirty="0" smtClean="0"/>
              <a:t>Kansas-Nebraska Act</a:t>
            </a:r>
            <a:endParaRPr lang="en-US" dirty="0"/>
          </a:p>
        </p:txBody>
      </p:sp>
      <p:sp>
        <p:nvSpPr>
          <p:cNvPr id="3" name="Content Placeholder 2"/>
          <p:cNvSpPr>
            <a:spLocks noGrp="1"/>
          </p:cNvSpPr>
          <p:nvPr>
            <p:ph idx="1"/>
          </p:nvPr>
        </p:nvSpPr>
        <p:spPr>
          <a:xfrm>
            <a:off x="0" y="609600"/>
            <a:ext cx="9144000" cy="2514600"/>
          </a:xfrm>
        </p:spPr>
        <p:txBody>
          <a:bodyPr>
            <a:normAutofit fontScale="77500" lnSpcReduction="20000"/>
          </a:bodyPr>
          <a:lstStyle/>
          <a:p>
            <a:r>
              <a:rPr lang="en-US" dirty="0"/>
              <a:t>Proslavery voters elected a legislature ready to make Kansas a slave state. </a:t>
            </a:r>
            <a:endParaRPr lang="en-US" dirty="0" smtClean="0"/>
          </a:p>
          <a:p>
            <a:r>
              <a:rPr lang="en-US" dirty="0" smtClean="0"/>
              <a:t>Abolitionists </a:t>
            </a:r>
            <a:r>
              <a:rPr lang="en-US" dirty="0"/>
              <a:t>then elected a rival Kansas government with an antislavery constitution, established a different capital city, and raised an army. </a:t>
            </a:r>
            <a:endParaRPr lang="en-US" dirty="0" smtClean="0"/>
          </a:p>
          <a:p>
            <a:r>
              <a:rPr lang="en-US" dirty="0" smtClean="0"/>
              <a:t>Proslavery </a:t>
            </a:r>
            <a:r>
              <a:rPr lang="en-US" dirty="0"/>
              <a:t>Kansans reacted by raising their own army.</a:t>
            </a:r>
            <a:br>
              <a:rPr lang="en-US" dirty="0"/>
            </a:br>
            <a:endParaRPr lang="en-US" dirty="0"/>
          </a:p>
        </p:txBody>
      </p:sp>
      <p:pic>
        <p:nvPicPr>
          <p:cNvPr id="15362" name="Picture 2" descr="http://aventalearning.com/content168staging/2008AmHistA/unit5/images/HIS02-69.24588.jpg"/>
          <p:cNvPicPr>
            <a:picLocks noChangeAspect="1" noChangeArrowheads="1"/>
          </p:cNvPicPr>
          <p:nvPr/>
        </p:nvPicPr>
        <p:blipFill>
          <a:blip r:embed="rId2" cstate="print"/>
          <a:srcRect/>
          <a:stretch>
            <a:fillRect/>
          </a:stretch>
        </p:blipFill>
        <p:spPr bwMode="auto">
          <a:xfrm>
            <a:off x="2743200" y="2709333"/>
            <a:ext cx="6400800" cy="4148667"/>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1143000"/>
          </a:xfrm>
        </p:spPr>
        <p:txBody>
          <a:bodyPr/>
          <a:lstStyle/>
          <a:p>
            <a:r>
              <a:rPr lang="en-US" b="1" u="sng" dirty="0" smtClean="0"/>
              <a:t>Kansas-Nebraska Act</a:t>
            </a:r>
            <a:endParaRPr lang="en-US" dirty="0"/>
          </a:p>
        </p:txBody>
      </p:sp>
      <p:pic>
        <p:nvPicPr>
          <p:cNvPr id="14338" name="Picture 2" descr="http://www.nebraskahistory.org/images/exhibits/we_the_people/2Dseal.jpg"/>
          <p:cNvPicPr>
            <a:picLocks noChangeAspect="1" noChangeArrowheads="1"/>
          </p:cNvPicPr>
          <p:nvPr/>
        </p:nvPicPr>
        <p:blipFill>
          <a:blip r:embed="rId2" cstate="print"/>
          <a:srcRect/>
          <a:stretch>
            <a:fillRect/>
          </a:stretch>
        </p:blipFill>
        <p:spPr bwMode="auto">
          <a:xfrm>
            <a:off x="4933865" y="2057400"/>
            <a:ext cx="4210135" cy="4105276"/>
          </a:xfrm>
          <a:prstGeom prst="rect">
            <a:avLst/>
          </a:prstGeom>
          <a:noFill/>
        </p:spPr>
      </p:pic>
      <p:sp>
        <p:nvSpPr>
          <p:cNvPr id="3" name="Content Placeholder 2"/>
          <p:cNvSpPr>
            <a:spLocks noGrp="1"/>
          </p:cNvSpPr>
          <p:nvPr>
            <p:ph idx="1"/>
          </p:nvPr>
        </p:nvSpPr>
        <p:spPr>
          <a:xfrm>
            <a:off x="0" y="609600"/>
            <a:ext cx="4876800" cy="6248400"/>
          </a:xfrm>
        </p:spPr>
        <p:txBody>
          <a:bodyPr>
            <a:normAutofit/>
          </a:bodyPr>
          <a:lstStyle/>
          <a:p>
            <a:r>
              <a:rPr lang="en-US" dirty="0"/>
              <a:t>The U.S. House of Representatives supported the abolitionist Kansans; the U.S. Senate</a:t>
            </a:r>
            <a:r>
              <a:rPr lang="en-US" dirty="0" smtClean="0"/>
              <a:t/>
            </a:r>
            <a:br>
              <a:rPr lang="en-US" dirty="0" smtClean="0"/>
            </a:br>
            <a:r>
              <a:rPr lang="en-US" dirty="0"/>
              <a:t> and President Franklin Pierce supported the proslavery Kansans</a:t>
            </a:r>
            <a:r>
              <a:rPr lang="en-US" dirty="0" smtClean="0"/>
              <a:t>.</a:t>
            </a:r>
          </a:p>
          <a:p>
            <a:r>
              <a:rPr lang="en-US" dirty="0" smtClean="0"/>
              <a:t> </a:t>
            </a:r>
            <a:r>
              <a:rPr lang="en-US" dirty="0"/>
              <a:t>Violence between the two sides created warlike conditions. </a:t>
            </a:r>
            <a:r>
              <a:rPr lang="en-US" b="1" dirty="0"/>
              <a:t>Popular sovereignty had failed.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838200"/>
          </a:xfrm>
        </p:spPr>
        <p:txBody>
          <a:bodyPr/>
          <a:lstStyle/>
          <a:p>
            <a:r>
              <a:rPr lang="en-US" dirty="0" smtClean="0"/>
              <a:t>John Brown’s Raid</a:t>
            </a:r>
            <a:endParaRPr lang="en-US" dirty="0"/>
          </a:p>
        </p:txBody>
      </p:sp>
      <p:sp>
        <p:nvSpPr>
          <p:cNvPr id="3" name="Content Placeholder 2"/>
          <p:cNvSpPr>
            <a:spLocks noGrp="1"/>
          </p:cNvSpPr>
          <p:nvPr>
            <p:ph idx="1"/>
          </p:nvPr>
        </p:nvSpPr>
        <p:spPr>
          <a:xfrm>
            <a:off x="0" y="609600"/>
            <a:ext cx="5181600" cy="6248400"/>
          </a:xfrm>
        </p:spPr>
        <p:txBody>
          <a:bodyPr>
            <a:normAutofit/>
          </a:bodyPr>
          <a:lstStyle/>
          <a:p>
            <a:r>
              <a:rPr lang="en-US" dirty="0"/>
              <a:t>One famous abolitionist, John Brown, decided to fight slavery with violence and killing. In 1856, believing he was chosen by God to end slavery, Brown commanded family members and other abolitionists to attack proslavery settlers in Kansas, killing five men. </a:t>
            </a:r>
            <a:endParaRPr lang="en-US" dirty="0" smtClean="0"/>
          </a:p>
        </p:txBody>
      </p:sp>
      <p:pic>
        <p:nvPicPr>
          <p:cNvPr id="11266" name="Picture 2" descr="http://www.pbs.org/weta/thewest/people/images/brown1.jpg"/>
          <p:cNvPicPr>
            <a:picLocks noChangeAspect="1" noChangeArrowheads="1"/>
          </p:cNvPicPr>
          <p:nvPr/>
        </p:nvPicPr>
        <p:blipFill>
          <a:blip r:embed="rId2" cstate="print"/>
          <a:srcRect/>
          <a:stretch>
            <a:fillRect/>
          </a:stretch>
        </p:blipFill>
        <p:spPr bwMode="auto">
          <a:xfrm>
            <a:off x="4982212" y="685800"/>
            <a:ext cx="4161788" cy="4419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838200"/>
          </a:xfrm>
        </p:spPr>
        <p:txBody>
          <a:bodyPr/>
          <a:lstStyle/>
          <a:p>
            <a:r>
              <a:rPr lang="en-US" dirty="0" smtClean="0"/>
              <a:t>John Brown’s Raid</a:t>
            </a:r>
            <a:endParaRPr lang="en-US" dirty="0"/>
          </a:p>
        </p:txBody>
      </p:sp>
      <p:sp>
        <p:nvSpPr>
          <p:cNvPr id="3" name="Content Placeholder 2"/>
          <p:cNvSpPr>
            <a:spLocks noGrp="1"/>
          </p:cNvSpPr>
          <p:nvPr>
            <p:ph idx="1"/>
          </p:nvPr>
        </p:nvSpPr>
        <p:spPr>
          <a:xfrm>
            <a:off x="0" y="609600"/>
            <a:ext cx="6339892" cy="6248400"/>
          </a:xfrm>
        </p:spPr>
        <p:txBody>
          <a:bodyPr>
            <a:normAutofit fontScale="77500" lnSpcReduction="20000"/>
          </a:bodyPr>
          <a:lstStyle/>
          <a:p>
            <a:r>
              <a:rPr lang="en-US" sz="3400" dirty="0" smtClean="0"/>
              <a:t>In 1859, he led a group of white and black men in a raid on the federal armory at Harpers Ferry, Virginia (in modern-day West Virginia). They seized federal weapons and ammunition, killing seven people. Brown’s plan was to deliver the weapons and ammunition to slaves, who would then use them in an uprising against slaveholders and proslavery government officials. </a:t>
            </a:r>
          </a:p>
          <a:p>
            <a:r>
              <a:rPr lang="en-US" sz="3400" dirty="0" smtClean="0"/>
              <a:t>But the raid failed, and Brown was captured by U.S. Marines led by U.S. Army Colonel Robert E. Lee. Eventually, Brown was convicted of treason against the state of Virginia and executed by hanging. Many Americans thought Brown was a terrorist killer. Others thought he was an abolitionist martyr</a:t>
            </a:r>
          </a:p>
          <a:p>
            <a:endParaRPr lang="en-US" dirty="0"/>
          </a:p>
        </p:txBody>
      </p:sp>
      <p:pic>
        <p:nvPicPr>
          <p:cNvPr id="1026" name="Picture 2" descr="http://www.vmi.edu/assets/0/430/434/821/23fb3d8d-33e9-4d4c-9986-949838519459.jpg"/>
          <p:cNvPicPr>
            <a:picLocks noChangeAspect="1" noChangeArrowheads="1"/>
          </p:cNvPicPr>
          <p:nvPr/>
        </p:nvPicPr>
        <p:blipFill>
          <a:blip r:embed="rId2" cstate="print"/>
          <a:srcRect/>
          <a:stretch>
            <a:fillRect/>
          </a:stretch>
        </p:blipFill>
        <p:spPr bwMode="auto">
          <a:xfrm>
            <a:off x="6339892" y="1226408"/>
            <a:ext cx="2804107" cy="3650392"/>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609600"/>
          </a:xfrm>
        </p:spPr>
        <p:txBody>
          <a:bodyPr>
            <a:normAutofit fontScale="90000"/>
          </a:bodyPr>
          <a:lstStyle/>
          <a:p>
            <a:r>
              <a:rPr lang="en-US" b="1" u="sng" dirty="0" err="1" smtClean="0"/>
              <a:t>Dred</a:t>
            </a:r>
            <a:r>
              <a:rPr lang="en-US" b="1" u="sng" dirty="0" smtClean="0"/>
              <a:t> Scott</a:t>
            </a:r>
            <a:endParaRPr lang="en-US" dirty="0"/>
          </a:p>
        </p:txBody>
      </p:sp>
      <p:sp>
        <p:nvSpPr>
          <p:cNvPr id="3" name="Content Placeholder 2"/>
          <p:cNvSpPr>
            <a:spLocks noGrp="1"/>
          </p:cNvSpPr>
          <p:nvPr>
            <p:ph idx="1"/>
          </p:nvPr>
        </p:nvSpPr>
        <p:spPr>
          <a:xfrm>
            <a:off x="0" y="533400"/>
            <a:ext cx="6096000" cy="6324600"/>
          </a:xfrm>
        </p:spPr>
        <p:txBody>
          <a:bodyPr>
            <a:normAutofit fontScale="62500" lnSpcReduction="20000"/>
          </a:bodyPr>
          <a:lstStyle/>
          <a:p>
            <a:r>
              <a:rPr lang="en-US" sz="4000" dirty="0" smtClean="0"/>
              <a:t>In </a:t>
            </a:r>
            <a:r>
              <a:rPr lang="en-US" sz="4000" dirty="0"/>
              <a:t>1857, the U.S. Supreme Court issued the </a:t>
            </a:r>
            <a:r>
              <a:rPr lang="en-US" sz="4000" b="1" i="1" dirty="0" err="1"/>
              <a:t>Dred</a:t>
            </a:r>
            <a:r>
              <a:rPr lang="en-US" sz="4000" b="1" i="1" dirty="0"/>
              <a:t> Scott </a:t>
            </a:r>
            <a:r>
              <a:rPr lang="en-US" sz="4000" b="1" dirty="0"/>
              <a:t>decision</a:t>
            </a:r>
            <a:r>
              <a:rPr lang="en-US" sz="4000" dirty="0"/>
              <a:t>, settling a lawsuit in which an African American slave named </a:t>
            </a:r>
            <a:r>
              <a:rPr lang="en-US" sz="4000" dirty="0" err="1"/>
              <a:t>Dred</a:t>
            </a:r>
            <a:r>
              <a:rPr lang="en-US" sz="4000" dirty="0"/>
              <a:t> Scott claimed he should be a free man because he had lived with his master in slave states and in free states. </a:t>
            </a:r>
            <a:endParaRPr lang="en-US" sz="4000" dirty="0" smtClean="0"/>
          </a:p>
          <a:p>
            <a:r>
              <a:rPr lang="en-US" sz="4000" dirty="0" smtClean="0"/>
              <a:t>The </a:t>
            </a:r>
            <a:r>
              <a:rPr lang="en-US" sz="4000" dirty="0"/>
              <a:t>Court rejected Scott’s claim, ruling that no African American––even if free––could ever be a U.S. citizen</a:t>
            </a:r>
            <a:r>
              <a:rPr lang="en-US" sz="4000" dirty="0" smtClean="0"/>
              <a:t>.</a:t>
            </a:r>
          </a:p>
          <a:p>
            <a:r>
              <a:rPr lang="en-US" sz="4000" dirty="0" smtClean="0"/>
              <a:t> </a:t>
            </a:r>
            <a:r>
              <a:rPr lang="en-US" sz="4000" dirty="0"/>
              <a:t>Further, the Court said Congress could not prohibit slavery in federal territories. Thus, the Court found that popular sovereignty and the Missouri Compromise of 1820 were unconstitutional.</a:t>
            </a:r>
            <a:r>
              <a:rPr lang="en-US" dirty="0" smtClean="0"/>
              <a:t/>
            </a:r>
            <a:br>
              <a:rPr lang="en-US" dirty="0" smtClean="0"/>
            </a:br>
            <a:r>
              <a:rPr lang="en-US" dirty="0" smtClean="0"/>
              <a:t/>
            </a:r>
            <a:br>
              <a:rPr lang="en-US" dirty="0" smtClean="0"/>
            </a:br>
            <a:endParaRPr lang="en-US" dirty="0"/>
          </a:p>
        </p:txBody>
      </p:sp>
      <p:pic>
        <p:nvPicPr>
          <p:cNvPr id="13314" name="Picture 2" descr="http://upload.wikimedia.org/wikipedia/commons/9/97/DredScott.jpg"/>
          <p:cNvPicPr>
            <a:picLocks noChangeAspect="1" noChangeArrowheads="1"/>
          </p:cNvPicPr>
          <p:nvPr/>
        </p:nvPicPr>
        <p:blipFill>
          <a:blip r:embed="rId2" cstate="print"/>
          <a:srcRect/>
          <a:stretch>
            <a:fillRect/>
          </a:stretch>
        </p:blipFill>
        <p:spPr bwMode="auto">
          <a:xfrm>
            <a:off x="6096000" y="1187451"/>
            <a:ext cx="3048000" cy="431799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792162"/>
          </a:xfrm>
        </p:spPr>
        <p:txBody>
          <a:bodyPr/>
          <a:lstStyle/>
          <a:p>
            <a:r>
              <a:rPr lang="en-US" dirty="0" err="1" smtClean="0"/>
              <a:t>Dred</a:t>
            </a:r>
            <a:r>
              <a:rPr lang="en-US" dirty="0" smtClean="0"/>
              <a:t> Scott Case</a:t>
            </a:r>
            <a:endParaRPr lang="en-US" dirty="0"/>
          </a:p>
        </p:txBody>
      </p:sp>
      <p:sp>
        <p:nvSpPr>
          <p:cNvPr id="3" name="Content Placeholder 2"/>
          <p:cNvSpPr>
            <a:spLocks noGrp="1"/>
          </p:cNvSpPr>
          <p:nvPr>
            <p:ph idx="1"/>
          </p:nvPr>
        </p:nvSpPr>
        <p:spPr>
          <a:xfrm>
            <a:off x="0" y="609600"/>
            <a:ext cx="9144000" cy="3581400"/>
          </a:xfrm>
        </p:spPr>
        <p:txBody>
          <a:bodyPr>
            <a:normAutofit fontScale="85000" lnSpcReduction="20000"/>
          </a:bodyPr>
          <a:lstStyle/>
          <a:p>
            <a:r>
              <a:rPr lang="en-US" dirty="0" smtClean="0"/>
              <a:t>The </a:t>
            </a:r>
            <a:r>
              <a:rPr lang="en-US" i="1" dirty="0" err="1" smtClean="0"/>
              <a:t>Dred</a:t>
            </a:r>
            <a:r>
              <a:rPr lang="en-US" i="1" dirty="0" smtClean="0"/>
              <a:t> Scott </a:t>
            </a:r>
            <a:r>
              <a:rPr lang="en-US" dirty="0" smtClean="0"/>
              <a:t>decision gave slavery the protection of the U.S. Constitution. </a:t>
            </a:r>
          </a:p>
          <a:p>
            <a:r>
              <a:rPr lang="en-US" dirty="0" smtClean="0"/>
              <a:t>Proslavery Americans welcomed the Court’s ruling as proof they had been right during the previous few decades’ struggles against abolitionists. In contrast, abolitionists convinced many state legislatures to declare the </a:t>
            </a:r>
            <a:r>
              <a:rPr lang="en-US" i="1" dirty="0" err="1" smtClean="0"/>
              <a:t>Dred</a:t>
            </a:r>
            <a:r>
              <a:rPr lang="en-US" i="1" dirty="0" smtClean="0"/>
              <a:t> Scott </a:t>
            </a:r>
            <a:r>
              <a:rPr lang="en-US" dirty="0" smtClean="0"/>
              <a:t>decision not binding within their state borders.</a:t>
            </a:r>
          </a:p>
          <a:p>
            <a:r>
              <a:rPr lang="en-US" dirty="0" smtClean="0"/>
              <a:t>The new Republican Party said that if its candidate were elected president in 1860, he would appoint a new Supreme Court that would reverse </a:t>
            </a:r>
            <a:r>
              <a:rPr lang="en-US" i="1" dirty="0" err="1" smtClean="0"/>
              <a:t>Dred</a:t>
            </a:r>
            <a:r>
              <a:rPr lang="en-US" i="1" dirty="0" smtClean="0"/>
              <a:t> Scott</a:t>
            </a:r>
            <a:r>
              <a:rPr lang="en-US" dirty="0" smtClean="0"/>
              <a:t>.</a:t>
            </a:r>
          </a:p>
          <a:p>
            <a:endParaRPr lang="en-US" dirty="0"/>
          </a:p>
        </p:txBody>
      </p:sp>
      <p:pic>
        <p:nvPicPr>
          <p:cNvPr id="12290" name="Picture 2" descr="http://izquotes.com/quotes-pictures/quote-under-the-dred-scott-decision-squatter-sovereignty-squatted-out-of-existence-tumbled-down-like-abraham-lincoln-247620.jpg"/>
          <p:cNvPicPr>
            <a:picLocks noChangeAspect="1" noChangeArrowheads="1"/>
          </p:cNvPicPr>
          <p:nvPr/>
        </p:nvPicPr>
        <p:blipFill>
          <a:blip r:embed="rId2" cstate="print"/>
          <a:srcRect t="12000" r="235" b="16000"/>
          <a:stretch>
            <a:fillRect/>
          </a:stretch>
        </p:blipFill>
        <p:spPr bwMode="auto">
          <a:xfrm>
            <a:off x="838200" y="4114800"/>
            <a:ext cx="8077200" cy="27432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Bodoni MT"/>
        <a:ea typeface=""/>
        <a:cs typeface=""/>
      </a:majorFont>
      <a:minorFont>
        <a:latin typeface="Bodoni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873</TotalTime>
  <Words>508</Words>
  <Application>Microsoft Office PowerPoint</Application>
  <PresentationFormat>On-screen Show (4:3)</PresentationFormat>
  <Paragraphs>46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Kansas-Nebraska Act</vt:lpstr>
      <vt:lpstr>Kansas-Nebraska Act</vt:lpstr>
      <vt:lpstr>Kansas-Nebraska Act</vt:lpstr>
      <vt:lpstr>Kansas-Nebraska Act</vt:lpstr>
      <vt:lpstr>John Brown’s Raid</vt:lpstr>
      <vt:lpstr>John Brown’s Raid</vt:lpstr>
      <vt:lpstr>Dred Scott</vt:lpstr>
      <vt:lpstr>Dred Scott Case</vt:lpstr>
      <vt:lpstr>Group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Kansas Nebraska Act,</dc:title>
  <dc:creator>Owner</dc:creator>
  <cp:lastModifiedBy>Sara Wood</cp:lastModifiedBy>
  <cp:revision>11</cp:revision>
  <dcterms:created xsi:type="dcterms:W3CDTF">2014-09-28T20:51:04Z</dcterms:created>
  <dcterms:modified xsi:type="dcterms:W3CDTF">2015-09-21T17:50:12Z</dcterms:modified>
</cp:coreProperties>
</file>