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0" d="100"/>
          <a:sy n="80" d="100"/>
        </p:scale>
        <p:origin x="-127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A6EB308-1BAD-4A92-83FD-7B64EDE15084}" type="datetimeFigureOut">
              <a:rPr lang="en-US" smtClean="0"/>
              <a:t>2/26/2016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DE8DCC3-6BA8-42BE-B761-1539BFD6B4A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EB308-1BAD-4A92-83FD-7B64EDE15084}"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EB308-1BAD-4A92-83FD-7B64EDE15084}"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EB308-1BAD-4A92-83FD-7B64EDE15084}"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6EB308-1BAD-4A92-83FD-7B64EDE15084}"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DE8DCC3-6BA8-42BE-B761-1539BFD6B4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6EB308-1BAD-4A92-83FD-7B64EDE15084}"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6EB308-1BAD-4A92-83FD-7B64EDE15084}" type="datetimeFigureOut">
              <a:rPr lang="en-US" smtClean="0"/>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6EB308-1BAD-4A92-83FD-7B64EDE15084}" type="datetimeFigureOut">
              <a:rPr lang="en-US" smtClean="0"/>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EB308-1BAD-4A92-83FD-7B64EDE15084}" type="datetimeFigureOut">
              <a:rPr lang="en-US" smtClean="0"/>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6EB308-1BAD-4A92-83FD-7B64EDE15084}"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6EB308-1BAD-4A92-83FD-7B64EDE15084}"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8DCC3-6BA8-42BE-B761-1539BFD6B4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A6EB308-1BAD-4A92-83FD-7B64EDE15084}" type="datetimeFigureOut">
              <a:rPr lang="en-US" smtClean="0"/>
              <a:t>2/26/2016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E8DCC3-6BA8-42BE-B761-1539BFD6B4A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331698"/>
            <a:ext cx="7772400" cy="2307102"/>
          </a:xfrm>
        </p:spPr>
        <p:txBody>
          <a:bodyPr>
            <a:normAutofit/>
          </a:bodyPr>
          <a:lstStyle/>
          <a:p>
            <a:r>
              <a:rPr lang="en-US" sz="3600" dirty="0" smtClean="0"/>
              <a:t>Answer the questions on the back. </a:t>
            </a:r>
            <a:r>
              <a:rPr lang="en-US" sz="3600" u="sng" dirty="0" smtClean="0"/>
              <a:t>This will be graded!</a:t>
            </a:r>
            <a:endParaRPr lang="en-US" sz="3600" u="sng" dirty="0"/>
          </a:p>
        </p:txBody>
      </p:sp>
      <p:sp>
        <p:nvSpPr>
          <p:cNvPr id="4" name="Title 3"/>
          <p:cNvSpPr>
            <a:spLocks noGrp="1"/>
          </p:cNvSpPr>
          <p:nvPr>
            <p:ph type="ctrTitle"/>
          </p:nvPr>
        </p:nvSpPr>
        <p:spPr>
          <a:xfrm>
            <a:off x="152400" y="381000"/>
            <a:ext cx="8839200" cy="2819400"/>
          </a:xfrm>
        </p:spPr>
        <p:txBody>
          <a:bodyPr>
            <a:normAutofit/>
          </a:bodyPr>
          <a:lstStyle/>
          <a:p>
            <a:r>
              <a:rPr lang="en-US" dirty="0" smtClean="0"/>
              <a:t>Warm up: Missouri Compromise close reading.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40"/>
            <a:ext cx="9144000" cy="6324600"/>
          </a:xfrm>
        </p:spPr>
        <p:txBody>
          <a:bodyPr>
            <a:normAutofit/>
          </a:bodyPr>
          <a:lstStyle/>
          <a:p>
            <a:r>
              <a:rPr lang="en-US" sz="3600" b="1" dirty="0"/>
              <a:t>Divisions over slavery in territory gained in the Mexican-American (</a:t>
            </a:r>
            <a:r>
              <a:rPr lang="en-US" sz="3600" b="1" dirty="0" smtClean="0"/>
              <a:t>1846-48</a:t>
            </a:r>
            <a:r>
              <a:rPr lang="en-US" sz="3600" b="1" dirty="0" smtClean="0"/>
              <a:t>) War </a:t>
            </a:r>
            <a:r>
              <a:rPr lang="en-US" sz="3600" b="1" dirty="0"/>
              <a:t>were resolved in the Compromise of 1850</a:t>
            </a:r>
            <a:r>
              <a:rPr lang="en-US" sz="3600" b="1" dirty="0" smtClean="0"/>
              <a:t>.</a:t>
            </a:r>
          </a:p>
          <a:p>
            <a:pPr>
              <a:buNone/>
            </a:pPr>
            <a:endParaRPr lang="en-US" dirty="0"/>
          </a:p>
        </p:txBody>
      </p:sp>
      <p:pic>
        <p:nvPicPr>
          <p:cNvPr id="2050" name="Picture 2" descr="http://www.ushistory.org/us/images/00080486.gif"/>
          <p:cNvPicPr>
            <a:picLocks noChangeAspect="1" noChangeArrowheads="1"/>
          </p:cNvPicPr>
          <p:nvPr/>
        </p:nvPicPr>
        <p:blipFill>
          <a:blip r:embed="rId2" cstate="print"/>
          <a:srcRect/>
          <a:stretch>
            <a:fillRect/>
          </a:stretch>
        </p:blipFill>
        <p:spPr bwMode="auto">
          <a:xfrm>
            <a:off x="1828800" y="2084830"/>
            <a:ext cx="7315200" cy="477317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Compromise of 1850- What it Did</a:t>
            </a:r>
            <a:endParaRPr lang="en-US" dirty="0"/>
          </a:p>
        </p:txBody>
      </p:sp>
      <p:sp>
        <p:nvSpPr>
          <p:cNvPr id="3" name="Content Placeholder 2"/>
          <p:cNvSpPr>
            <a:spLocks noGrp="1"/>
          </p:cNvSpPr>
          <p:nvPr>
            <p:ph idx="1"/>
          </p:nvPr>
        </p:nvSpPr>
        <p:spPr>
          <a:xfrm>
            <a:off x="0" y="457200"/>
            <a:ext cx="9372600" cy="6400800"/>
          </a:xfrm>
        </p:spPr>
        <p:txBody>
          <a:bodyPr>
            <a:normAutofit/>
          </a:bodyPr>
          <a:lstStyle/>
          <a:p>
            <a:r>
              <a:rPr lang="en-US" sz="3200" b="1" dirty="0" smtClean="0"/>
              <a:t>It consisted of laws admitting California as a free state, creating Utah and New Mexico territories with the question of slavery in each to be determined by popular sovereignty, settling a Texas-New Mexico boundary dispute in the former’s favor, ending the slave trade in Washington, D.C., and making it easier for southerners to recover fugitive slaves.</a:t>
            </a:r>
            <a:endParaRPr lang="en-US" sz="3200" b="1" dirty="0"/>
          </a:p>
        </p:txBody>
      </p:sp>
      <p:pic>
        <p:nvPicPr>
          <p:cNvPr id="1028" name="Picture 4" descr="http://www.compromise-of-1850.org/wp-content/uploads/2013/06/Henry-Clay-in-Congress1-586x300.jpg"/>
          <p:cNvPicPr>
            <a:picLocks noChangeAspect="1" noChangeArrowheads="1"/>
          </p:cNvPicPr>
          <p:nvPr/>
        </p:nvPicPr>
        <p:blipFill>
          <a:blip r:embed="rId2" cstate="print"/>
          <a:srcRect/>
          <a:stretch>
            <a:fillRect/>
          </a:stretch>
        </p:blipFill>
        <p:spPr bwMode="auto">
          <a:xfrm>
            <a:off x="4267200" y="4361344"/>
            <a:ext cx="4876800" cy="24966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651" y="4114800"/>
            <a:ext cx="428260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descr="http://historygcp.files.wordpress.com/2012/01/underrr.jpg?w=960"/>
          <p:cNvPicPr>
            <a:picLocks noChangeAspect="1" noChangeArrowheads="1"/>
          </p:cNvPicPr>
          <p:nvPr/>
        </p:nvPicPr>
        <p:blipFill>
          <a:blip r:embed="rId3" cstate="print"/>
          <a:srcRect/>
          <a:stretch>
            <a:fillRect/>
          </a:stretch>
        </p:blipFill>
        <p:spPr bwMode="auto">
          <a:xfrm>
            <a:off x="5029199" y="0"/>
            <a:ext cx="4114801" cy="3464353"/>
          </a:xfrm>
          <a:prstGeom prst="rect">
            <a:avLst/>
          </a:prstGeom>
          <a:noFill/>
        </p:spPr>
      </p:pic>
      <p:sp>
        <p:nvSpPr>
          <p:cNvPr id="2" name="Title 1"/>
          <p:cNvSpPr>
            <a:spLocks noGrp="1"/>
          </p:cNvSpPr>
          <p:nvPr>
            <p:ph type="title"/>
          </p:nvPr>
        </p:nvSpPr>
        <p:spPr>
          <a:xfrm>
            <a:off x="-1600200" y="0"/>
            <a:ext cx="8229600" cy="609600"/>
          </a:xfrm>
        </p:spPr>
        <p:txBody>
          <a:bodyPr>
            <a:normAutofit fontScale="90000"/>
          </a:bodyPr>
          <a:lstStyle/>
          <a:p>
            <a:r>
              <a:rPr lang="en-US" dirty="0" smtClean="0"/>
              <a:t>Compromise of 1850</a:t>
            </a:r>
            <a:endParaRPr lang="en-US" dirty="0"/>
          </a:p>
        </p:txBody>
      </p:sp>
      <p:sp>
        <p:nvSpPr>
          <p:cNvPr id="3" name="Content Placeholder 2"/>
          <p:cNvSpPr>
            <a:spLocks noGrp="1"/>
          </p:cNvSpPr>
          <p:nvPr>
            <p:ph idx="1"/>
          </p:nvPr>
        </p:nvSpPr>
        <p:spPr>
          <a:xfrm>
            <a:off x="-152400" y="457200"/>
            <a:ext cx="5486400" cy="6400800"/>
          </a:xfrm>
        </p:spPr>
        <p:txBody>
          <a:bodyPr>
            <a:noAutofit/>
          </a:bodyPr>
          <a:lstStyle/>
          <a:p>
            <a:r>
              <a:rPr lang="en-US" sz="2400" b="1" dirty="0"/>
              <a:t>California was admitted to the Union as the 16th free state. In exchange, the south was guaranteed that no federal restrictions on slavery would be placed on Utah or New Mexico. </a:t>
            </a:r>
            <a:endParaRPr lang="en-US" sz="2400" b="1" dirty="0" smtClean="0"/>
          </a:p>
          <a:p>
            <a:r>
              <a:rPr lang="en-US" sz="2400" b="1" dirty="0" smtClean="0"/>
              <a:t>Texas </a:t>
            </a:r>
            <a:r>
              <a:rPr lang="en-US" sz="2400" b="1" dirty="0"/>
              <a:t>lost its boundary claims in New Mexico, but the Congress compensated Texas with $10 million. Slavery was maintained in the nation's capital, but the slave trade was prohibited. Finally, and most controversially, a </a:t>
            </a:r>
            <a:r>
              <a:rPr lang="en-US" sz="2400" b="1" cap="all" dirty="0"/>
              <a:t>FUGITIVE SLAVE LAW</a:t>
            </a:r>
            <a:r>
              <a:rPr lang="en-US" sz="2400" b="1" dirty="0"/>
              <a:t> was passed, requiring northerners to return runaway slaves to their owners under penalty of law.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3748790"/>
            <a:ext cx="4875810" cy="3109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9" y="14990"/>
            <a:ext cx="583406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52600" y="21771"/>
            <a:ext cx="8153400" cy="990600"/>
          </a:xfrm>
        </p:spPr>
        <p:txBody>
          <a:bodyPr/>
          <a:lstStyle/>
          <a:p>
            <a:r>
              <a:rPr lang="en-US" dirty="0" smtClean="0"/>
              <a:t>In Pairs</a:t>
            </a:r>
            <a:endParaRPr lang="en-US" dirty="0"/>
          </a:p>
        </p:txBody>
      </p:sp>
      <p:sp>
        <p:nvSpPr>
          <p:cNvPr id="3" name="Content Placeholder 2"/>
          <p:cNvSpPr>
            <a:spLocks noGrp="1"/>
          </p:cNvSpPr>
          <p:nvPr>
            <p:ph idx="1"/>
          </p:nvPr>
        </p:nvSpPr>
        <p:spPr>
          <a:xfrm>
            <a:off x="-16823" y="1447800"/>
            <a:ext cx="3567545" cy="7391400"/>
          </a:xfrm>
        </p:spPr>
        <p:txBody>
          <a:bodyPr>
            <a:normAutofit/>
          </a:bodyPr>
          <a:lstStyle/>
          <a:p>
            <a:r>
              <a:rPr lang="en-US" sz="3600" b="1" dirty="0" smtClean="0"/>
              <a:t>Create a </a:t>
            </a:r>
            <a:r>
              <a:rPr lang="en-US" sz="3600" b="1" dirty="0"/>
              <a:t>graphic organizer of the five major conclusions of the Compromise of 1850</a:t>
            </a:r>
          </a:p>
        </p:txBody>
      </p:sp>
    </p:spTree>
    <p:extLst>
      <p:ext uri="{BB962C8B-B14F-4D97-AF65-F5344CB8AC3E}">
        <p14:creationId xmlns:p14="http://schemas.microsoft.com/office/powerpoint/2010/main" val="1012712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009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a:t>
            </a:r>
            <a:endParaRPr lang="en-US" dirty="0"/>
          </a:p>
        </p:txBody>
      </p:sp>
      <p:sp>
        <p:nvSpPr>
          <p:cNvPr id="3" name="Content Placeholder 2"/>
          <p:cNvSpPr>
            <a:spLocks noGrp="1"/>
          </p:cNvSpPr>
          <p:nvPr>
            <p:ph idx="1"/>
          </p:nvPr>
        </p:nvSpPr>
        <p:spPr>
          <a:xfrm>
            <a:off x="304800" y="1143000"/>
            <a:ext cx="8839200" cy="5715000"/>
          </a:xfrm>
        </p:spPr>
        <p:txBody>
          <a:bodyPr>
            <a:normAutofit/>
          </a:bodyPr>
          <a:lstStyle/>
          <a:p>
            <a:r>
              <a:rPr lang="en-US" sz="4400" dirty="0" smtClean="0"/>
              <a:t>Read the popular sovereignty sheet. Use highlighters if needed.</a:t>
            </a:r>
          </a:p>
          <a:p>
            <a:r>
              <a:rPr lang="en-US" sz="4400" dirty="0" smtClean="0"/>
              <a:t>Answer the questions on a separate sheet of paper and staple together. Turn in before you leave. </a:t>
            </a:r>
            <a:endParaRPr lang="en-US" sz="4400" dirty="0"/>
          </a:p>
        </p:txBody>
      </p:sp>
    </p:spTree>
    <p:extLst>
      <p:ext uri="{BB962C8B-B14F-4D97-AF65-F5344CB8AC3E}">
        <p14:creationId xmlns:p14="http://schemas.microsoft.com/office/powerpoint/2010/main" val="557956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1408</TotalTime>
  <Words>235</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Warm up: Missouri Compromise close reading.</vt:lpstr>
      <vt:lpstr>PowerPoint Presentation</vt:lpstr>
      <vt:lpstr>Compromise of 1850- What it Did</vt:lpstr>
      <vt:lpstr>Compromise of 1850</vt:lpstr>
      <vt:lpstr>In Pairs</vt:lpstr>
      <vt:lpstr>PowerPoint Presentation</vt:lpstr>
      <vt:lpstr>Close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How do you think Robert E Lee's experience in the Mexican American War affected him later in life?</dc:title>
  <dc:creator>Owner</dc:creator>
  <cp:lastModifiedBy>Sara Wood</cp:lastModifiedBy>
  <cp:revision>18</cp:revision>
  <dcterms:created xsi:type="dcterms:W3CDTF">2014-09-15T01:23:03Z</dcterms:created>
  <dcterms:modified xsi:type="dcterms:W3CDTF">2016-02-26T20:33:32Z</dcterms:modified>
</cp:coreProperties>
</file>