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57" r:id="rId4"/>
    <p:sldId id="259" r:id="rId5"/>
    <p:sldId id="260" r:id="rId6"/>
    <p:sldId id="261" r:id="rId7"/>
    <p:sldId id="262" r:id="rId8"/>
    <p:sldId id="264"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882" y="17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7A2FCC7-999B-4DAA-8304-30E20DC94F7C}" type="datetimeFigureOut">
              <a:rPr lang="en-US" smtClean="0"/>
              <a:t>2/23/2016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45ED307-EF03-4EFD-A088-5A5373B2C1F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A2FCC7-999B-4DAA-8304-30E20DC94F7C}"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ED307-EF03-4EFD-A088-5A5373B2C1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A2FCC7-999B-4DAA-8304-30E20DC94F7C}"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ED307-EF03-4EFD-A088-5A5373B2C1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7A2FCC7-999B-4DAA-8304-30E20DC94F7C}"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ED307-EF03-4EFD-A088-5A5373B2C1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7A2FCC7-999B-4DAA-8304-30E20DC94F7C}" type="datetimeFigureOut">
              <a:rPr lang="en-US" smtClean="0"/>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5ED307-EF03-4EFD-A088-5A5373B2C1F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A2FCC7-999B-4DAA-8304-30E20DC94F7C}"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ED307-EF03-4EFD-A088-5A5373B2C1F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7A2FCC7-999B-4DAA-8304-30E20DC94F7C}" type="datetimeFigureOut">
              <a:rPr lang="en-US" smtClean="0"/>
              <a:t>2/23/2016</a:t>
            </a:fld>
            <a:endParaRPr lang="en-US"/>
          </a:p>
        </p:txBody>
      </p:sp>
      <p:sp>
        <p:nvSpPr>
          <p:cNvPr id="27" name="Slide Number Placeholder 26"/>
          <p:cNvSpPr>
            <a:spLocks noGrp="1"/>
          </p:cNvSpPr>
          <p:nvPr>
            <p:ph type="sldNum" sz="quarter" idx="11"/>
          </p:nvPr>
        </p:nvSpPr>
        <p:spPr/>
        <p:txBody>
          <a:bodyPr rtlCol="0"/>
          <a:lstStyle/>
          <a:p>
            <a:fld id="{C45ED307-EF03-4EFD-A088-5A5373B2C1F5}"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7A2FCC7-999B-4DAA-8304-30E20DC94F7C}" type="datetimeFigureOut">
              <a:rPr lang="en-US" smtClean="0"/>
              <a:t>2/23/2016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C45ED307-EF03-4EFD-A088-5A5373B2C1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A2FCC7-999B-4DAA-8304-30E20DC94F7C}" type="datetimeFigureOut">
              <a:rPr lang="en-US" smtClean="0"/>
              <a:t>2/23/2016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5ED307-EF03-4EFD-A088-5A5373B2C1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7A2FCC7-999B-4DAA-8304-30E20DC94F7C}"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ED307-EF03-4EFD-A088-5A5373B2C1F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7A2FCC7-999B-4DAA-8304-30E20DC94F7C}" type="datetimeFigureOut">
              <a:rPr lang="en-US" smtClean="0"/>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5ED307-EF03-4EFD-A088-5A5373B2C1F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7A2FCC7-999B-4DAA-8304-30E20DC94F7C}" type="datetimeFigureOut">
              <a:rPr lang="en-US" smtClean="0"/>
              <a:t>2/23/2016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45ED307-EF03-4EFD-A088-5A5373B2C1F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Journal: Who do you think should have the most power: the state or federal governments? Why?</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3.amazonaws.com/rapgenius/1362097869_Cotton.jpg"/>
          <p:cNvPicPr>
            <a:picLocks noChangeAspect="1" noChangeArrowheads="1"/>
          </p:cNvPicPr>
          <p:nvPr/>
        </p:nvPicPr>
        <p:blipFill>
          <a:blip r:embed="rId2" cstate="print"/>
          <a:srcRect/>
          <a:stretch>
            <a:fillRect/>
          </a:stretch>
        </p:blipFill>
        <p:spPr bwMode="auto">
          <a:xfrm>
            <a:off x="6858000" y="-152400"/>
            <a:ext cx="2064909" cy="1905001"/>
          </a:xfrm>
          <a:prstGeom prst="rect">
            <a:avLst/>
          </a:prstGeom>
          <a:noFill/>
        </p:spPr>
      </p:pic>
      <p:sp>
        <p:nvSpPr>
          <p:cNvPr id="2" name="Title 1"/>
          <p:cNvSpPr>
            <a:spLocks noGrp="1"/>
          </p:cNvSpPr>
          <p:nvPr>
            <p:ph type="title"/>
          </p:nvPr>
        </p:nvSpPr>
        <p:spPr>
          <a:xfrm>
            <a:off x="0" y="0"/>
            <a:ext cx="8229600" cy="1066800"/>
          </a:xfrm>
        </p:spPr>
        <p:txBody>
          <a:bodyPr/>
          <a:lstStyle/>
          <a:p>
            <a:r>
              <a:rPr lang="en-US" dirty="0" smtClean="0"/>
              <a:t>Slavery and politics</a:t>
            </a:r>
            <a:endParaRPr lang="en-US" dirty="0"/>
          </a:p>
        </p:txBody>
      </p:sp>
      <p:sp>
        <p:nvSpPr>
          <p:cNvPr id="3" name="Content Placeholder 2"/>
          <p:cNvSpPr>
            <a:spLocks noGrp="1"/>
          </p:cNvSpPr>
          <p:nvPr>
            <p:ph idx="1"/>
          </p:nvPr>
        </p:nvSpPr>
        <p:spPr>
          <a:xfrm>
            <a:off x="-1" y="1143000"/>
            <a:ext cx="9144001" cy="5943600"/>
          </a:xfrm>
        </p:spPr>
        <p:txBody>
          <a:bodyPr>
            <a:normAutofit fontScale="92500" lnSpcReduction="10000"/>
          </a:bodyPr>
          <a:lstStyle/>
          <a:p>
            <a:r>
              <a:rPr lang="en-US" dirty="0" smtClean="0"/>
              <a:t>Most white Southerners opposed abolition. White writers and public speakers argued slavery was a necessary part of life in the South. The southern economy, they said, was based on large-scale agriculture that would be impossible to maintain without slave labor. </a:t>
            </a:r>
          </a:p>
          <a:p>
            <a:r>
              <a:rPr lang="en-US" dirty="0" smtClean="0"/>
              <a:t>They also boasted that southern white culture was highly sophisticated and said it was made possible by the plantation economy. </a:t>
            </a:r>
          </a:p>
          <a:p>
            <a:r>
              <a:rPr lang="en-US" dirty="0" smtClean="0"/>
              <a:t>Another proslavery argument claimed slaves were treated well and lived better lives than factory workers in the North. In fact, some whites said they provided better lives for slaves than free blacks were able to provide themselves. When settlers in the slaveholding Missouri Territory sought statehood, proslavery and antislavery politicians made slavery a central issue in national politics.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3.bp.blogspot.com/-4a0cZmx3hLk/TtQ-CSmi4aI/AAAAAAAAAAk/UOVXhMj_f_8/s1600/missouri-compromise-map-2dsk6do.gif"/>
          <p:cNvPicPr>
            <a:picLocks noChangeAspect="1" noChangeArrowheads="1"/>
          </p:cNvPicPr>
          <p:nvPr/>
        </p:nvPicPr>
        <p:blipFill>
          <a:blip r:embed="rId2" cstate="print"/>
          <a:srcRect/>
          <a:stretch>
            <a:fillRect/>
          </a:stretch>
        </p:blipFill>
        <p:spPr bwMode="auto">
          <a:xfrm>
            <a:off x="3581400" y="3489960"/>
            <a:ext cx="5562600" cy="3571190"/>
          </a:xfrm>
          <a:prstGeom prst="rect">
            <a:avLst/>
          </a:prstGeom>
          <a:noFill/>
        </p:spPr>
      </p:pic>
      <p:sp>
        <p:nvSpPr>
          <p:cNvPr id="2" name="Title 1"/>
          <p:cNvSpPr>
            <a:spLocks noGrp="1"/>
          </p:cNvSpPr>
          <p:nvPr>
            <p:ph type="title"/>
          </p:nvPr>
        </p:nvSpPr>
        <p:spPr>
          <a:xfrm>
            <a:off x="0" y="0"/>
            <a:ext cx="8229600" cy="1066800"/>
          </a:xfrm>
        </p:spPr>
        <p:txBody>
          <a:bodyPr/>
          <a:lstStyle/>
          <a:p>
            <a:r>
              <a:rPr lang="en-US" dirty="0" smtClean="0"/>
              <a:t>The Missouri Compromise</a:t>
            </a:r>
            <a:endParaRPr lang="en-US" dirty="0"/>
          </a:p>
        </p:txBody>
      </p:sp>
      <p:sp>
        <p:nvSpPr>
          <p:cNvPr id="3" name="Content Placeholder 2"/>
          <p:cNvSpPr>
            <a:spLocks noGrp="1"/>
          </p:cNvSpPr>
          <p:nvPr>
            <p:ph idx="1"/>
          </p:nvPr>
        </p:nvSpPr>
        <p:spPr>
          <a:xfrm>
            <a:off x="-112955" y="685800"/>
            <a:ext cx="9287435" cy="3886200"/>
          </a:xfrm>
        </p:spPr>
        <p:txBody>
          <a:bodyPr>
            <a:normAutofit fontScale="77500" lnSpcReduction="20000"/>
          </a:bodyPr>
          <a:lstStyle/>
          <a:p>
            <a:r>
              <a:rPr lang="en-US" dirty="0" smtClean="0"/>
              <a:t>The state constitution proposed by Missouri allowed slavery. Because half the states in the union allowed slavery while the other half did not, statehood for Missouri would upset the U.S. Senate’s equal balance between proslavery and antislavery senators. </a:t>
            </a:r>
          </a:p>
          <a:p>
            <a:r>
              <a:rPr lang="en-US" dirty="0" smtClean="0"/>
              <a:t>This issue was resolved when Congress passed the Missouri Compromise. Under the compromise, Maine would be admitted to the Union as a free state, Missouri would be admitted as a slave state, and slavery would be prohibited in the northern part of the Louisiana territory, except for Missouri.</a:t>
            </a:r>
          </a:p>
          <a:p>
            <a:r>
              <a:rPr lang="en-US" dirty="0" smtClean="0"/>
              <a:t> Once again, half the states would allow slavery while the other half would not, and the Senate would retain its equal balance between proslavery and antislavery senators––until the next state asked to enter the Union.</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080813_turner2.jpg]"/>
          <p:cNvPicPr>
            <a:picLocks noChangeAspect="1" noChangeArrowheads="1"/>
          </p:cNvPicPr>
          <p:nvPr/>
        </p:nvPicPr>
        <p:blipFill>
          <a:blip r:embed="rId2" cstate="print"/>
          <a:srcRect/>
          <a:stretch>
            <a:fillRect/>
          </a:stretch>
        </p:blipFill>
        <p:spPr bwMode="auto">
          <a:xfrm>
            <a:off x="5007429" y="3962400"/>
            <a:ext cx="4136571" cy="2895600"/>
          </a:xfrm>
          <a:prstGeom prst="rect">
            <a:avLst/>
          </a:prstGeom>
          <a:noFill/>
        </p:spPr>
      </p:pic>
      <p:sp>
        <p:nvSpPr>
          <p:cNvPr id="2" name="Title 1"/>
          <p:cNvSpPr>
            <a:spLocks noGrp="1"/>
          </p:cNvSpPr>
          <p:nvPr>
            <p:ph type="title"/>
          </p:nvPr>
        </p:nvSpPr>
        <p:spPr>
          <a:xfrm>
            <a:off x="0" y="0"/>
            <a:ext cx="8229600" cy="1066800"/>
          </a:xfrm>
        </p:spPr>
        <p:txBody>
          <a:bodyPr/>
          <a:lstStyle/>
          <a:p>
            <a:r>
              <a:rPr lang="en-US" dirty="0" smtClean="0"/>
              <a:t>Nat Turner</a:t>
            </a:r>
            <a:endParaRPr lang="en-US" dirty="0"/>
          </a:p>
        </p:txBody>
      </p:sp>
      <p:sp>
        <p:nvSpPr>
          <p:cNvPr id="3" name="Content Placeholder 2"/>
          <p:cNvSpPr>
            <a:spLocks noGrp="1"/>
          </p:cNvSpPr>
          <p:nvPr>
            <p:ph idx="1"/>
          </p:nvPr>
        </p:nvSpPr>
        <p:spPr>
          <a:xfrm>
            <a:off x="-228600" y="685800"/>
            <a:ext cx="9677400" cy="3505200"/>
          </a:xfrm>
        </p:spPr>
        <p:txBody>
          <a:bodyPr>
            <a:normAutofit lnSpcReduction="10000"/>
          </a:bodyPr>
          <a:lstStyle/>
          <a:p>
            <a:r>
              <a:rPr lang="en-US" dirty="0" smtClean="0"/>
              <a:t>African American preacher Nat Turner believed his mission on Earth was to free his people from slavery. </a:t>
            </a:r>
          </a:p>
          <a:p>
            <a:r>
              <a:rPr lang="en-US" dirty="0" smtClean="0"/>
              <a:t>Seeing an 1831 solar eclipse as a message from above, he led a slave rebellion on four Virginia plantations.</a:t>
            </a:r>
          </a:p>
          <a:p>
            <a:r>
              <a:rPr lang="en-US" dirty="0" smtClean="0"/>
              <a:t> About 60 whites were killed, and Turner was captured, tried, and executed. To stop such uprisings, white leaders passed new laws to limit the activities of slaves and to strengthen the institution of slavery.</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066800"/>
          </a:xfrm>
        </p:spPr>
        <p:txBody>
          <a:bodyPr/>
          <a:lstStyle/>
          <a:p>
            <a:r>
              <a:rPr lang="en-US" dirty="0" smtClean="0"/>
              <a:t>Nullification Crisis </a:t>
            </a:r>
            <a:endParaRPr lang="en-US" dirty="0"/>
          </a:p>
        </p:txBody>
      </p:sp>
      <p:sp>
        <p:nvSpPr>
          <p:cNvPr id="3" name="Content Placeholder 2"/>
          <p:cNvSpPr>
            <a:spLocks noGrp="1"/>
          </p:cNvSpPr>
          <p:nvPr>
            <p:ph idx="1"/>
          </p:nvPr>
        </p:nvSpPr>
        <p:spPr>
          <a:xfrm>
            <a:off x="-228600" y="762000"/>
            <a:ext cx="5181600" cy="6096000"/>
          </a:xfrm>
        </p:spPr>
        <p:txBody>
          <a:bodyPr>
            <a:normAutofit fontScale="92500" lnSpcReduction="10000"/>
          </a:bodyPr>
          <a:lstStyle/>
          <a:p>
            <a:r>
              <a:rPr lang="en-US" dirty="0" smtClean="0"/>
              <a:t>Vice President John C. Calhoun argued with President Andrew Jackson about the rights of states to nullify (cancel) federal laws they opposed. </a:t>
            </a:r>
          </a:p>
          <a:p>
            <a:r>
              <a:rPr lang="en-US" dirty="0" smtClean="0"/>
              <a:t>Trouble, known as the Nullification Crisis, resulted when southern states sought to nullify a high tariff (tax) Congress had passed on manufactured goods imported from Europe. This tariff helped northern manufacturers but hurt southern plantation owners, so legislators nullified the tariff in South Carolina.</a:t>
            </a:r>
            <a:endParaRPr lang="en-US" dirty="0"/>
          </a:p>
        </p:txBody>
      </p:sp>
      <p:pic>
        <p:nvPicPr>
          <p:cNvPr id="18434" name="Picture 2" descr="http://prospect.org/sites/default/files/styles/large/public/john_c_calhoun_by_mathew_brady_march_1849-crop.jpg?itok=LY53IkV8"/>
          <p:cNvPicPr>
            <a:picLocks noChangeAspect="1" noChangeArrowheads="1"/>
          </p:cNvPicPr>
          <p:nvPr/>
        </p:nvPicPr>
        <p:blipFill>
          <a:blip r:embed="rId2" cstate="print"/>
          <a:srcRect/>
          <a:stretch>
            <a:fillRect/>
          </a:stretch>
        </p:blipFill>
        <p:spPr bwMode="auto">
          <a:xfrm>
            <a:off x="4800600" y="1268638"/>
            <a:ext cx="4343401" cy="558936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762000"/>
          </a:xfrm>
        </p:spPr>
        <p:txBody>
          <a:bodyPr>
            <a:normAutofit/>
          </a:bodyPr>
          <a:lstStyle/>
          <a:p>
            <a:r>
              <a:rPr lang="en-US" dirty="0" smtClean="0"/>
              <a:t>Results of Nullification</a:t>
            </a:r>
            <a:endParaRPr lang="en-US" dirty="0"/>
          </a:p>
        </p:txBody>
      </p:sp>
      <p:pic>
        <p:nvPicPr>
          <p:cNvPr id="17410" name="Picture 2" descr="http://kis-ushistory.wikispaces.com/file/view/tariff_sc.jpg/35884027/388x333/tariff_sc.jpg"/>
          <p:cNvPicPr>
            <a:picLocks noChangeAspect="1" noChangeArrowheads="1"/>
          </p:cNvPicPr>
          <p:nvPr/>
        </p:nvPicPr>
        <p:blipFill>
          <a:blip r:embed="rId2" cstate="print"/>
          <a:srcRect l="5000" t="3989" r="2500" b="6738"/>
          <a:stretch>
            <a:fillRect/>
          </a:stretch>
        </p:blipFill>
        <p:spPr bwMode="auto">
          <a:xfrm>
            <a:off x="4876800" y="3801761"/>
            <a:ext cx="4267200" cy="3056238"/>
          </a:xfrm>
          <a:prstGeom prst="rect">
            <a:avLst/>
          </a:prstGeom>
          <a:noFill/>
        </p:spPr>
      </p:pic>
      <p:sp>
        <p:nvSpPr>
          <p:cNvPr id="3" name="Content Placeholder 2"/>
          <p:cNvSpPr>
            <a:spLocks noGrp="1"/>
          </p:cNvSpPr>
          <p:nvPr>
            <p:ph idx="1"/>
          </p:nvPr>
        </p:nvSpPr>
        <p:spPr>
          <a:xfrm>
            <a:off x="-228600" y="533400"/>
            <a:ext cx="9372600" cy="3505200"/>
          </a:xfrm>
        </p:spPr>
        <p:txBody>
          <a:bodyPr>
            <a:normAutofit/>
          </a:bodyPr>
          <a:lstStyle/>
          <a:p>
            <a:r>
              <a:rPr lang="en-US" sz="3200" dirty="0" smtClean="0"/>
              <a:t>Calhoun, a South Carolinian, resigned from the vice presidency to lead the efforts of the southern states in this crisis. His loyalty to the interests of the southern region, or section, of the United States, not to the United States as a whole, contributed to the rise of sectionalism.</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229600" cy="1066800"/>
          </a:xfrm>
        </p:spPr>
        <p:txBody>
          <a:bodyPr/>
          <a:lstStyle/>
          <a:p>
            <a:r>
              <a:rPr lang="en-US" smtClean="0"/>
              <a:t>Nullification Crisis</a:t>
            </a:r>
            <a:endParaRPr lang="en-US" dirty="0"/>
          </a:p>
        </p:txBody>
      </p:sp>
      <p:sp>
        <p:nvSpPr>
          <p:cNvPr id="3" name="Content Placeholder 2"/>
          <p:cNvSpPr>
            <a:spLocks noGrp="1"/>
          </p:cNvSpPr>
          <p:nvPr>
            <p:ph idx="1"/>
          </p:nvPr>
        </p:nvSpPr>
        <p:spPr>
          <a:xfrm>
            <a:off x="0" y="914400"/>
            <a:ext cx="9144000" cy="5867400"/>
          </a:xfrm>
        </p:spPr>
        <p:txBody>
          <a:bodyPr>
            <a:normAutofit lnSpcReduction="10000"/>
          </a:bodyPr>
          <a:lstStyle/>
          <a:p>
            <a:r>
              <a:rPr lang="en-US" sz="3200" dirty="0" smtClean="0"/>
              <a:t>Calhoun </a:t>
            </a:r>
            <a:r>
              <a:rPr lang="en-US" sz="3200" dirty="0"/>
              <a:t>&amp;</a:t>
            </a:r>
            <a:r>
              <a:rPr lang="en-US" sz="3200" dirty="0" smtClean="0"/>
              <a:t> the advocates of sectionalism argued in favor of states’ rights––the idea that states have certain rights </a:t>
            </a:r>
            <a:r>
              <a:rPr lang="en-US" sz="3200" dirty="0"/>
              <a:t>&amp;</a:t>
            </a:r>
            <a:r>
              <a:rPr lang="en-US" sz="3200" dirty="0" smtClean="0"/>
              <a:t> political powers separate from those held by the federal government and that the federal government may not violate these rights.</a:t>
            </a:r>
          </a:p>
          <a:p>
            <a:pPr marL="109728" indent="0">
              <a:buNone/>
            </a:pPr>
            <a:endParaRPr lang="en-US" sz="3200" dirty="0" smtClean="0"/>
          </a:p>
          <a:p>
            <a:r>
              <a:rPr lang="en-US" sz="3200" dirty="0" smtClean="0"/>
              <a:t> The supporters of sectionalism were mostly </a:t>
            </a:r>
            <a:r>
              <a:rPr lang="en-US" sz="3200" i="1" dirty="0" smtClean="0"/>
              <a:t>Southerners</a:t>
            </a:r>
            <a:r>
              <a:rPr lang="en-US" sz="3200" dirty="0" smtClean="0"/>
              <a:t>. Their opponents were afraid that if each state could decide for itself which federal laws to obey, the </a:t>
            </a:r>
            <a:r>
              <a:rPr lang="en-US" sz="3200" i="1" dirty="0" smtClean="0"/>
              <a:t>United States would dissolve into sectional discord or even warfare</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14400"/>
            <a:ext cx="8991600" cy="5791200"/>
          </a:xfrm>
        </p:spPr>
        <p:txBody>
          <a:bodyPr>
            <a:normAutofit/>
          </a:bodyPr>
          <a:lstStyle/>
          <a:p>
            <a:r>
              <a:rPr lang="en-US" sz="5400" dirty="0" smtClean="0"/>
              <a:t>Work </a:t>
            </a:r>
            <a:r>
              <a:rPr lang="en-US" sz="5400" dirty="0" smtClean="0"/>
              <a:t>on your Performance Task</a:t>
            </a:r>
            <a:endParaRPr lang="en-US" sz="5400" dirty="0"/>
          </a:p>
        </p:txBody>
      </p:sp>
    </p:spTree>
    <p:extLst>
      <p:ext uri="{BB962C8B-B14F-4D97-AF65-F5344CB8AC3E}">
        <p14:creationId xmlns:p14="http://schemas.microsoft.com/office/powerpoint/2010/main" val="21353368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1066800"/>
          </a:xfrm>
        </p:spPr>
        <p:txBody>
          <a:bodyPr/>
          <a:lstStyle/>
          <a:p>
            <a:r>
              <a:rPr lang="en-US" dirty="0" smtClean="0"/>
              <a:t>Group Work</a:t>
            </a:r>
            <a:endParaRPr lang="en-US" dirty="0"/>
          </a:p>
        </p:txBody>
      </p:sp>
      <p:sp>
        <p:nvSpPr>
          <p:cNvPr id="3" name="Content Placeholder 2"/>
          <p:cNvSpPr>
            <a:spLocks noGrp="1"/>
          </p:cNvSpPr>
          <p:nvPr>
            <p:ph idx="1"/>
          </p:nvPr>
        </p:nvSpPr>
        <p:spPr>
          <a:xfrm>
            <a:off x="228600" y="1676400"/>
            <a:ext cx="8458200" cy="4898136"/>
          </a:xfrm>
        </p:spPr>
        <p:txBody>
          <a:bodyPr>
            <a:normAutofit/>
          </a:bodyPr>
          <a:lstStyle/>
          <a:p>
            <a:r>
              <a:rPr lang="en-US" dirty="0" smtClean="0"/>
              <a:t>Students </a:t>
            </a:r>
            <a:r>
              <a:rPr lang="en-US" dirty="0"/>
              <a:t>will be divided into groups of 3 </a:t>
            </a:r>
            <a:r>
              <a:rPr lang="en-US" dirty="0" smtClean="0"/>
              <a:t>and </a:t>
            </a:r>
            <a:r>
              <a:rPr lang="en-US" dirty="0"/>
              <a:t>be assigned either a </a:t>
            </a:r>
            <a:r>
              <a:rPr lang="en-US" i="1" dirty="0">
                <a:solidFill>
                  <a:srgbClr val="FF0000"/>
                </a:solidFill>
              </a:rPr>
              <a:t>pro-states rights </a:t>
            </a:r>
            <a:r>
              <a:rPr lang="en-US" dirty="0"/>
              <a:t>stance or a </a:t>
            </a:r>
            <a:r>
              <a:rPr lang="en-US" i="1" dirty="0" smtClean="0">
                <a:solidFill>
                  <a:srgbClr val="FF0000"/>
                </a:solidFill>
              </a:rPr>
              <a:t>pro-federal rights </a:t>
            </a:r>
            <a:r>
              <a:rPr lang="en-US" dirty="0"/>
              <a:t>stance. </a:t>
            </a:r>
            <a:endParaRPr lang="en-US" dirty="0" smtClean="0"/>
          </a:p>
          <a:p>
            <a:r>
              <a:rPr lang="en-US" dirty="0" smtClean="0"/>
              <a:t>They </a:t>
            </a:r>
            <a:r>
              <a:rPr lang="en-US" dirty="0"/>
              <a:t>will research arguments for their stance and create a </a:t>
            </a:r>
            <a:r>
              <a:rPr lang="en-US" b="1" dirty="0"/>
              <a:t>notes </a:t>
            </a:r>
            <a:r>
              <a:rPr lang="en-US" b="1" dirty="0" smtClean="0"/>
              <a:t>sheet, pamphlet, flier or poster to explain their stance and convince others to agree with them</a:t>
            </a:r>
            <a:r>
              <a:rPr lang="en-US" dirty="0" smtClean="0"/>
              <a:t>.</a:t>
            </a:r>
          </a:p>
          <a:p>
            <a:r>
              <a:rPr lang="en-US" dirty="0" smtClean="0"/>
              <a:t>This is due at the end of class. Provide plenty of detail. </a:t>
            </a:r>
            <a:endParaRPr lang="en-US" dirty="0"/>
          </a:p>
        </p:txBody>
      </p:sp>
    </p:spTree>
    <p:extLst>
      <p:ext uri="{BB962C8B-B14F-4D97-AF65-F5344CB8AC3E}">
        <p14:creationId xmlns:p14="http://schemas.microsoft.com/office/powerpoint/2010/main" val="15856790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1863</TotalTime>
  <Words>189</Words>
  <Application>Microsoft Office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Urban</vt:lpstr>
      <vt:lpstr>Journal: Who do you think should have the most power: the state or federal governments? Why?  </vt:lpstr>
      <vt:lpstr>Slavery and politics</vt:lpstr>
      <vt:lpstr>The Missouri Compromise</vt:lpstr>
      <vt:lpstr>Nat Turner</vt:lpstr>
      <vt:lpstr>Nullification Crisis </vt:lpstr>
      <vt:lpstr>Results of Nullification</vt:lpstr>
      <vt:lpstr>Nullification Crisis</vt:lpstr>
      <vt:lpstr>PowerPoint Presentation</vt:lpstr>
      <vt:lpstr>Group Work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Journal: Who do you think should have the most power: the state or federal governments? Why?</dc:title>
  <dc:creator>Owner</dc:creator>
  <cp:lastModifiedBy>Sara Wood</cp:lastModifiedBy>
  <cp:revision>17</cp:revision>
  <dcterms:created xsi:type="dcterms:W3CDTF">2014-09-15T00:38:16Z</dcterms:created>
  <dcterms:modified xsi:type="dcterms:W3CDTF">2016-02-23T20:14:16Z</dcterms:modified>
</cp:coreProperties>
</file>