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59" r:id="rId6"/>
    <p:sldId id="264" r:id="rId7"/>
    <p:sldId id="261"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88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86C502A1-81C5-46E2-A0A1-34426B3EC6B5}" type="datetimeFigureOut">
              <a:rPr lang="en-US" smtClean="0"/>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4821F-3202-4D09-A596-8BBC95DC1CD7}"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C502A1-81C5-46E2-A0A1-34426B3EC6B5}" type="datetimeFigureOut">
              <a:rPr lang="en-US" smtClean="0"/>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4821F-3202-4D09-A596-8BBC95DC1CD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C502A1-81C5-46E2-A0A1-34426B3EC6B5}" type="datetimeFigureOut">
              <a:rPr lang="en-US" smtClean="0"/>
              <a:t>2/16/2016</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1674821F-3202-4D09-A596-8BBC95DC1CD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C502A1-81C5-46E2-A0A1-34426B3EC6B5}" type="datetimeFigureOut">
              <a:rPr lang="en-US" smtClean="0"/>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4821F-3202-4D09-A596-8BBC95DC1CD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6C502A1-81C5-46E2-A0A1-34426B3EC6B5}" type="datetimeFigureOut">
              <a:rPr lang="en-US" smtClean="0"/>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4821F-3202-4D09-A596-8BBC95DC1CD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C502A1-81C5-46E2-A0A1-34426B3EC6B5}" type="datetimeFigureOut">
              <a:rPr lang="en-US" smtClean="0"/>
              <a:t>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4821F-3202-4D09-A596-8BBC95DC1CD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6C502A1-81C5-46E2-A0A1-34426B3EC6B5}" type="datetimeFigureOut">
              <a:rPr lang="en-US" smtClean="0"/>
              <a:t>2/16/2016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74821F-3202-4D09-A596-8BBC95DC1CD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6C502A1-81C5-46E2-A0A1-34426B3EC6B5}" type="datetimeFigureOut">
              <a:rPr lang="en-US" smtClean="0"/>
              <a:t>2/16/2016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74821F-3202-4D09-A596-8BBC95DC1CD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502A1-81C5-46E2-A0A1-34426B3EC6B5}" type="datetimeFigureOut">
              <a:rPr lang="en-US" smtClean="0"/>
              <a:t>2/16/2016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74821F-3202-4D09-A596-8BBC95DC1CD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6C502A1-81C5-46E2-A0A1-34426B3EC6B5}" type="datetimeFigureOut">
              <a:rPr lang="en-US" smtClean="0"/>
              <a:t>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4821F-3202-4D09-A596-8BBC95DC1CD7}"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86C502A1-81C5-46E2-A0A1-34426B3EC6B5}" type="datetimeFigureOut">
              <a:rPr lang="en-US" smtClean="0"/>
              <a:t>2/16/2016</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674821F-3202-4D09-A596-8BBC95DC1CD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86C502A1-81C5-46E2-A0A1-34426B3EC6B5}" type="datetimeFigureOut">
              <a:rPr lang="en-US" smtClean="0"/>
              <a:t>2/16/2016</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674821F-3202-4D09-A596-8BBC95DC1CD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04800"/>
            <a:ext cx="8763000" cy="4247317"/>
          </a:xfrm>
          <a:prstGeom prst="rect">
            <a:avLst/>
          </a:prstGeom>
          <a:noFill/>
        </p:spPr>
        <p:txBody>
          <a:bodyPr wrap="square" rtlCol="0">
            <a:spAutoFit/>
          </a:bodyPr>
          <a:lstStyle/>
          <a:p>
            <a:r>
              <a:rPr lang="en-US" sz="5400" dirty="0" smtClean="0"/>
              <a:t>You have </a:t>
            </a:r>
            <a:r>
              <a:rPr lang="en-US" sz="5400" u="sng" dirty="0" smtClean="0"/>
              <a:t>15 minutes</a:t>
            </a:r>
            <a:r>
              <a:rPr lang="en-US" sz="5400" dirty="0" smtClean="0"/>
              <a:t> to finish your poster from yesterday. You will present these </a:t>
            </a:r>
            <a:r>
              <a:rPr lang="en-US" sz="5400" u="sng" dirty="0" smtClean="0"/>
              <a:t>today</a:t>
            </a:r>
            <a:r>
              <a:rPr lang="en-US" sz="5400" dirty="0" smtClean="0"/>
              <a:t>. </a:t>
            </a:r>
            <a:r>
              <a:rPr lang="en-US" sz="5400" u="sng" dirty="0" smtClean="0"/>
              <a:t>Get your poster and supplies and get started!</a:t>
            </a:r>
            <a:endParaRPr lang="en-US" sz="4400" u="sng"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229600" cy="1252728"/>
          </a:xfrm>
        </p:spPr>
        <p:txBody>
          <a:bodyPr/>
          <a:lstStyle/>
          <a:p>
            <a:r>
              <a:rPr lang="en-US" dirty="0" smtClean="0"/>
              <a:t>Popular Political Culture</a:t>
            </a:r>
            <a:endParaRPr lang="en-US" dirty="0"/>
          </a:p>
        </p:txBody>
      </p:sp>
      <p:sp>
        <p:nvSpPr>
          <p:cNvPr id="3" name="Content Placeholder 2"/>
          <p:cNvSpPr>
            <a:spLocks noGrp="1"/>
          </p:cNvSpPr>
          <p:nvPr>
            <p:ph idx="1"/>
          </p:nvPr>
        </p:nvSpPr>
        <p:spPr>
          <a:xfrm>
            <a:off x="0" y="1371600"/>
            <a:ext cx="6096000" cy="5486401"/>
          </a:xfrm>
        </p:spPr>
        <p:txBody>
          <a:bodyPr>
            <a:noAutofit/>
          </a:bodyPr>
          <a:lstStyle/>
          <a:p>
            <a:r>
              <a:rPr lang="en-US" sz="2400" dirty="0" smtClean="0"/>
              <a:t>Jackson’s presidential campaigns caused an </a:t>
            </a:r>
            <a:r>
              <a:rPr lang="en-US" sz="2400" b="1" dirty="0" smtClean="0"/>
              <a:t>increase in public participation in politics</a:t>
            </a:r>
            <a:endParaRPr lang="en-US" sz="2400" dirty="0" smtClean="0"/>
          </a:p>
          <a:p>
            <a:r>
              <a:rPr lang="en-US" sz="2400" dirty="0" smtClean="0"/>
              <a:t> Jackson’s side accused his opponent of flattering European royalty and of misusing public funds.</a:t>
            </a:r>
          </a:p>
          <a:p>
            <a:r>
              <a:rPr lang="en-US" sz="2400" dirty="0" smtClean="0"/>
              <a:t> The opponent accused Jackson of unfaithfulness in his marriage, of massacring Native Americans, of illegally executing convicted soldiers, and of dueling.</a:t>
            </a:r>
          </a:p>
          <a:p>
            <a:r>
              <a:rPr lang="en-US" sz="2400" dirty="0" smtClean="0"/>
              <a:t> These accusations were publicized in songs, pamphlets, posters, and lapel buttons. A voter could find all these at the </a:t>
            </a:r>
            <a:r>
              <a:rPr lang="en-US" sz="2400" b="1" dirty="0" smtClean="0"/>
              <a:t>first-ever campaign rallies and barbecues.</a:t>
            </a:r>
            <a:endParaRPr lang="en-US" sz="2400" b="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06" t="3279" r="3825" b="7978"/>
          <a:stretch/>
        </p:blipFill>
        <p:spPr bwMode="auto">
          <a:xfrm>
            <a:off x="5928360" y="304800"/>
            <a:ext cx="3241040" cy="4124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252728"/>
          </a:xfrm>
        </p:spPr>
        <p:txBody>
          <a:bodyPr/>
          <a:lstStyle/>
          <a:p>
            <a:r>
              <a:rPr lang="en-US" dirty="0" err="1" smtClean="0"/>
              <a:t>Jacksonian</a:t>
            </a:r>
            <a:r>
              <a:rPr lang="en-US" dirty="0" smtClean="0"/>
              <a:t> Democracy</a:t>
            </a:r>
            <a:endParaRPr lang="en-US" dirty="0"/>
          </a:p>
        </p:txBody>
      </p:sp>
      <p:pic>
        <p:nvPicPr>
          <p:cNvPr id="2052" name="Picture 4" descr="http://www.tngenweb.org/cessions/inauguration-1.gif"/>
          <p:cNvPicPr>
            <a:picLocks noChangeAspect="1" noChangeArrowheads="1"/>
          </p:cNvPicPr>
          <p:nvPr/>
        </p:nvPicPr>
        <p:blipFill>
          <a:blip r:embed="rId2" cstate="print"/>
          <a:srcRect/>
          <a:stretch>
            <a:fillRect/>
          </a:stretch>
        </p:blipFill>
        <p:spPr bwMode="auto">
          <a:xfrm>
            <a:off x="5314950" y="1447800"/>
            <a:ext cx="3829050" cy="3352801"/>
          </a:xfrm>
          <a:prstGeom prst="rect">
            <a:avLst/>
          </a:prstGeom>
          <a:noFill/>
        </p:spPr>
      </p:pic>
      <p:sp>
        <p:nvSpPr>
          <p:cNvPr id="3" name="Content Placeholder 2"/>
          <p:cNvSpPr>
            <a:spLocks noGrp="1"/>
          </p:cNvSpPr>
          <p:nvPr>
            <p:ph idx="1"/>
          </p:nvPr>
        </p:nvSpPr>
        <p:spPr>
          <a:xfrm>
            <a:off x="0" y="1447801"/>
            <a:ext cx="5486400" cy="5410199"/>
          </a:xfrm>
        </p:spPr>
        <p:txBody>
          <a:bodyPr>
            <a:normAutofit fontScale="70000" lnSpcReduction="20000"/>
          </a:bodyPr>
          <a:lstStyle/>
          <a:p>
            <a:r>
              <a:rPr lang="en-US" dirty="0" smtClean="0"/>
              <a:t>President Andrew Jackson and his supporters shared a political philosophy later referred to as “</a:t>
            </a:r>
            <a:r>
              <a:rPr lang="en-US" b="1" dirty="0" err="1" smtClean="0"/>
              <a:t>Jacksonian</a:t>
            </a:r>
            <a:r>
              <a:rPr lang="en-US" b="1" dirty="0" smtClean="0"/>
              <a:t> Democracy</a:t>
            </a:r>
            <a:r>
              <a:rPr lang="en-US" dirty="0" smtClean="0"/>
              <a:t>.”</a:t>
            </a:r>
          </a:p>
          <a:p>
            <a:r>
              <a:rPr lang="en-US" dirty="0" smtClean="0"/>
              <a:t> It sought a </a:t>
            </a:r>
            <a:r>
              <a:rPr lang="en-US" b="1" dirty="0" smtClean="0"/>
              <a:t>stronger presidency </a:t>
            </a:r>
            <a:r>
              <a:rPr lang="en-US" dirty="0" smtClean="0"/>
              <a:t>and executive branch, and a </a:t>
            </a:r>
            <a:r>
              <a:rPr lang="en-US" b="1" dirty="0" smtClean="0"/>
              <a:t>weaker Congress</a:t>
            </a:r>
            <a:r>
              <a:rPr lang="en-US" dirty="0" smtClean="0"/>
              <a:t>.</a:t>
            </a:r>
          </a:p>
          <a:p>
            <a:r>
              <a:rPr lang="en-US" dirty="0" smtClean="0"/>
              <a:t> Out of respect for the common man, it also sought to </a:t>
            </a:r>
            <a:r>
              <a:rPr lang="en-US" b="1" dirty="0" smtClean="0"/>
              <a:t>broaden public participation</a:t>
            </a:r>
            <a:r>
              <a:rPr lang="en-US" dirty="0" smtClean="0"/>
              <a:t> in government, so it expanded voting rights to include </a:t>
            </a:r>
            <a:r>
              <a:rPr lang="en-US" b="1" dirty="0" smtClean="0"/>
              <a:t>all adult white males, not just landowners</a:t>
            </a:r>
            <a:r>
              <a:rPr lang="en-US" dirty="0" smtClean="0"/>
              <a:t>.</a:t>
            </a:r>
          </a:p>
          <a:p>
            <a:r>
              <a:rPr lang="en-US" dirty="0" smtClean="0"/>
              <a:t>Another principle of </a:t>
            </a:r>
            <a:r>
              <a:rPr lang="en-US" dirty="0" err="1" smtClean="0"/>
              <a:t>Jacksonian</a:t>
            </a:r>
            <a:r>
              <a:rPr lang="en-US" dirty="0" smtClean="0"/>
              <a:t> democracy was that politicians should be allowed to appoint their followers to government jobs as a way of limiting the power of elite groups. </a:t>
            </a:r>
            <a:r>
              <a:rPr lang="en-US" dirty="0" err="1" smtClean="0"/>
              <a:t>Jacksonians</a:t>
            </a:r>
            <a:r>
              <a:rPr lang="en-US" dirty="0" smtClean="0"/>
              <a:t> also favored </a:t>
            </a:r>
            <a:r>
              <a:rPr lang="en-US" b="1" dirty="0" smtClean="0"/>
              <a:t>Manifest Destiny </a:t>
            </a:r>
            <a:r>
              <a:rPr lang="en-US" dirty="0" smtClean="0"/>
              <a:t>and greater westward expansion of the United States.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img.docstoccdn.com/thumb/orig/96952804.png"/>
          <p:cNvPicPr>
            <a:picLocks noChangeAspect="1" noChangeArrowheads="1"/>
          </p:cNvPicPr>
          <p:nvPr/>
        </p:nvPicPr>
        <p:blipFill>
          <a:blip r:embed="rId2" cstate="print"/>
          <a:srcRect l="5844" t="7084" r="5519" b="1299"/>
          <a:stretch>
            <a:fillRect/>
          </a:stretch>
        </p:blipFill>
        <p:spPr bwMode="auto">
          <a:xfrm>
            <a:off x="221334" y="0"/>
            <a:ext cx="8846466"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883" l="0" r="100000"/>
                    </a14:imgEffect>
                  </a14:imgLayer>
                </a14:imgProps>
              </a:ext>
              <a:ext uri="{28A0092B-C50C-407E-A947-70E740481C1C}">
                <a14:useLocalDpi xmlns:a14="http://schemas.microsoft.com/office/drawing/2010/main" val="0"/>
              </a:ext>
            </a:extLst>
          </a:blip>
          <a:srcRect/>
          <a:stretch>
            <a:fillRect/>
          </a:stretch>
        </p:blipFill>
        <p:spPr bwMode="auto">
          <a:xfrm>
            <a:off x="5478145" y="-1"/>
            <a:ext cx="3686175" cy="2399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Nationalism</a:t>
            </a:r>
            <a:endParaRPr lang="en-US" dirty="0"/>
          </a:p>
        </p:txBody>
      </p:sp>
      <p:sp>
        <p:nvSpPr>
          <p:cNvPr id="3" name="Content Placeholder 2"/>
          <p:cNvSpPr>
            <a:spLocks noGrp="1"/>
          </p:cNvSpPr>
          <p:nvPr>
            <p:ph idx="1"/>
          </p:nvPr>
        </p:nvSpPr>
        <p:spPr>
          <a:xfrm>
            <a:off x="0" y="1447800"/>
            <a:ext cx="9144000" cy="5410200"/>
          </a:xfrm>
        </p:spPr>
        <p:txBody>
          <a:bodyPr>
            <a:normAutofit lnSpcReduction="10000"/>
          </a:bodyPr>
          <a:lstStyle/>
          <a:p>
            <a:r>
              <a:rPr lang="en-US" dirty="0" smtClean="0"/>
              <a:t>As a people, Americans in Jackson’s day believed in </a:t>
            </a:r>
            <a:r>
              <a:rPr lang="en-US" b="1" dirty="0" smtClean="0"/>
              <a:t>Manifest Destiny.</a:t>
            </a:r>
            <a:r>
              <a:rPr lang="en-US" dirty="0" smtClean="0"/>
              <a:t> They believed their nation was different from, and superior to, other nations because most Americans of that time shared the Protestant religion and English language, ancestry, and culture. </a:t>
            </a:r>
          </a:p>
          <a:p>
            <a:r>
              <a:rPr lang="en-US" dirty="0" smtClean="0"/>
              <a:t>They believed it was their duty to expand the hold of their religion, language, ancestry, and culture all the way to the Pacific Ocean to remake all of North America as the Founding Fathers had remade its Atlantic coast. Altogether, these beliefs comprise American nationalism.</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3302" y="3175001"/>
            <a:ext cx="2916099" cy="377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Performance Task</a:t>
            </a:r>
            <a:endParaRPr lang="en-US" dirty="0"/>
          </a:p>
        </p:txBody>
      </p:sp>
      <p:sp>
        <p:nvSpPr>
          <p:cNvPr id="3" name="Content Placeholder 2"/>
          <p:cNvSpPr>
            <a:spLocks noGrp="1"/>
          </p:cNvSpPr>
          <p:nvPr>
            <p:ph idx="1"/>
          </p:nvPr>
        </p:nvSpPr>
        <p:spPr>
          <a:xfrm>
            <a:off x="-152400" y="1371600"/>
            <a:ext cx="6934200" cy="5486399"/>
          </a:xfrm>
        </p:spPr>
        <p:txBody>
          <a:bodyPr>
            <a:normAutofit fontScale="92500" lnSpcReduction="20000"/>
          </a:bodyPr>
          <a:lstStyle/>
          <a:p>
            <a:r>
              <a:rPr lang="en-US" b="1" u="sng" dirty="0" smtClean="0"/>
              <a:t>Part 1:</a:t>
            </a:r>
            <a:r>
              <a:rPr lang="en-US" b="1" dirty="0" smtClean="0"/>
              <a:t> Each group will be given an issue in Jackson’s presidency and a packet with sources on that issue. Students wi</a:t>
            </a:r>
            <a:r>
              <a:rPr lang="en-US" b="1" dirty="0" smtClean="0"/>
              <a:t>ll make a poster about that issue and explain whether Jackson was a “Saint” or a “Tyrant”</a:t>
            </a:r>
          </a:p>
          <a:p>
            <a:r>
              <a:rPr lang="en-US" b="1" u="sng" dirty="0" smtClean="0"/>
              <a:t>Part 2:</a:t>
            </a:r>
            <a:r>
              <a:rPr lang="en-US" b="1" dirty="0" smtClean="0"/>
              <a:t> Students will take notes on the provided chart. After all presentations, students will use all the evidence to come to a conclusion. Students will write a paragraph explaining</a:t>
            </a:r>
            <a:r>
              <a:rPr lang="en-US" b="1" dirty="0" smtClean="0"/>
              <a:t> </a:t>
            </a:r>
            <a:r>
              <a:rPr lang="en-US" b="1" dirty="0"/>
              <a:t>whether Jackson was a “Saint” or a “Tyrant</a:t>
            </a:r>
            <a:r>
              <a:rPr lang="en-US" b="1" dirty="0" smtClean="0"/>
              <a:t>” based on all evidence. </a:t>
            </a:r>
            <a:endParaRPr lang="en-US" b="1"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785" r="16121"/>
          <a:stretch/>
        </p:blipFill>
        <p:spPr bwMode="auto">
          <a:xfrm>
            <a:off x="6324601" y="497185"/>
            <a:ext cx="2819399" cy="2677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5398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222" t="19491" r="18889" b="46731"/>
          <a:stretch/>
        </p:blipFill>
        <p:spPr bwMode="auto">
          <a:xfrm>
            <a:off x="2362200" y="2438399"/>
            <a:ext cx="7036472" cy="251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Close Reading and RACE</a:t>
            </a:r>
            <a:endParaRPr lang="en-US" dirty="0"/>
          </a:p>
        </p:txBody>
      </p:sp>
      <p:sp>
        <p:nvSpPr>
          <p:cNvPr id="3" name="Content Placeholder 2"/>
          <p:cNvSpPr>
            <a:spLocks noGrp="1"/>
          </p:cNvSpPr>
          <p:nvPr>
            <p:ph idx="1"/>
          </p:nvPr>
        </p:nvSpPr>
        <p:spPr>
          <a:xfrm>
            <a:off x="76200" y="1447801"/>
            <a:ext cx="8610600" cy="4953000"/>
          </a:xfrm>
        </p:spPr>
        <p:txBody>
          <a:bodyPr/>
          <a:lstStyle/>
          <a:p>
            <a:r>
              <a:rPr lang="en-US" dirty="0" smtClean="0"/>
              <a:t>Close Reading: Read the “Great Society” speech, list of programs, and the pro and con arguments. </a:t>
            </a:r>
          </a:p>
          <a:p>
            <a:endParaRPr lang="en-US" dirty="0" smtClean="0"/>
          </a:p>
          <a:p>
            <a:endParaRPr lang="en-US" dirty="0"/>
          </a:p>
          <a:p>
            <a:endParaRPr lang="en-US" dirty="0" smtClean="0"/>
          </a:p>
          <a:p>
            <a:r>
              <a:rPr lang="en-US" dirty="0" smtClean="0"/>
              <a:t>Then</a:t>
            </a:r>
            <a:r>
              <a:rPr lang="en-US" dirty="0"/>
              <a:t>, students will use the RACE strategy to write </a:t>
            </a:r>
            <a:r>
              <a:rPr lang="en-US" dirty="0" smtClean="0"/>
              <a:t>about </a:t>
            </a:r>
            <a:r>
              <a:rPr lang="en-US" dirty="0"/>
              <a:t>which letter they agree with most and why</a:t>
            </a:r>
            <a:r>
              <a:rPr lang="en-US" dirty="0" smtClean="0"/>
              <a:t>. Letter should be at least half a page.</a:t>
            </a:r>
            <a:endParaRPr lang="en-US" dirty="0"/>
          </a:p>
        </p:txBody>
      </p:sp>
    </p:spTree>
    <p:extLst>
      <p:ext uri="{BB962C8B-B14F-4D97-AF65-F5344CB8AC3E}">
        <p14:creationId xmlns:p14="http://schemas.microsoft.com/office/powerpoint/2010/main" val="4185536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Take out your notes and study for your quiz</a:t>
            </a:r>
          </a:p>
          <a:p>
            <a:endParaRPr lang="en-US" dirty="0"/>
          </a:p>
          <a:p>
            <a:r>
              <a:rPr lang="en-US" dirty="0" smtClean="0"/>
              <a:t>#4:  B. should say “Expansion of voting rights”</a:t>
            </a:r>
            <a:endParaRPr lang="en-US" dirty="0"/>
          </a:p>
        </p:txBody>
      </p:sp>
    </p:spTree>
    <p:extLst>
      <p:ext uri="{BB962C8B-B14F-4D97-AF65-F5344CB8AC3E}">
        <p14:creationId xmlns:p14="http://schemas.microsoft.com/office/powerpoint/2010/main" val="2728237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1845</TotalTime>
  <Words>303</Words>
  <Application>Microsoft Office PowerPoint</Application>
  <PresentationFormat>On-screen Show (4:3)</PresentationFormat>
  <Paragraphs>26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Module</vt:lpstr>
      <vt:lpstr>PowerPoint Presentation</vt:lpstr>
      <vt:lpstr>Popular Political Culture</vt:lpstr>
      <vt:lpstr>Jacksonian Democracy</vt:lpstr>
      <vt:lpstr>PowerPoint Presentation</vt:lpstr>
      <vt:lpstr>Nationalism</vt:lpstr>
      <vt:lpstr>Performance Task</vt:lpstr>
      <vt:lpstr>Close Reading and RACE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Jacksonian Democracy</dc:title>
  <dc:creator>Owner</dc:creator>
  <cp:lastModifiedBy>Sara Wood</cp:lastModifiedBy>
  <cp:revision>19</cp:revision>
  <dcterms:created xsi:type="dcterms:W3CDTF">2014-09-11T21:19:11Z</dcterms:created>
  <dcterms:modified xsi:type="dcterms:W3CDTF">2016-02-16T20:39:25Z</dcterms:modified>
</cp:coreProperties>
</file>