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882" y="17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CE74178-2851-48C8-B84E-6ED5DEFC95B1}" type="datetimeFigureOut">
              <a:rPr lang="en-US" smtClean="0"/>
              <a:pPr/>
              <a:t>2/15/2016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25D1415D-1A49-45D2-889D-D8550B42323D}"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E74178-2851-48C8-B84E-6ED5DEFC95B1}" type="datetimeFigureOut">
              <a:rPr lang="en-US" smtClean="0"/>
              <a:pPr/>
              <a:t>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1415D-1A49-45D2-889D-D8550B4232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E74178-2851-48C8-B84E-6ED5DEFC95B1}" type="datetimeFigureOut">
              <a:rPr lang="en-US" smtClean="0"/>
              <a:pPr/>
              <a:t>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1415D-1A49-45D2-889D-D8550B4232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E74178-2851-48C8-B84E-6ED5DEFC95B1}" type="datetimeFigureOut">
              <a:rPr lang="en-US" smtClean="0"/>
              <a:pPr/>
              <a:t>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1415D-1A49-45D2-889D-D8550B4232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CE74178-2851-48C8-B84E-6ED5DEFC95B1}" type="datetimeFigureOut">
              <a:rPr lang="en-US" smtClean="0"/>
              <a:pPr/>
              <a:t>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25D1415D-1A49-45D2-889D-D8550B4232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E74178-2851-48C8-B84E-6ED5DEFC95B1}" type="datetimeFigureOut">
              <a:rPr lang="en-US" smtClean="0"/>
              <a:pPr/>
              <a:t>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D1415D-1A49-45D2-889D-D8550B4232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CE74178-2851-48C8-B84E-6ED5DEFC95B1}" type="datetimeFigureOut">
              <a:rPr lang="en-US" smtClean="0"/>
              <a:pPr/>
              <a:t>2/15/2016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D1415D-1A49-45D2-889D-D8550B4232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CE74178-2851-48C8-B84E-6ED5DEFC95B1}" type="datetimeFigureOut">
              <a:rPr lang="en-US" smtClean="0"/>
              <a:pPr/>
              <a:t>2/15/2016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D1415D-1A49-45D2-889D-D8550B4232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74178-2851-48C8-B84E-6ED5DEFC95B1}" type="datetimeFigureOut">
              <a:rPr lang="en-US" smtClean="0"/>
              <a:pPr/>
              <a:t>2/15/2016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D1415D-1A49-45D2-889D-D8550B4232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E74178-2851-48C8-B84E-6ED5DEFC95B1}" type="datetimeFigureOut">
              <a:rPr lang="en-US" smtClean="0"/>
              <a:pPr/>
              <a:t>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D1415D-1A49-45D2-889D-D8550B4232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CE74178-2851-48C8-B84E-6ED5DEFC95B1}" type="datetimeFigureOut">
              <a:rPr lang="en-US" smtClean="0"/>
              <a:pPr/>
              <a:t>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D1415D-1A49-45D2-889D-D8550B42323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CE74178-2851-48C8-B84E-6ED5DEFC95B1}" type="datetimeFigureOut">
              <a:rPr lang="en-US" smtClean="0"/>
              <a:pPr/>
              <a:t>2/15/2016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5D1415D-1A49-45D2-889D-D8550B42323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067800" cy="6858000"/>
          </a:xfrm>
        </p:spPr>
        <p:txBody>
          <a:bodyPr>
            <a:normAutofit fontScale="77500" lnSpcReduction="20000"/>
          </a:bodyPr>
          <a:lstStyle/>
          <a:p>
            <a:pPr algn="l"/>
            <a:r>
              <a:rPr lang="en-US" dirty="0" smtClean="0"/>
              <a:t>What is Manifest Destiny?</a:t>
            </a:r>
          </a:p>
          <a:p>
            <a:pPr marL="342900" indent="-342900" algn="l">
              <a:buAutoNum type="alphaUcPeriod"/>
            </a:pPr>
            <a:r>
              <a:rPr lang="en-US" dirty="0" smtClean="0"/>
              <a:t>A law for colonists</a:t>
            </a:r>
          </a:p>
          <a:p>
            <a:pPr marL="342900" indent="-342900" algn="l">
              <a:buAutoNum type="alphaUcPeriod"/>
            </a:pPr>
            <a:r>
              <a:rPr lang="en-US" dirty="0" smtClean="0"/>
              <a:t>An attitude that it was the fate of the us to grow to the Pacific</a:t>
            </a:r>
          </a:p>
          <a:p>
            <a:pPr marL="342900" indent="-342900" algn="l">
              <a:buAutoNum type="alphaUcPeriod"/>
            </a:pPr>
            <a:r>
              <a:rPr lang="en-US" dirty="0" smtClean="0"/>
              <a:t>The name of the largest railroad company in the US</a:t>
            </a:r>
          </a:p>
          <a:p>
            <a:pPr marL="342900" indent="-342900" algn="l">
              <a:buAutoNum type="alphaUcPeriod"/>
            </a:pPr>
            <a:r>
              <a:rPr lang="en-US" dirty="0" smtClean="0"/>
              <a:t>The name of the first settlement in California</a:t>
            </a:r>
          </a:p>
          <a:p>
            <a:pPr marL="342900" indent="-342900" algn="l">
              <a:buAutoNum type="alphaUcPeriod"/>
            </a:pPr>
            <a:endParaRPr lang="en-US" dirty="0"/>
          </a:p>
          <a:p>
            <a:pPr algn="l"/>
            <a:r>
              <a:rPr lang="en-US" dirty="0"/>
              <a:t>The Great Compromise and the Three-Fifths Compromise both dealt </a:t>
            </a:r>
            <a:r>
              <a:rPr lang="en-US" dirty="0" smtClean="0"/>
              <a:t>with</a:t>
            </a:r>
            <a:r>
              <a:rPr lang="en-US" dirty="0"/>
              <a:t>	</a:t>
            </a:r>
          </a:p>
          <a:p>
            <a:pPr algn="l"/>
            <a:r>
              <a:rPr lang="en-US" dirty="0" smtClean="0"/>
              <a:t>A. the </a:t>
            </a:r>
            <a:r>
              <a:rPr lang="en-US" dirty="0"/>
              <a:t>admission of new western states.</a:t>
            </a:r>
          </a:p>
          <a:p>
            <a:pPr algn="l"/>
            <a:r>
              <a:rPr lang="en-US" dirty="0" smtClean="0"/>
              <a:t>B. the </a:t>
            </a:r>
            <a:r>
              <a:rPr lang="en-US" dirty="0"/>
              <a:t>territorial expansion of slavery.</a:t>
            </a:r>
          </a:p>
          <a:p>
            <a:pPr algn="l"/>
            <a:r>
              <a:rPr lang="en-US" dirty="0" smtClean="0"/>
              <a:t>C. the </a:t>
            </a:r>
            <a:r>
              <a:rPr lang="en-US" dirty="0"/>
              <a:t>regulation of interstate commerce.</a:t>
            </a:r>
          </a:p>
          <a:p>
            <a:pPr algn="l"/>
            <a:r>
              <a:rPr lang="en-US" dirty="0" smtClean="0"/>
              <a:t>D. the </a:t>
            </a:r>
            <a:r>
              <a:rPr lang="en-US" dirty="0"/>
              <a:t>representation of states in Congress</a:t>
            </a:r>
            <a:r>
              <a:rPr lang="en-US" dirty="0" smtClean="0"/>
              <a:t>.</a:t>
            </a:r>
          </a:p>
          <a:p>
            <a:pPr algn="l"/>
            <a:endParaRPr lang="en-US" dirty="0" smtClean="0"/>
          </a:p>
          <a:p>
            <a:pPr algn="l"/>
            <a:r>
              <a:rPr lang="en-US" dirty="0"/>
              <a:t>The Articles of Confederation were important MAINLY because they</a:t>
            </a:r>
          </a:p>
          <a:p>
            <a:pPr algn="l"/>
            <a:r>
              <a:rPr lang="en-US" dirty="0" smtClean="0"/>
              <a:t>A) named </a:t>
            </a:r>
            <a:r>
              <a:rPr lang="en-US" dirty="0"/>
              <a:t>the country "The United States of America."</a:t>
            </a:r>
          </a:p>
          <a:p>
            <a:pPr algn="l"/>
            <a:r>
              <a:rPr lang="en-US" dirty="0" smtClean="0"/>
              <a:t>B) protected </a:t>
            </a:r>
            <a:r>
              <a:rPr lang="en-US" dirty="0"/>
              <a:t>the rights and liberties of American citizens.</a:t>
            </a:r>
          </a:p>
          <a:p>
            <a:pPr algn="l"/>
            <a:r>
              <a:rPr lang="en-US" dirty="0" smtClean="0"/>
              <a:t>C) forbade </a:t>
            </a:r>
            <a:r>
              <a:rPr lang="en-US" dirty="0"/>
              <a:t>states to enter into treaties without approval from Congress.</a:t>
            </a:r>
          </a:p>
          <a:p>
            <a:pPr algn="l"/>
            <a:r>
              <a:rPr lang="en-US" dirty="0" smtClean="0"/>
              <a:t>D) held </a:t>
            </a:r>
            <a:r>
              <a:rPr lang="en-US" dirty="0"/>
              <a:t>the country together prior to the implementation of the Constitution.</a:t>
            </a:r>
          </a:p>
          <a:p>
            <a:pPr algn="l"/>
            <a:endParaRPr lang="en-US" dirty="0" smtClean="0"/>
          </a:p>
          <a:p>
            <a:pPr algn="l"/>
            <a:endParaRPr lang="en-US" dirty="0" smtClean="0"/>
          </a:p>
          <a:p>
            <a:pPr marL="342900" indent="-342900">
              <a:buAutoNum type="alphaUcPeriod"/>
            </a:pPr>
            <a:endParaRPr lang="en-US" dirty="0" smtClean="0"/>
          </a:p>
          <a:p>
            <a:pPr marL="342900" indent="-342900">
              <a:buAutoNum type="alphaUcPeriod"/>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Temperance</a:t>
            </a:r>
            <a:endParaRPr lang="en-US" dirty="0"/>
          </a:p>
        </p:txBody>
      </p:sp>
      <p:sp>
        <p:nvSpPr>
          <p:cNvPr id="3" name="Content Placeholder 2"/>
          <p:cNvSpPr>
            <a:spLocks noGrp="1"/>
          </p:cNvSpPr>
          <p:nvPr>
            <p:ph idx="1"/>
          </p:nvPr>
        </p:nvSpPr>
        <p:spPr>
          <a:xfrm>
            <a:off x="0" y="1295400"/>
            <a:ext cx="4876800" cy="5562600"/>
          </a:xfrm>
        </p:spPr>
        <p:txBody>
          <a:bodyPr>
            <a:normAutofit fontScale="92500"/>
          </a:bodyPr>
          <a:lstStyle/>
          <a:p>
            <a:r>
              <a:rPr lang="en-US" i="1" dirty="0" smtClean="0"/>
              <a:t>People </a:t>
            </a:r>
            <a:r>
              <a:rPr lang="en-US" i="1" dirty="0"/>
              <a:t>should drink less alcohol, or alcohol should be outlawed altogether. </a:t>
            </a:r>
            <a:r>
              <a:rPr lang="en-US" dirty="0"/>
              <a:t> </a:t>
            </a:r>
            <a:endParaRPr lang="en-US" dirty="0" smtClean="0"/>
          </a:p>
          <a:p>
            <a:r>
              <a:rPr lang="en-US" dirty="0" smtClean="0"/>
              <a:t>This </a:t>
            </a:r>
            <a:r>
              <a:rPr lang="en-US" dirty="0"/>
              <a:t>movement increased the size of Protestant religious organizations and their influence in western and rural sections of the country</a:t>
            </a:r>
            <a:r>
              <a:rPr lang="en-US" dirty="0" smtClean="0"/>
              <a:t>.</a:t>
            </a:r>
          </a:p>
          <a:p>
            <a:r>
              <a:rPr lang="en-US" dirty="0" smtClean="0"/>
              <a:t> </a:t>
            </a:r>
            <a:r>
              <a:rPr lang="en-US" dirty="0"/>
              <a:t>Women played an important role, which laid the foundation for the women’s movement</a:t>
            </a:r>
            <a:r>
              <a:rPr lang="en-US" dirty="0" smtClean="0"/>
              <a:t>.</a:t>
            </a:r>
            <a:endParaRPr lang="en-US" dirty="0"/>
          </a:p>
        </p:txBody>
      </p:sp>
      <p:pic>
        <p:nvPicPr>
          <p:cNvPr id="17410" name="Picture 2" descr="http://www.tenontours.com/assets/Irish-Temperance-Movement.jpg"/>
          <p:cNvPicPr>
            <a:picLocks noChangeAspect="1" noChangeArrowheads="1"/>
          </p:cNvPicPr>
          <p:nvPr/>
        </p:nvPicPr>
        <p:blipFill>
          <a:blip r:embed="rId2" cstate="print"/>
          <a:srcRect/>
          <a:stretch>
            <a:fillRect/>
          </a:stretch>
        </p:blipFill>
        <p:spPr bwMode="auto">
          <a:xfrm>
            <a:off x="4648200" y="1219200"/>
            <a:ext cx="4495800" cy="44958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Abolition</a:t>
            </a:r>
            <a:endParaRPr lang="en-US" dirty="0"/>
          </a:p>
        </p:txBody>
      </p:sp>
      <p:sp>
        <p:nvSpPr>
          <p:cNvPr id="3" name="Content Placeholder 2"/>
          <p:cNvSpPr>
            <a:spLocks noGrp="1"/>
          </p:cNvSpPr>
          <p:nvPr>
            <p:ph idx="1"/>
          </p:nvPr>
        </p:nvSpPr>
        <p:spPr>
          <a:xfrm>
            <a:off x="0" y="1219200"/>
            <a:ext cx="4572000" cy="5638800"/>
          </a:xfrm>
        </p:spPr>
        <p:txBody>
          <a:bodyPr>
            <a:normAutofit lnSpcReduction="10000"/>
          </a:bodyPr>
          <a:lstStyle/>
          <a:p>
            <a:r>
              <a:rPr lang="en-US" i="1" dirty="0" smtClean="0"/>
              <a:t>Slavery should be abolished and it should not be allowed in new states.</a:t>
            </a:r>
          </a:p>
          <a:p>
            <a:r>
              <a:rPr lang="en-US" dirty="0" smtClean="0"/>
              <a:t>This movement made slavery and its expansion an important political issue. </a:t>
            </a:r>
          </a:p>
          <a:p>
            <a:r>
              <a:rPr lang="en-US" dirty="0" smtClean="0"/>
              <a:t>Women played an important role, which laid</a:t>
            </a:r>
            <a:br>
              <a:rPr lang="en-US" dirty="0" smtClean="0"/>
            </a:br>
            <a:r>
              <a:rPr lang="en-US" dirty="0" smtClean="0"/>
              <a:t>the foundation for the women’s movement.</a:t>
            </a:r>
            <a:br>
              <a:rPr lang="en-US" dirty="0" smtClean="0"/>
            </a:br>
            <a:endParaRPr lang="en-US" dirty="0"/>
          </a:p>
        </p:txBody>
      </p:sp>
      <p:sp>
        <p:nvSpPr>
          <p:cNvPr id="16386" name="AutoShape 2" descr="data:image/jpeg;base64,/9j/4AAQSkZJRgABAQAAAQABAAD/2wCEAAkGBxQTEhUUExQWFBUUGB0YGBYYGBccHhoZHhgdHRwXHxweHCggHR0lHBgdITEhJSkrLi4vHx80ODMsNyguLisBCgoKBQUFDgUFDisZExkrKysrKysrKysrKysrKysrKysrKysrKysrKysrKysrKysrKysrKysrKysrKysrKysrK//AABEIAL0BCwMBIgACEQEDEQH/xAAcAAABBAMBAAAAAAAAAAAAAAAHAAIFBgEDBAj/xABSEAACAQMCBAMFBAMMBAsJAAABAgMABBESIQUGEzEHIkEUMlFhcSOBkdJCodEVFiQzUlRVYpKUscEXRJOjJTRDU3J0grLh8PEINUVjc8LD09T/xAAUAQEAAAAAAAAAAAAAAAAAAAAA/8QAFBEBAAAAAAAAAAAAAAAAAAAAAP/aAAwDAQACEQMRAD8AOGKaTinEUxhQKmE1WPEXmKSws3njVWYFUAY4GXJGfnjY4qn+EPONxdSy287GUqvV6rY1YyF6eFAzuSc+nagKhNYLb1HcfvZIbeaWNBI0cbOEJxq0jOM/QUIPDrxFvJrowSlZjOJHjL7aGWNnEYwPdbSBj0++gN2abk0JvCbnK+u7meKduoukyknvGdWBGoG2M+h7aa6vFG64oJoVsetpMbs3SAOSGHvAjAwMb+uW+FATyayO9ecrPnri1xIYoJZHeU5CxoNQ0gkhNvKMDJoy8jTXRsIWutXWOvUXzq984LAjY49Bt2oLPmkDQQ8Seer62vxGjiOOEK6qvaVWwfPnvnBXA7UZbN5DHGZNIcqCwXsGIyQN+w7UHWTWMmq7z3x1rKyluAMsoUIPizMFGflvn7qBic0cXVBfi4kMXV6eosmjXgtoMfcLgd8Y+dB6WFZXNQfLPHxd2UVyAAXXzLv5XHvDf0z2oU+JfO19b36pHJ00hCyIq9pAck6/j2K+n40B1XcU9lqO4BJI8Eby6Q7oGYKCBkgHbJJrouZdPc7UG9TWxa89c7+It9FxJwkmlLSQqI192RQcnXnOSR5fTHpR34ddNJBE7ABpEViF7DIzgfjQd1YxQ08YONXdvbK1rIUVnCyOoOtcg6cHsFJGDt3x8aqt5z3ffuLDMJgsslwbd5QDrwilgwycajjBOPhjB3oDsKw1VjkC9uZOHQy3bKXdcggEEx48pbfdz3OMd+1DbxO58v7XiHSikEUcIDrgZEqsNWXB743GB8M0BxFJ6EPJE3GxfQ+29boSB2OspoGUJGDHnceitj9VXjnXjEttZTzwhXeFckNnGO2rb1Gc49cUFkrNeb7XxC4y8L6JSwh+0klESFlU7eY4wEyD2GfuokeE/Pct+JIpwOtEA2tRgOhOMlRsGBxnHfNASCazn60JvFTnTiFjcQrCEjhI1K+A4mxjKNqGUxvsDncHNc3MviXee0WUdnGn2yRSlNnMvV26OSPINj5hvuDtjcDHqrXiobmPiE8FnLPHEsk0cevpajjb38HGWwMkbebGPWqn4Qc4XV/1luAsixjPWChCGYjTFoAwRpBOrIx5RvnNARiKZoreVrGKDZWDSrDUAu8e70LZRRA+ae4Xv6KgJJ+46fxqj+D0wt+LtCXVg6SRB13DlSCpU+oOkmpPxiiubriUFuIJCgXTEBjEpJBkYHOFwBp33/EVBcycuT2PF4hZwSKDLG1qCS2vGnVlsnC6sg57DJ7UHoK/XKMMe8rA/QqQa8q8ISa3WO9iIxBOq5+D6dQDfJlyP1V6g4sZTbytHHmZom0REgecrgKT22J7j4UE+ROVrmfh/Ebfoth9AjLeX+ERHJG+PTAyPnnvQS/gG+qe/cgAsI2wPTVJIf1ZouzyYNCDwJsriO5ui0TCLQI3YjGJUfIXcb7Fs47bUWeKh9EhjXW+htC5xltJwufTf1oAX4Lj/hhu38XPj+0N6P11upztQG8IuC3UXE9RhfTCHjnLArjUMdz7xyAdu43o9XJJXA3+lB5+8ZAjcUjHp0oQ30Ln/LNF3xKN6LQ/ueH6pfDaAuoJvkgnsfpQt8SOVL254mNMDlZwqROMsqqu2p2Awm5LYPp8c0ercMY11gByo1AHI1Y3wcbjOaCjXvBpr3hQgvCyTvEpd2A8kqsGDHG2MqM/In1oNE3vCpCjKpjkG6NmW2nVhs38lsqNvUCj5zrwJ7uzngRtDuvkbJHmH6Jx+iwyh+TUCbiy4p7OOGtaTFVm1gdF2OcaQok93QM9wQMeuKA7crcbjvrGOaJBGMaTGAMIy7FQP5Ixt8sUG/GZdN/CT/zCFj8us/8Almi1yJy69hYJDIR1CWd/UBmOdIPy7fjQx8WuA3c1+rpbvIkiLFEUBftnIbGyElyRk9t/jQHrhhzEnzQb/cK0cWcAKDsM5Y/ADufwoV8i80cYkvIILiBlgXUj5heNQFQjJcggsMbD1NXDxAe5azuBbIXkMbAY2IU+8QP0m05AA9aDznxeZbhri5LBXluGYRE76H1vq+i4Vfvr034eX4m4ZaPnOYlBP9ZRpYfipoJcK5Elk4XPL7Kxn1q8JIIfpLkSAJnOTpyBjJztRC8C4rqOzdJomWHqFoS2Qd8a10nBC53B7Z1UFl5z4X7TZ3cJAw0bFWx2Kgsp+4ivOVrdtNbQ2QG73QkU/wD1EWPT+JJr1JcWrtHImQxZGUEgjcggZ/GvP/KnIl6OIxxmEj2SaOSSQ5VCqSKco2MNqAyPv7UHo1bVVjCAYVVCqPgAMAV598eYlHEE372qav7bgfqr0O42oAeMPALybiWpbd3WZFjg0DVnSPNnGynJZsE9v1AUPDjiN/NFL7fCIirARnZcjTuNGTgDY5yc5+Vb+eYv+D+Ibje1l/7hxVN5H524ncXkEM1tpg8yMek6AFVIzrbIJBHuirl4g2k0lhdRwRs8kkZTAx2PvYz38oIx6k0Hnfg17cR294IVzHNGiXDgE9OMsceu2okrnf7qKXgFYRCO4lEhM5IR48Y6aAkrv+lqyTn0wB6VVOQeAXUtlxLpwMVmhES6vLmRXyQAwGcA9/QjFWDwBilWa6JifpuqL1MYCuhb7Mg75If4bYwaC8+KvCVuOG3AIGuFetGf5LLvn7wSKH3gRwhZbma5bzezIsceTnBcHcfABVwPhk0T/EKOU8OulgQvI0ZUAd8H3j88DfHc1QP/AGfYZFF03TboyaNMh7F0zlR6+6w37dx3FAX5YQysp7MCD94xVB8EeGCGylI/SuJF+5G0D8AtXy+kKxuy+8qkjYncAkbeu/pVJ8G+JTT2TtLGkQ6raQkZQHJ1OdzudZIz8qC/1jTWaVAxgfSqHztzhdWU6pFbpLGVDa2aTPcgjCIQMY9SKvr9jTFJwCaATjxE4mRqWxiIPb/jHb+xTZPELiY7WEf3m4P/ANgot71rBOrvtjtQCceInFP5jCfuufy0/wDf/wAVPexh/C6/JRWcnB3xUBzRxye2EPSgefWW1lQSFVYy57erEBR9fXtQUteeuKn/AFOAbZGRd/k71gc9cW9LOA+uAl3+Spvi/iC1q9nFPbtruYeo51KoV9AJTBJxhttz8O9Rtz4nXCx28gs8q0KT3HnHljd+mvT9Sc77/IUHN+/bjJI/gUIxv/E3R+7Ppt601ubuOfzaD6ey3X3j3/SrrzLzDLbezhYxJ1rhITltOA+e3xOarVx4kyxwW0sluMTXUsDkPsqI7Lq+R2BJ/qk+ooOGHmnjhJzBEv0tLo/q11sXmTjmM9GH6eyXX56kbPnq5lNli3Ue1XM0Jw+cJFq3G27EDOc4Ok9s1wWHiXdNBdSvbINNr7Xb4fP2RYoA/wAwys22M9vqGpuZuOZ/iIfr7JdfnrH75eO9ujF/dLn81T/JvO8l7Po6SrGLaOUsHywkZmBUjH9UjHpj1zUfzT4hz2k88bQppjltwjF92jlLajjHf7Nvp86CObmbjn/MxEf9TufzUw8z8bGcW8Hb+aXQz8veqVs+ebtzanoJpub2W39//k0zpPbvsxz66PnWOGc1cVe8lgktYAsC6pMSHsUcx4O/vELvjb1xQRbc38dH+rwf3a6/PWv9+HHR/q0H92ufz1N8n+IEt5Lbx9KNepbPNKwf3GWYx9vmR2/rD4GlzTzzc296IIrZHjRVdizEPKrMFPSA7lCRkd/oKCCHN3HQSfZYM/8AVrr81ZXnTj382gz/ANWuvzVeOWOPzXMl4rxCMW1wYVbUDqAVTvj1wc5+DD4Gorg/PktxcXcKWzDoI7R5dPOY2KMpOdiXBx6YG9BADnXjvrawf3a8/PW5OdeN+tjD/srv8f8Awrph8SLk2sk/sykR2SXDYbtK8rRgYP6GI2fHcAY710jnq7SOCS4tokE95Hb5WZWUI6A69Q2yGz9MGg4P36ca/mUGPnHdj/Kti86cXG7WluB/0Lz17baKzxLxLuFhDx2qsxlucZlXSYLXBkcEdyRqUfTO+2bJwLm57i7MAt2SL2aK4ErMMjqZ2K9++3/Zb5UFYPPXFRv7Lbkf9C9Gfxj2px564pja0gBA7EXZyfl9lt9KkLTxElN5LBJaMsYkliiYOpYyQpqZWHYA9w3bBFcvDPEK9exmvJLOMRpCHjKTK2pixGGHdfQ6Tvig5Tz5xQY/gcB77gXX/wCusf6QuJjP8Bi+mLkHfv8A8n8alLrxGkFo8q2uJ47hLZ0aRemruFIYyrkafMB8jjNSvCebZZbRJngCS+0dB4y+2zYeRGx5lCgt9AT2FBWP9Jl8PesIxjv55x/+CmHxSugP+IxH6ST/AP8APRJ4DevPbxSyJ02kQMUznGe36sH76kMUArh8Trs/6jGPjmaX/Do/CnXfibco2I7FHTbB6rr375HS+OaKWKWKDg4DevNbwyyR9J5EDtHknSSM6ckD/CpCsAVmgbIMgg1jSMY9KzIuRih9zNwfi73ErW128cJI6aKIdvKM51DPfPrQX+mqoyT8sYoWrwDju38Ok+Yxb/8AjSbl/juTi+k/C32+uwoCowGD6VhlGPhj9VCpeX+PYOb9wPmIKd+9/juD/D3I9Di3x9e3agmOduS5r64V1kjWIW0kXmUlldiGVhgj1AOfTHrmoG85D4g0dtHFNBp9mjtrgnPk6cnUymB5t/puPnW8cvcd9L+T8IP2U+PlbjfrxBx9BD+ygsfPXL011FEYHRbi3lWeLX7rsv6LY33z/wCe9Qdp4e3HStUkmiOiaea4GgkEzKQQmfQZxv8AHPpWt+U+MHvxGb8Yh/gtcjck8YJ34hN90wH+CUEhwLkC5gj4cvtCYspZpGwpOoPkLjcbhSRv21fLFRvD/Di8W3uYXuICWtRaW5UN5oxIZNTfAnWy7Z/a08h8X7/uhN/tz+Wl+8Pi39IT/wB4P5KCx8qclPZ3dzMZVaOdY/KF0kMo8xG+wz/j8q0808gtd3vtHVAjNs0WkjP2m4Rt/k7HPcY+dV+TkXi4/wDiM394P5aaeQeL/wBIT/3lvy0ExByJcJHwyNLlF9hk1yeTOokem+dhlPmGJ9AKlIeWblby/uOuuLmJUiGg5UhSATvvpz9+fTFVIcicY7/uhN/eG/LW1uTOM/0hL6f8sPyUElyfyFLZzwSloMLatDOEjwZHMusNnPmPu+c99P8AWGGcz8nXs98ssUqCJmjfUxfqW5jO/S9PODg477Z7VxnlLjGB/D5dh/Lj/Lk1qXlnjH8/k/tx/soJbgvL/FLe6nImtzb3FxLMzYYv5oyF8vbSDo21dl71p5V5BntbiCfqxajFKt2QrZkd3Lg98bZG+BjT2324xyxxr+fSfjD+WsryvxvO99J+MP7KDba+Ht1Dw6+tluFeS4OIywOBEpOEzk6dQJ29CT3pLyNdyQW0Ey2aRwXiTPHEh6bxKnqD3LNnKkb6t+2CxuW+Njtfyb/OH9lPHLfG/wCkJP8Ac/soOW+8O74W0cUMluTG91GFKlQILoaTjv5lBY49Acb43lF5Z4rBd9W2lt3QwW8DFwQ2mMjXgb5PvHORs2PStB5a45/SD/7n9lYHLfHf6Rf/AHP7KDdb8k35v5JXmhEAmnmjIDFi00YQKVzsqgAd/T51x8E5Dv4+H3Vmy2cfVgVVaNTqkkDE/aN9MDO43zjvW88t8d2xxCT8If2Uv3uce/pFv7MP7KDM3I19FBPFbtAYjNHMlvl1jcaAJoSMn7NiM6TsflVi5A4Xe2sUdvcCNoljdshiTG7S+WFc90WMnf02A2FV397fHv6Rf+zD+ymNy9x7+fyH6LBQFcCs0IjwXj+ce2Tn56bX81a/3K5gH+tT/wBm0/NQGGlQdbhnMOna5nz81tf8dX+VPThvMHrcy/ett+agL9KuHgqSCCITNqlCLrbAGWxucDbv8K7qBU1jTq5724WNGkc4VFLE/IDJ/UKANeNfNsqXKW1tM8XSXVKYzg623VSfkm+PmKsngxzE13ZskrF5oH0sWOSVOWRifpkf9k0MfFPhLRXImk19S8QTnUQQu2GiHzU6APTFdng5xT2biQiJwlwnTxnYsBrQ/D+UN/jig9By7qwx6U9RlfurBXb6VmHOkau/rQPXtTWJ9KyTSxQV/nOR14desGKlbaUggkEERkggjsc0OeA8mzrw+W6vbi6aVoWeOLrygINJKs2lhluxx2Hwou8VsRNBJCxwsqMhIx2YYPfb1qP5sGLKcf8AyX3/AOwaDywON3GM+0z9s/x0v5qKPMnKsn7mxXdrNcJIkCyzJ15Ssi6QXcZfysNzgbH4UIQnlG490f4V6n5VYGyt0PmDWyah8igBH4UHRyW5ezt2Y6tUEZJJzk6Bk/WpxmqO4Jw0W8McCFisSBFzjsBt+ypBqDnOck5rVM+CMdq6ZDsa4phvg43H30Efx+0WaCRX1EKpYaXdDkKcboQfurzF++S7/nU/+0b9tepb0fZS/DQ3/dNeR/WgOXAuECfhcE7Xd3BPKUj6qTSMGkkkEaakZioGpgDpxtXV4W+2Qz30F3K8jwsijWxYEEE6lz6Eb1W+GQ3vs/BGDIbL2m31KgIYSGdca8nzDbYjG9GX9zo+s824d0RGwRghCxU/HPmI/Cg6y24BAIJ/9KCfiN4qTNM0Fi/TijJVpgBqdhsQueygjGfWjLxEN030jzaW0/8AS0nHevIQU+vf1+ud/wBeaAl8avbiDhfD7yO6uBPO7dRjK5BwCQNJJUY0gbDffOauXhT4jteN7Ldke0YJjcDHVUDLAjsHA327iqPzb/7g4V8NbfjoaoHw0DfurZ6D5ur6fydDavu05oPUjbYONqFXjFz7PbSraWrGJtAeSQAagGyFVcjA7Ek0VZgfT0oM+LfLT3d3JJagyTQQx9aH9Io2opJHv5sYYMO/bvmg4fDbmmN9aXvELqG4Z/spC/2enA8pBUpq1A+/scgDertzBzBewzWMD6Sk9woN1HssiDcR6dyjn1wcEKcYyVHnvR3GDtsQe4PYgj0+hq18jczPBLFBKzSWryx/ZZ/i3DrpkQ/okHGQNiCRQen6H/i3zq9hFHHBgTz6tLkZCIuNTYOxbLADP+VX+hT4zcE9rkhSDLXMMTSCLb7WJnAbTvu6lQcfA0FQ5G5uaSd/b+JXUGoDpuGTp6vg+UKj07gD41dfEPmu9sbEldEpkOmO9jAChSCcsmTiTAwCPKSc7Y00CmUgspGCuzAggg/Ag7g1L8J4+8MUkDEyWso0ywE5AHfVHnZJB3BGxPf0NB6si7DPfAp9aLK4WREdDlXUMp+KsMg/hW+gwarXNt+AYbZklKXD6ZXWKR1EQUsysyg41kLH8fMT6VZqVAJ/FrleI2qGCOVp0fUiIJpC6nysBs2MZD42900J7bgF/G6SJZ3geNg6kW02zIcoRlO2fSvV+KVBGcH4iJ0Vgro2AWV45E0kjdfOozg57UKpbDjA41qzcGPrZDAv0BBnHbJT3NtOM583zo0VmgaKyBSzSzQI1XOduILHbSIUmdpUdEEcMknmKkAHQpxue5qyU00HkduVL7GPYbs42/4tN+WvR/JM+u1hj6c0bQxoj9WGSIk6RnSXUZ3HcZFWjSPhTqDl0N5t98bfI/GhH4e8M4unFJHuTP0cyCUysTG5O69ME4O+MFRgDI23FGQitbGgaRtXHOu/6u36q3XU4RWchmCAnCgsxx6BRuT8qHnId3fLdXcd5FKqTP1onKuUXbeMN2GF07dshqC1cZuelDISkr6gUAjjeRskHHlRScfPGBXmduVb/ODY3WR8IJT9+y0YeceD3Ul3LNamfCSRxywnqiOWJ0UPJHvgsrdymO2fTeS8UoZv3P0WqzdbqIEEPU1BQDq3X0xQdnh3ag8Pt4JopFeHpsySRSRkOr60I1AasMoO3+dXFx+qqX4dRXam6Nz1BA07G2EmrWI9THsfMFwVwDvsauqigUYIIPegt4ieFU3We4sUEiSMWaEEBkYnJK52ZScnG2PnRwApaRQefuL8PurnhnD7OOyu+tCzaw8EiKNmAPUYBd8j1q6eFfhw1k/tNzg3BBCIu4iBGGOfVyNvkM980Ul7UgKBwod3vK9zNxuS7jka3WK3jRH05WRzq8hB96MfpAEHtgg0RM1mgHPOfD7a4ib22wmFzghZLaF5TqAyCska505PaQD1yKGvIfh9eXE8TTQPBDG6u7yqUPkIOlVbzHJ27YxnfavR9ZoMGhzzry7c3XF7J4GeFIImd7hRsvn9wZ2YtjGn4Ekg9iR6VAOObLK2mjI4lZSCYAgXNtDJIGA7MrxqWT0Oh+xyAWAzQh4DyTd3kgjSGVEbvNLGyKqHbVlgNTY3Cr+ON69SVrCNrJ1eXAAXHY5OTn1yMDHy+dAywtVijSNfdjRUX6KAB+oV0UqVAqVKlQKlWKwxoHUqwTWAaCP5g63s8vs38foPS9z38eX3/L3+NBDlrnXjdzeJbiYMyvmWMR2ykRo4Eg1MMZG423+FXDxB52veHX0bMn8AYplgoLMcHWisWAB9cHGd8Gqh4PRzTcTnvkj+w+2MjE+6ZDrCA+rDAyPTNAfQ1VXxJ489nw6eeIlJF0ojEKcMzAasMCDjJ9KfyLzlDxOOSSFJIxGwQ69OSSucjSSO1DLxv5sVpBw8h1WGRJJXynnUplQoz3w5OGHcCglPCTna9ubyWC9mMmI9SAxxoQwYZGEVfQjvRbmuMAY9a8xnisfDeKrNA8sqR6Gbqupd0eJWYZGxOlhj5jFHLgnOMV3cSW6RyJJEiuxJUrh1BUDDEk+Yeg9aCD8XeZOIWQhktTohOVlYojDWSNA82+Thu21U+4554wljHdtKmmSQqGCW5BXAC+T3g2oPnI7Yqb8d+NKltFasG1SsJA5IwBGdxjvvqGKFE6W3sEciiX2jrMjOXXp4ChiAvceVlwe+c5oCdw3xHu4OHm6vAZXuGK2mEjVfKgJZtPYZOcHc4OPjUKnPvGbcW1zdt1LWcllGiFeovcjyjUpxuucZ+dRrySXvA0jhQY4c5aY5BLKUbzqPUKCSc/d2rg4vzJ7da2FjDE3VgwhIIOttOgaQN+2+TigtfOXP3Eo3W4t5CljcqrW+uKEnaNdY3BYefV3PbscVy8V8R+JW8VmWmUvNH1pAI4TmNnzH2HlJTORsasPNPAJF4AscmkS2iK/lOQNPlbf5xkj60KbHhz3FpdTmQkWYgjUE5Gh2ZcfRcfrNARL7mvjP7pm0hkVg7l4h07ck25JZWLYwPs/jv29SK4OOeIHGILyS2DqH6mmNTFFkqx+zORtkqR/nXX4G27TTT3LuWdenCrE5IXSTj5DCKtVTm3mZJOMG7CELFKgKEqSekdLeuN8HGflQejuHPJ0o+qT1NC68gDzY393bv8KFHiL4iX9rfTQ2rqIoBGGzGrYZhnc+mcjvS4F4sNLd3DMP4JFFJMkeE6rBdICk6tOcFm2+HrVA9piuo+I3U8s6zs4kCRlOm2t/KrgnLBWx27AZoDnd8du5eCx3VrvdPGj7IpB7a8g7AYBoeco+K95JcpHcyp05QUDCNF0yFT02yfTVgb7b07w55/EHDLmGRGk9mUupVk2jkIXTuckh2JwPT6VSOGcMjn4dOyj7ezZZHbbDwSEIV790bzdsYzQEnk3m3jV3PcRHSzWyOsgCQqUm8yopJOCNaEbZ7VD8J5/45czGCExvMoYsnSjBGg4bckDY7d96d4LcwpbtxKSQmRhCk7YYFmEbOHOWO7faDufvqucm84xWfEJLyRGZZBN5EKagZH1DuQMDGD/nQFvwo8Qmvw0FwP4QgL6wuFdNWNwPcYZxj19M7gEgV598MrprBZuK3MbLayDpqVwSXaTPlXIyoORn5UfbScOiuAQGUMAe+CM7/Og20qVKgVKlSoFSpUqBVgms1Gcw8dhsoGnuG0RqQMgEkljgAAbk7/4n0oJEmkxqv2vOdrJaPeo5MEerWdDahpOCNOM/+oqL4Z4oWFwXWJ5CY42lIMTglEGW0jG5A3xQd/PfN6cNgSV1165FQLq0nB95uxzpGTj/AArNxzrapKYWZ9YVWYrFIyqrJryzgFQAhDH4AiqRx7nngV4M3BnkBHTxonC4JDEDSQATgbjfYVCwcY4P7Wsq3N1o8iiEpOQVWIRdI6idSkDJJ33oL/c+JHDTGrO7MjBmGYXOy4yxBXYYIIPqN6cvP1ijyRMGjCzm3X7M4klAGsKAN8al39dQ9DVZ4RccCv3htESZyqMkSsbhQEx5k1axtgDGaneZ+GcJs0ae6TAeQPjVKxeU6ckJnBJ0An6ZNBIy84cPtZJoT9iYd5SIWVB5QR5gukk5AHqScCuC6504Sx1OFZ2jMx1QEvoXIJYFc5AQ7fD6ioFubeBTG6LCVjdITcqyTeYR4I2JwrDAIKYx3rbZtwnixkt7dpBP0TiSRZCVTIQsC53I6mkfX5UEv++vg7aMpEWdygU2/nUjA1OunKKMjzHatknOfDotTwRl21pDqihIDkvoXD6QrKGBGQTuMCsXPAeHcPtknnGn2cYaZDIGdnwrZ0tlg5x5e3wxXHZw8HuLGWePX7NDI0pAaYGF1Idiid0OSGwBvkUG+35qsbkqtzABK0ssUSmMyahE+lmDFBj+UV9B3+NcNzzNw7MC29rFOks5iZunp0+UnqKvTPUBCHcYziuHh3MPL6ESRyOfZ2kmBZLhsGbTG58y+bJYDG++9ccvMHAViTpTSoYnZ7c6LhhE+TuEIxpBbOk7UF24Vx3h/s0txBoS3TZ5BHoU4HbsNR3x271ELzdbyTwRWNqk7y6iW2i6YQgODlCdYBB0nGxG+4qF4LzbwUWTWTyvKhV2l+xlUOSS7sMDK7nbGMbYrTwvmnl+2kjeFplkjVlVys52ckszZ94nPfBOAANgBQWTmnnyG2kkgEJmMTQpNnyqBMMrjytr8u+PXffNbuHczcNkZIY+mTcANpEXl7kKJDjCtkHAb4VBc0cT4CZme5Z2knSKUmPr4dVX7J/JtkLt6Vu5d4jwVLmOG2Z1n9wLifzYOsByww2Mk7n1oG8b5/HD7ieEWC/Zp1Q8b4D+6N8ReXAIzu3oPXNd9tzDww9ITwQQzTxLLp6epQHUuAZNABJGr03OalOO8uWGiWW7DFGDGV3lcAKdJK7HIXKL5RVMPE+W5WVjJJqjCRjPtYJVQVXsNxg4z3xigtfBuYeEzSokAgaV+wESg40knfHu4BB9KleL8VsrVo0nWNDLjT9lke8FBJC4A1MBn51U+ZLDgNiAtyuDICQgMjNhgRqwvubMRnbPzNTi8N4VxVI7gfbJCuhWEkqaFUg4YZUggqDk70D5eaeFkSoelmIEujwkZIk0YAKebEgxsDg1nlPitvNYSXhtIrcYlWRFCkFY2IIJ0LkHHYiqlLxDlsNMWmZy2rqb3TA6pNZK4GM6/NqX5+lSt/zHwWzU2DSSxLE6ylAs7ZLYlALYOVOoMQTig7OFc48N9jhumhSD2kOhRIQxym7xnQm42zuO1dI5q4SVBxEcydMDob50qxbToyECupL4xuKrnHDy/aE20/VUg9fQDdEBpE3YFTgFlPbsPlWzlu/4DI+LXqBrdXuNf8IyqrGEk8zHJBjABUd8D1xQSvNHNFhLELbp9dfaIoXiw8ar9oAfNo0nTjOnIyKlU56sEjYq56cTCIaY5ME+YAIdOGUdNxkbDSaqH76OXumydeQqbn2ojRd/x23m9ztsPL2+VbuI8Q4F7JE7mVrZ55GiVfaMLKATIAuxVT1CSO2+3YUFwsueLKWdIEl1O5AXyPpbVGJFw2Mboc/jVmoS2s3ArdLe/VplXqaImPtB80UXTxo37IMZIqfg8XOFMwXrsCSBvDMNycb+Xbc0F7pVVuPeIfD7Oboz3AWTbKhJG057aiqkD6d/lUpy/wAxW96jSW0nURW0k6XXzYzjDKCdj3FBK0qVKgwaC/iPxpL3ilrw9CjxxOeqju0aySnIEeoKSMD1xjzemM0aa4ZOFQF+p0YjJnOsxpqz6HVjOdu9AAvDnmuGylvLW4kUQSByhGpwJFyuPdBIZfUjuo2GahOGcOJsFv7Vys9lKRPjOQrHMUo9CAMqw7YO/Y59JDgdtnPs8GfU9KP17+lb4OHRIGVIo0VveVUUA7Y3AG+229AFvD7h1oeEe2XIwbKacxsM4BdYwMqPeGrTjNcPg5bWc8UqXOovbSLdLpLbBI1UsSBgjIxpo7R8OiCGMRxiM90CKFOfiuMHtSt+FwRklIokJGCVRFJHwOBuPlQAjwnvBLd36QyiKe5Rmgk06tJ6jtqxjbAYbGpHxLsJIbSGPid408j3BMU6RqBEAgBV0GCy758u4xt8CZrfhUEZ1RwxI2PeVEU49RkCtk9jG+NaI+k5XWobSfiMjY0HnDlLjoiuwbporxI4JCLhQ7tCnTYA5Kq5BLadLg41bYrf4ac72/D7O5DkGdjqiTScNhANJcA6dx616Cg4JbJqCW8Khxh9MaDUPgcDcfI03979r/NoP9lH+WgBvM3Nw4o/DbYaMO6yzxM7KrOzAJDr0590nfHd/lWjwq47FbXk1nK6tDctoTcupk1aVGcDOpW05xvgfKj0OBWoIYW0AZcEN0o8gjsQcbY9KYOXbQMHFtAHUhgwiQMCNwQQMg59aDzpzXwmay4hdWUAAW9CrGCAfs3lVhj4YKsp+WflUp4s2kFpa2NmmkPECXIXBby4Lk43y2SR86PlzwqF3WV4o2kT3HKqWXPfB7j7q033BLeU5lhikI2BdFYgfDcUAC4bx20D23XdbiVFuCZwWCopDlQ0egasggY/R2HpVU4YZjw+4EcwESujTQaRkg4CyhyvbUApUH5716fj5Ysx2toPh/FJ2+HanRcvWyBgkEKaxhtMaDUPgwxgj5GgCfM0NhLwO3ljJjaM6ItQ1Mz764WYDcdyD2G3pU34N2cMkct279a6Z/OWGSgHugH4kbnHyHpRRbgVsYxG1vE0YOoIY00hvjpxgHfvWbDhMEGRDFHCGOWCIFyfuoKv4nSRfudOJjJpIG6BSwJYYOGIBAPpmgha3giMIkaC9tw2VjGzrkjYbLJGf6uSpPx716du+GRTKUljSRG2KMoII+YNcUPKdksolW1gWRezCNQQflttQCDjF1Fa8wG4v1Ps7JmMspcaeiFUYwfdbKkDsTn1zXFyJwq5lsOLPbqwjli0xqP0yHZiq/MR+X7wKP8Ac8NilXRLFHIucgOqsM/HBzg1utrZUAVFVVXYBQAAPQYGwoPOHCuK8Pk4ZDaeym4vWmICqCjMWb3uqoO2gqun5dgN6lfEbicCcXsw5UC2SJbgYzpIOcHbz4Qjf4UdYeEwLI0qwxLI3vOEUMfq2MmmXPA7aRi728Ls2Ms0SEnHbJIycUAP8auIRNxC1COsbxIpdtGQmXVkcgjzgLvjftj1qR5KvLS5vo4G+3lexaGa5SRgrZGHUKUBzg+9saL9zwK2kbVJbwSN21NEjHbYbkZ7U+14PbxNqjghjYbakjRTv33AzQADmQWlrxq0jRgLazEUcmoZ04aRnDbeY/aDf5j4VaPFXhtpY8Jjt4cgSXAlj1EsTvqc6j2GCNqJ1zyxZyOZHtIHdjks0SEk/EnGSa673hkMwUSwxyhfdDoradsbZBxtQBjjnFbc8s2qArrbpxr5T/GIwMm+NjgHf1++qxwri1stqkdywum60LQwoxRoQFYMGbRvuQMZOrv9fRE3ALVo1ja2gMaksqGJNKse5AxgE571oTlSxBBFnbAg5B6MexHr2oAVzjKo4pdvb3CwyaiJEn0AMdIDqhYMkiEAeVwp+tW/w45wtLThplnQW69doyY0kYSSaNYZRk6cKCpA2BHpRIuuWbOQsZLWBy7amJiQlm+JOMk1x8w8oW91ai10LDEHVsRxoMAHLBdvKWGVLDfc0FhVs06uaxthGoQFiB2yc4HooPwHYV00GDQk535bv2u7w20k/Qkteqml5fLOjD7KPDbM+k7D0Ztu1Fw00igDHNXDuJJFbrGLlpDaSGUxdYgXDlSBkNsRggfDf41JcBl4lDaXpjjmM5ukMIuFlYdJguogNk6R5u2QKKoFIrQBvh/OPGpLiWKOJJXhQ9SFowuhzCWGXD4z1MAL69tu477jmHjKpblYGl1ZaQi2YZGuPKMpOVIDSDYDVpBFE9LVFJZVUM3cgAE/U9zTwe9ANPDW9vkneC5huViZpXWWRXYFup5VLMCUAQbAHB/x4eLce404vkW3lRQH6DLB5sLKVAVs7kxkHOCc7ii0tZFBz8KJMMerVq0LnUMNnSM5Hoc111jFIUGaVYrNAqYafWsigximEU8000GAKZgU+m6aB4ApwArWoFbFUUD1ArIrGgVkCgzSpUqBUqVKgVKlSoFSpUqBUqVKgVKlSoFSpUqDFLNYzWKBVjNUi+8SIheGygt5rqcMVIj0KAQMtu7DYfHtWlvEuOMze02l1arCudUqDDNqVRGpUkFiWyMHsGPpQXvNZzQ6bxXjECXLWN2tvI2hZT0sFt/QPn0O/rit/GvFC3gSKUQTywzAmOVOngkDLqVLBlK+uRQEAGsihqPGOy6AmEc7NqIaIKupB6Oxzo0n0Ofl6V2WviWslq92ljeNChwWAi7DVqb3/dUrgn5igvwp1DPh/jDbzfxdtOx38uu2DHCljhTMGbYHsD8Kt/KvMaXtutwkckSsSAsigNse+xIwaCdpjGtbTj/yKofG/Fuxt5niYSyFDpLRqCuod1Bzvg7HHrQXwimuaiLnmWFbUXalpYSFI6SmQ4P9Vd9vX4Yqqf6YeGn9Kbt/zTUBDXtTZRVKfxPswqOqzypIQFaOJmGs5xEcdpNvc74wexrn4n4sWcLaZorqJsBtMkLIcHscNg/LNBfFatyUP7LxUsWlWJxNC7EAdWMqAWOBk/og/E7Vfw+BQbQaVUjmLxMtLKZoZ0nDLjzCMlWyoPlPqBnBx2Nct54t2MRUOlwpZQwBiO4I2++gIVKqLxXxOt7YI09veRBx5S9u677+XzY82BnFaP8AS1ZaQ+iYqSBsqkjUSFyobUucHBIHagvcJbfVp946cZ930zn171uqt8283QcPhEs2SWOEjXBdj3OASNgNyTsNvjWrk/na34ijNBkMnvRPgOoPZtiQVPxB+VBaaVD/AJh8UoLOVopra6BBOk9MKrgHGpCzDUvzFcVx4yW6JHI9ndKkwLRsRD5gDgn+M+O1ATaVQ/AuOrdQwzIkirNGJFDqRgE4wT2z67dwQRtUsrUDqZI2BT6VAqVKlQKlTQ29OoMGsGsMaWaCo8d8PbK5m65WSKc7mSGRoyTjGrbbVjbOMmtVt4eWKRyx9EydfHUeSR2dsbg6ycggjIxjergxrVnegoh8JrEoIy90Yg2sQmc6NXrtpz8d85rtvPD63dkIkuIljXTHHHIoRAV0MApQ+8ux33q3NSoKK3hZZmJ4VaeKOR9bqjqNRBBVTlD5Vx5QO2/enR+GUS2xtVurtYSxOkOmNwdS+52bOT8wKu4pA0A6tfCCCLIju7pMnJwY89sd9GRscZFXLlrgQs7dbdJZJApY65TqY6jnv8qk9VOD0ERxzg73ERjS4kgJIOuPGr18u+Rg5qlz+DsDRrG1xJhcbiOAMSPiwTVn4nO9EktWWNBQ+EeG5tY2jt+IXSKcnA6WNRxlvd+VcD+D8LQiKS4kfpgCF9EYaMZJIyB51OezZx6USQaWaAa8G8HYYJY5VuZyY3V9PkCkqdsgD61t5n8KFvJ2llvJvNnSmlCEUnOkZ9KIoNZJoB4nhNHJcCe7u57pl041aRnSdgSBkj5UQzF9fpmsq1PDUFB5z8Nf3Ql6kl5MqD3I9KEJkDOD33IzvUVc+C1uxX+EyrhQPJFEo29SAvfO+aKwNYLUFE454bi8SJbi/uZBF2z092ycufJ3w2n6AVz2nhPFGEC3cwVWRsBYlLaDlQzKoYjc9z60RM03VQUO/wDDOOe46815cSthlUP02Cq2fKAV2xn61H8L8IobeQSQX11FIMgMvTBwe4zp7fKiXms0FB5k8MI72bqT3lycDCD7PCLtsMrnuM1zSeDNq0SxGec6D5X+zDBSN02XcEnO+4okaR8BTxQUyy5DeKEQx8SvUVcBcNF5VAI0Dydt/wBQq6KKxmkGoH0qVKgVaiW+VbaVB//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6388" name="AutoShape 4" descr="data:image/jpeg;base64,/9j/4AAQSkZJRgABAQAAAQABAAD/2wCEAAkGBxQTEhUUExQWFBUUGB0YGBYYGBccHhoZHhgdHRwXHxweHCggHR0lHBgdITEhJSkrLi4vHx80ODMsNyguLisBCgoKBQUFDgUFDisZExkrKysrKysrKysrKysrKysrKysrKysrKysrKysrKysrKysrKysrKysrKysrKysrKysrK//AABEIAL0BCwMBIgACEQEDEQH/xAAcAAABBAMBAAAAAAAAAAAAAAAHAAIFBgEDBAj/xABSEAACAQMCBAMFBAMMBAsJAAABAgMABBESIQUGEzEHIkEUMlFhcSOBkdJCodEVFiQzUlRVYpKUscEXRJOjJTRDU3J0grLh8PEINUVjc8LD09T/xAAUAQEAAAAAAAAAAAAAAAAAAAAA/8QAFBEBAAAAAAAAAAAAAAAAAAAAAP/aAAwDAQACEQMRAD8AOGKaTinEUxhQKmE1WPEXmKSws3njVWYFUAY4GXJGfnjY4qn+EPONxdSy287GUqvV6rY1YyF6eFAzuSc+nagKhNYLb1HcfvZIbeaWNBI0cbOEJxq0jOM/QUIPDrxFvJrowSlZjOJHjL7aGWNnEYwPdbSBj0++gN2abk0JvCbnK+u7meKduoukyknvGdWBGoG2M+h7aa6vFG64oJoVsetpMbs3SAOSGHvAjAwMb+uW+FATyayO9ecrPnri1xIYoJZHeU5CxoNQ0gkhNvKMDJoy8jTXRsIWutXWOvUXzq984LAjY49Bt2oLPmkDQQ8Seer62vxGjiOOEK6qvaVWwfPnvnBXA7UZbN5DHGZNIcqCwXsGIyQN+w7UHWTWMmq7z3x1rKyluAMsoUIPizMFGflvn7qBic0cXVBfi4kMXV6eosmjXgtoMfcLgd8Y+dB6WFZXNQfLPHxd2UVyAAXXzLv5XHvDf0z2oU+JfO19b36pHJ00hCyIq9pAck6/j2K+n40B1XcU9lqO4BJI8Eby6Q7oGYKCBkgHbJJrouZdPc7UG9TWxa89c7+It9FxJwkmlLSQqI192RQcnXnOSR5fTHpR34ddNJBE7ABpEViF7DIzgfjQd1YxQ08YONXdvbK1rIUVnCyOoOtcg6cHsFJGDt3x8aqt5z3ffuLDMJgsslwbd5QDrwilgwycajjBOPhjB3oDsKw1VjkC9uZOHQy3bKXdcggEEx48pbfdz3OMd+1DbxO58v7XiHSikEUcIDrgZEqsNWXB743GB8M0BxFJ6EPJE3GxfQ+29boSB2OspoGUJGDHnceitj9VXjnXjEttZTzwhXeFckNnGO2rb1Gc49cUFkrNeb7XxC4y8L6JSwh+0klESFlU7eY4wEyD2GfuokeE/Pct+JIpwOtEA2tRgOhOMlRsGBxnHfNASCazn60JvFTnTiFjcQrCEjhI1K+A4mxjKNqGUxvsDncHNc3MviXee0WUdnGn2yRSlNnMvV26OSPINj5hvuDtjcDHqrXiobmPiE8FnLPHEsk0cevpajjb38HGWwMkbebGPWqn4Qc4XV/1luAsixjPWChCGYjTFoAwRpBOrIx5RvnNARiKZoreVrGKDZWDSrDUAu8e70LZRRA+ae4Xv6KgJJ+46fxqj+D0wt+LtCXVg6SRB13DlSCpU+oOkmpPxiiubriUFuIJCgXTEBjEpJBkYHOFwBp33/EVBcycuT2PF4hZwSKDLG1qCS2vGnVlsnC6sg57DJ7UHoK/XKMMe8rA/QqQa8q8ISa3WO9iIxBOq5+D6dQDfJlyP1V6g4sZTbytHHmZom0REgecrgKT22J7j4UE+ROVrmfh/Ebfoth9AjLeX+ERHJG+PTAyPnnvQS/gG+qe/cgAsI2wPTVJIf1ZouzyYNCDwJsriO5ui0TCLQI3YjGJUfIXcb7Fs47bUWeKh9EhjXW+htC5xltJwufTf1oAX4Lj/hhu38XPj+0N6P11upztQG8IuC3UXE9RhfTCHjnLArjUMdz7xyAdu43o9XJJXA3+lB5+8ZAjcUjHp0oQ30Ln/LNF3xKN6LQ/ueH6pfDaAuoJvkgnsfpQt8SOVL254mNMDlZwqROMsqqu2p2Awm5LYPp8c0ercMY11gByo1AHI1Y3wcbjOaCjXvBpr3hQgvCyTvEpd2A8kqsGDHG2MqM/In1oNE3vCpCjKpjkG6NmW2nVhs38lsqNvUCj5zrwJ7uzngRtDuvkbJHmH6Jx+iwyh+TUCbiy4p7OOGtaTFVm1gdF2OcaQok93QM9wQMeuKA7crcbjvrGOaJBGMaTGAMIy7FQP5Ixt8sUG/GZdN/CT/zCFj8us/8Almi1yJy69hYJDIR1CWd/UBmOdIPy7fjQx8WuA3c1+rpbvIkiLFEUBftnIbGyElyRk9t/jQHrhhzEnzQb/cK0cWcAKDsM5Y/ADufwoV8i80cYkvIILiBlgXUj5heNQFQjJcggsMbD1NXDxAe5azuBbIXkMbAY2IU+8QP0m05AA9aDznxeZbhri5LBXluGYRE76H1vq+i4Vfvr034eX4m4ZaPnOYlBP9ZRpYfipoJcK5Elk4XPL7Kxn1q8JIIfpLkSAJnOTpyBjJztRC8C4rqOzdJomWHqFoS2Qd8a10nBC53B7Z1UFl5z4X7TZ3cJAw0bFWx2Kgsp+4ivOVrdtNbQ2QG73QkU/wD1EWPT+JJr1JcWrtHImQxZGUEgjcggZ/GvP/KnIl6OIxxmEj2SaOSSQ5VCqSKco2MNqAyPv7UHo1bVVjCAYVVCqPgAMAV598eYlHEE372qav7bgfqr0O42oAeMPALybiWpbd3WZFjg0DVnSPNnGynJZsE9v1AUPDjiN/NFL7fCIirARnZcjTuNGTgDY5yc5+Vb+eYv+D+Ibje1l/7hxVN5H524ncXkEM1tpg8yMek6AFVIzrbIJBHuirl4g2k0lhdRwRs8kkZTAx2PvYz38oIx6k0Hnfg17cR294IVzHNGiXDgE9OMsceu2okrnf7qKXgFYRCO4lEhM5IR48Y6aAkrv+lqyTn0wB6VVOQeAXUtlxLpwMVmhES6vLmRXyQAwGcA9/QjFWDwBilWa6JifpuqL1MYCuhb7Mg75If4bYwaC8+KvCVuOG3AIGuFetGf5LLvn7wSKH3gRwhZbma5bzezIsceTnBcHcfABVwPhk0T/EKOU8OulgQvI0ZUAd8H3j88DfHc1QP/AGfYZFF03TboyaNMh7F0zlR6+6w37dx3FAX5YQysp7MCD94xVB8EeGCGylI/SuJF+5G0D8AtXy+kKxuy+8qkjYncAkbeu/pVJ8G+JTT2TtLGkQ6raQkZQHJ1OdzudZIz8qC/1jTWaVAxgfSqHztzhdWU6pFbpLGVDa2aTPcgjCIQMY9SKvr9jTFJwCaATjxE4mRqWxiIPb/jHb+xTZPELiY7WEf3m4P/ANgot71rBOrvtjtQCceInFP5jCfuufy0/wDf/wAVPexh/C6/JRWcnB3xUBzRxye2EPSgefWW1lQSFVYy57erEBR9fXtQUteeuKn/AFOAbZGRd/k71gc9cW9LOA+uAl3+Spvi/iC1q9nFPbtruYeo51KoV9AJTBJxhttz8O9Rtz4nXCx28gs8q0KT3HnHljd+mvT9Sc77/IUHN+/bjJI/gUIxv/E3R+7Ppt601ubuOfzaD6ey3X3j3/SrrzLzDLbezhYxJ1rhITltOA+e3xOarVx4kyxwW0sluMTXUsDkPsqI7Lq+R2BJ/qk+ooOGHmnjhJzBEv0tLo/q11sXmTjmM9GH6eyXX56kbPnq5lNli3Ue1XM0Jw+cJFq3G27EDOc4Ok9s1wWHiXdNBdSvbINNr7Xb4fP2RYoA/wAwys22M9vqGpuZuOZ/iIfr7JdfnrH75eO9ujF/dLn81T/JvO8l7Po6SrGLaOUsHywkZmBUjH9UjHpj1zUfzT4hz2k88bQppjltwjF92jlLajjHf7Nvp86CObmbjn/MxEf9TufzUw8z8bGcW8Hb+aXQz8veqVs+ebtzanoJpub2W39//k0zpPbvsxz66PnWOGc1cVe8lgktYAsC6pMSHsUcx4O/vELvjb1xQRbc38dH+rwf3a6/PWv9+HHR/q0H92ufz1N8n+IEt5Lbx9KNepbPNKwf3GWYx9vmR2/rD4GlzTzzc296IIrZHjRVdizEPKrMFPSA7lCRkd/oKCCHN3HQSfZYM/8AVrr81ZXnTj382gz/ANWuvzVeOWOPzXMl4rxCMW1wYVbUDqAVTvj1wc5+DD4Gorg/PktxcXcKWzDoI7R5dPOY2KMpOdiXBx6YG9BADnXjvrawf3a8/PW5OdeN+tjD/srv8f8Awrph8SLk2sk/sykR2SXDYbtK8rRgYP6GI2fHcAY710jnq7SOCS4tokE95Hb5WZWUI6A69Q2yGz9MGg4P36ca/mUGPnHdj/Kti86cXG7WluB/0Lz17baKzxLxLuFhDx2qsxlucZlXSYLXBkcEdyRqUfTO+2bJwLm57i7MAt2SL2aK4ErMMjqZ2K9++3/Zb5UFYPPXFRv7Lbkf9C9Gfxj2px564pja0gBA7EXZyfl9lt9KkLTxElN5LBJaMsYkliiYOpYyQpqZWHYA9w3bBFcvDPEK9exmvJLOMRpCHjKTK2pixGGHdfQ6Tvig5Tz5xQY/gcB77gXX/wCusf6QuJjP8Bi+mLkHfv8A8n8alLrxGkFo8q2uJ47hLZ0aRemruFIYyrkafMB8jjNSvCebZZbRJngCS+0dB4y+2zYeRGx5lCgt9AT2FBWP9Jl8PesIxjv55x/+CmHxSugP+IxH6ST/AP8APRJ4DevPbxSyJ02kQMUznGe36sH76kMUArh8Trs/6jGPjmaX/Do/CnXfibco2I7FHTbB6rr375HS+OaKWKWKDg4DevNbwyyR9J5EDtHknSSM6ckD/CpCsAVmgbIMgg1jSMY9KzIuRih9zNwfi73ErW128cJI6aKIdvKM51DPfPrQX+mqoyT8sYoWrwDju38Ok+Yxb/8AjSbl/juTi+k/C32+uwoCowGD6VhlGPhj9VCpeX+PYOb9wPmIKd+9/juD/D3I9Di3x9e3agmOduS5r64V1kjWIW0kXmUlldiGVhgj1AOfTHrmoG85D4g0dtHFNBp9mjtrgnPk6cnUymB5t/puPnW8cvcd9L+T8IP2U+PlbjfrxBx9BD+ygsfPXL011FEYHRbi3lWeLX7rsv6LY33z/wCe9Qdp4e3HStUkmiOiaea4GgkEzKQQmfQZxv8AHPpWt+U+MHvxGb8Yh/gtcjck8YJ34hN90wH+CUEhwLkC5gj4cvtCYspZpGwpOoPkLjcbhSRv21fLFRvD/Di8W3uYXuICWtRaW5UN5oxIZNTfAnWy7Z/a08h8X7/uhN/tz+Wl+8Pi39IT/wB4P5KCx8qclPZ3dzMZVaOdY/KF0kMo8xG+wz/j8q0808gtd3vtHVAjNs0WkjP2m4Rt/k7HPcY+dV+TkXi4/wDiM394P5aaeQeL/wBIT/3lvy0ExByJcJHwyNLlF9hk1yeTOokem+dhlPmGJ9AKlIeWblby/uOuuLmJUiGg5UhSATvvpz9+fTFVIcicY7/uhN/eG/LW1uTOM/0hL6f8sPyUElyfyFLZzwSloMLatDOEjwZHMusNnPmPu+c99P8AWGGcz8nXs98ssUqCJmjfUxfqW5jO/S9PODg477Z7VxnlLjGB/D5dh/Lj/Lk1qXlnjH8/k/tx/soJbgvL/FLe6nImtzb3FxLMzYYv5oyF8vbSDo21dl71p5V5BntbiCfqxajFKt2QrZkd3Lg98bZG+BjT2324xyxxr+fSfjD+WsryvxvO99J+MP7KDba+Ht1Dw6+tluFeS4OIywOBEpOEzk6dQJ29CT3pLyNdyQW0Ey2aRwXiTPHEh6bxKnqD3LNnKkb6t+2CxuW+Njtfyb/OH9lPHLfG/wCkJP8Ac/soOW+8O74W0cUMluTG91GFKlQILoaTjv5lBY49Acb43lF5Z4rBd9W2lt3QwW8DFwQ2mMjXgb5PvHORs2PStB5a45/SD/7n9lYHLfHf6Rf/AHP7KDdb8k35v5JXmhEAmnmjIDFi00YQKVzsqgAd/T51x8E5Dv4+H3Vmy2cfVgVVaNTqkkDE/aN9MDO43zjvW88t8d2xxCT8If2Uv3uce/pFv7MP7KDM3I19FBPFbtAYjNHMlvl1jcaAJoSMn7NiM6TsflVi5A4Xe2sUdvcCNoljdshiTG7S+WFc90WMnf02A2FV397fHv6Rf+zD+ymNy9x7+fyH6LBQFcCs0IjwXj+ce2Tn56bX81a/3K5gH+tT/wBm0/NQGGlQdbhnMOna5nz81tf8dX+VPThvMHrcy/ett+agL9KuHgqSCCITNqlCLrbAGWxucDbv8K7qBU1jTq5724WNGkc4VFLE/IDJ/UKANeNfNsqXKW1tM8XSXVKYzg623VSfkm+PmKsngxzE13ZskrF5oH0sWOSVOWRifpkf9k0MfFPhLRXImk19S8QTnUQQu2GiHzU6APTFdng5xT2biQiJwlwnTxnYsBrQ/D+UN/jig9By7qwx6U9RlfurBXb6VmHOkau/rQPXtTWJ9KyTSxQV/nOR14desGKlbaUggkEERkggjsc0OeA8mzrw+W6vbi6aVoWeOLrygINJKs2lhluxx2Hwou8VsRNBJCxwsqMhIx2YYPfb1qP5sGLKcf8AyX3/AOwaDywON3GM+0z9s/x0v5qKPMnKsn7mxXdrNcJIkCyzJ15Ssi6QXcZfysNzgbH4UIQnlG490f4V6n5VYGyt0PmDWyah8igBH4UHRyW5ezt2Y6tUEZJJzk6Bk/WpxmqO4Jw0W8McCFisSBFzjsBt+ypBqDnOck5rVM+CMdq6ZDsa4phvg43H30Efx+0WaCRX1EKpYaXdDkKcboQfurzF++S7/nU/+0b9tepb0fZS/DQ3/dNeR/WgOXAuECfhcE7Xd3BPKUj6qTSMGkkkEaakZioGpgDpxtXV4W+2Qz30F3K8jwsijWxYEEE6lz6Eb1W+GQ3vs/BGDIbL2m31KgIYSGdca8nzDbYjG9GX9zo+s824d0RGwRghCxU/HPmI/Cg6y24BAIJ/9KCfiN4qTNM0Fi/TijJVpgBqdhsQueygjGfWjLxEN030jzaW0/8AS0nHevIQU+vf1+ud/wBeaAl8avbiDhfD7yO6uBPO7dRjK5BwCQNJJUY0gbDffOauXhT4jteN7Ldke0YJjcDHVUDLAjsHA327iqPzb/7g4V8NbfjoaoHw0DfurZ6D5ur6fydDavu05oPUjbYONqFXjFz7PbSraWrGJtAeSQAagGyFVcjA7Ek0VZgfT0oM+LfLT3d3JJagyTQQx9aH9Io2opJHv5sYYMO/bvmg4fDbmmN9aXvELqG4Z/spC/2enA8pBUpq1A+/scgDertzBzBewzWMD6Sk9woN1HssiDcR6dyjn1wcEKcYyVHnvR3GDtsQe4PYgj0+hq18jczPBLFBKzSWryx/ZZ/i3DrpkQ/okHGQNiCRQen6H/i3zq9hFHHBgTz6tLkZCIuNTYOxbLADP+VX+hT4zcE9rkhSDLXMMTSCLb7WJnAbTvu6lQcfA0FQ5G5uaSd/b+JXUGoDpuGTp6vg+UKj07gD41dfEPmu9sbEldEpkOmO9jAChSCcsmTiTAwCPKSc7Y00CmUgspGCuzAggg/Ag7g1L8J4+8MUkDEyWso0ywE5AHfVHnZJB3BGxPf0NB6si7DPfAp9aLK4WREdDlXUMp+KsMg/hW+gwarXNt+AYbZklKXD6ZXWKR1EQUsysyg41kLH8fMT6VZqVAJ/FrleI2qGCOVp0fUiIJpC6nysBs2MZD42900J7bgF/G6SJZ3geNg6kW02zIcoRlO2fSvV+KVBGcH4iJ0Vgro2AWV45E0kjdfOozg57UKpbDjA41qzcGPrZDAv0BBnHbJT3NtOM583zo0VmgaKyBSzSzQI1XOduILHbSIUmdpUdEEcMknmKkAHQpxue5qyU00HkduVL7GPYbs42/4tN+WvR/JM+u1hj6c0bQxoj9WGSIk6RnSXUZ3HcZFWjSPhTqDl0N5t98bfI/GhH4e8M4unFJHuTP0cyCUysTG5O69ME4O+MFRgDI23FGQitbGgaRtXHOu/6u36q3XU4RWchmCAnCgsxx6BRuT8qHnId3fLdXcd5FKqTP1onKuUXbeMN2GF07dshqC1cZuelDISkr6gUAjjeRskHHlRScfPGBXmduVb/ODY3WR8IJT9+y0YeceD3Ul3LNamfCSRxywnqiOWJ0UPJHvgsrdymO2fTeS8UoZv3P0WqzdbqIEEPU1BQDq3X0xQdnh3ag8Pt4JopFeHpsySRSRkOr60I1AasMoO3+dXFx+qqX4dRXam6Nz1BA07G2EmrWI9THsfMFwVwDvsauqigUYIIPegt4ieFU3We4sUEiSMWaEEBkYnJK52ZScnG2PnRwApaRQefuL8PurnhnD7OOyu+tCzaw8EiKNmAPUYBd8j1q6eFfhw1k/tNzg3BBCIu4iBGGOfVyNvkM980Ul7UgKBwod3vK9zNxuS7jka3WK3jRH05WRzq8hB96MfpAEHtgg0RM1mgHPOfD7a4ib22wmFzghZLaF5TqAyCska505PaQD1yKGvIfh9eXE8TTQPBDG6u7yqUPkIOlVbzHJ27YxnfavR9ZoMGhzzry7c3XF7J4GeFIImd7hRsvn9wZ2YtjGn4Ekg9iR6VAOObLK2mjI4lZSCYAgXNtDJIGA7MrxqWT0Oh+xyAWAzQh4DyTd3kgjSGVEbvNLGyKqHbVlgNTY3Cr+ON69SVrCNrJ1eXAAXHY5OTn1yMDHy+dAywtVijSNfdjRUX6KAB+oV0UqVAqVKlQKlWKwxoHUqwTWAaCP5g63s8vs38foPS9z38eX3/L3+NBDlrnXjdzeJbiYMyvmWMR2ykRo4Eg1MMZG423+FXDxB52veHX0bMn8AYplgoLMcHWisWAB9cHGd8Gqh4PRzTcTnvkj+w+2MjE+6ZDrCA+rDAyPTNAfQ1VXxJ489nw6eeIlJF0ojEKcMzAasMCDjJ9KfyLzlDxOOSSFJIxGwQ69OSSucjSSO1DLxv5sVpBw8h1WGRJJXynnUplQoz3w5OGHcCglPCTna9ubyWC9mMmI9SAxxoQwYZGEVfQjvRbmuMAY9a8xnisfDeKrNA8sqR6Gbqupd0eJWYZGxOlhj5jFHLgnOMV3cSW6RyJJEiuxJUrh1BUDDEk+Yeg9aCD8XeZOIWQhktTohOVlYojDWSNA82+Thu21U+4554wljHdtKmmSQqGCW5BXAC+T3g2oPnI7Yqb8d+NKltFasG1SsJA5IwBGdxjvvqGKFE6W3sEciiX2jrMjOXXp4ChiAvceVlwe+c5oCdw3xHu4OHm6vAZXuGK2mEjVfKgJZtPYZOcHc4OPjUKnPvGbcW1zdt1LWcllGiFeovcjyjUpxuucZ+dRrySXvA0jhQY4c5aY5BLKUbzqPUKCSc/d2rg4vzJ7da2FjDE3VgwhIIOttOgaQN+2+TigtfOXP3Eo3W4t5CljcqrW+uKEnaNdY3BYefV3PbscVy8V8R+JW8VmWmUvNH1pAI4TmNnzH2HlJTORsasPNPAJF4AscmkS2iK/lOQNPlbf5xkj60KbHhz3FpdTmQkWYgjUE5Gh2ZcfRcfrNARL7mvjP7pm0hkVg7l4h07ck25JZWLYwPs/jv29SK4OOeIHGILyS2DqH6mmNTFFkqx+zORtkqR/nXX4G27TTT3LuWdenCrE5IXSTj5DCKtVTm3mZJOMG7CELFKgKEqSekdLeuN8HGflQejuHPJ0o+qT1NC68gDzY393bv8KFHiL4iX9rfTQ2rqIoBGGzGrYZhnc+mcjvS4F4sNLd3DMP4JFFJMkeE6rBdICk6tOcFm2+HrVA9piuo+I3U8s6zs4kCRlOm2t/KrgnLBWx27AZoDnd8du5eCx3VrvdPGj7IpB7a8g7AYBoeco+K95JcpHcyp05QUDCNF0yFT02yfTVgb7b07w55/EHDLmGRGk9mUupVk2jkIXTuckh2JwPT6VSOGcMjn4dOyj7ezZZHbbDwSEIV790bzdsYzQEnk3m3jV3PcRHSzWyOsgCQqUm8yopJOCNaEbZ7VD8J5/45czGCExvMoYsnSjBGg4bckDY7d96d4LcwpbtxKSQmRhCk7YYFmEbOHOWO7faDufvqucm84xWfEJLyRGZZBN5EKagZH1DuQMDGD/nQFvwo8Qmvw0FwP4QgL6wuFdNWNwPcYZxj19M7gEgV598MrprBZuK3MbLayDpqVwSXaTPlXIyoORn5UfbScOiuAQGUMAe+CM7/Og20qVKgVKlSoFSpUqBVgms1Gcw8dhsoGnuG0RqQMgEkljgAAbk7/4n0oJEmkxqv2vOdrJaPeo5MEerWdDahpOCNOM/+oqL4Z4oWFwXWJ5CY42lIMTglEGW0jG5A3xQd/PfN6cNgSV1165FQLq0nB95uxzpGTj/AArNxzrapKYWZ9YVWYrFIyqrJryzgFQAhDH4AiqRx7nngV4M3BnkBHTxonC4JDEDSQATgbjfYVCwcY4P7Wsq3N1o8iiEpOQVWIRdI6idSkDJJ33oL/c+JHDTGrO7MjBmGYXOy4yxBXYYIIPqN6cvP1ijyRMGjCzm3X7M4klAGsKAN8al39dQ9DVZ4RccCv3htESZyqMkSsbhQEx5k1axtgDGaneZ+GcJs0ae6TAeQPjVKxeU6ckJnBJ0An6ZNBIy84cPtZJoT9iYd5SIWVB5QR5gukk5AHqScCuC6504Sx1OFZ2jMx1QEvoXIJYFc5AQ7fD6ioFubeBTG6LCVjdITcqyTeYR4I2JwrDAIKYx3rbZtwnixkt7dpBP0TiSRZCVTIQsC53I6mkfX5UEv++vg7aMpEWdygU2/nUjA1OunKKMjzHatknOfDotTwRl21pDqihIDkvoXD6QrKGBGQTuMCsXPAeHcPtknnGn2cYaZDIGdnwrZ0tlg5x5e3wxXHZw8HuLGWePX7NDI0pAaYGF1Idiid0OSGwBvkUG+35qsbkqtzABK0ssUSmMyahE+lmDFBj+UV9B3+NcNzzNw7MC29rFOks5iZunp0+UnqKvTPUBCHcYziuHh3MPL6ESRyOfZ2kmBZLhsGbTG58y+bJYDG++9ccvMHAViTpTSoYnZ7c6LhhE+TuEIxpBbOk7UF24Vx3h/s0txBoS3TZ5BHoU4HbsNR3x271ELzdbyTwRWNqk7y6iW2i6YQgODlCdYBB0nGxG+4qF4LzbwUWTWTyvKhV2l+xlUOSS7sMDK7nbGMbYrTwvmnl+2kjeFplkjVlVys52ckszZ94nPfBOAANgBQWTmnnyG2kkgEJmMTQpNnyqBMMrjytr8u+PXffNbuHczcNkZIY+mTcANpEXl7kKJDjCtkHAb4VBc0cT4CZme5Z2knSKUmPr4dVX7J/JtkLt6Vu5d4jwVLmOG2Z1n9wLifzYOsByww2Mk7n1oG8b5/HD7ieEWC/Zp1Q8b4D+6N8ReXAIzu3oPXNd9tzDww9ITwQQzTxLLp6epQHUuAZNABJGr03OalOO8uWGiWW7DFGDGV3lcAKdJK7HIXKL5RVMPE+W5WVjJJqjCRjPtYJVQVXsNxg4z3xigtfBuYeEzSokAgaV+wESg40knfHu4BB9KleL8VsrVo0nWNDLjT9lke8FBJC4A1MBn51U+ZLDgNiAtyuDICQgMjNhgRqwvubMRnbPzNTi8N4VxVI7gfbJCuhWEkqaFUg4YZUggqDk70D5eaeFkSoelmIEujwkZIk0YAKebEgxsDg1nlPitvNYSXhtIrcYlWRFCkFY2IIJ0LkHHYiqlLxDlsNMWmZy2rqb3TA6pNZK4GM6/NqX5+lSt/zHwWzU2DSSxLE6ylAs7ZLYlALYOVOoMQTig7OFc48N9jhumhSD2kOhRIQxym7xnQm42zuO1dI5q4SVBxEcydMDob50qxbToyECupL4xuKrnHDy/aE20/VUg9fQDdEBpE3YFTgFlPbsPlWzlu/4DI+LXqBrdXuNf8IyqrGEk8zHJBjABUd8D1xQSvNHNFhLELbp9dfaIoXiw8ar9oAfNo0nTjOnIyKlU56sEjYq56cTCIaY5ME+YAIdOGUdNxkbDSaqH76OXumydeQqbn2ojRd/x23m9ztsPL2+VbuI8Q4F7JE7mVrZ55GiVfaMLKATIAuxVT1CSO2+3YUFwsueLKWdIEl1O5AXyPpbVGJFw2Mboc/jVmoS2s3ArdLe/VplXqaImPtB80UXTxo37IMZIqfg8XOFMwXrsCSBvDMNycb+Xbc0F7pVVuPeIfD7Oboz3AWTbKhJG057aiqkD6d/lUpy/wAxW96jSW0nURW0k6XXzYzjDKCdj3FBK0qVKgwaC/iPxpL3ilrw9CjxxOeqju0aySnIEeoKSMD1xjzemM0aa4ZOFQF+p0YjJnOsxpqz6HVjOdu9AAvDnmuGylvLW4kUQSByhGpwJFyuPdBIZfUjuo2GahOGcOJsFv7Vys9lKRPjOQrHMUo9CAMqw7YO/Y59JDgdtnPs8GfU9KP17+lb4OHRIGVIo0VveVUUA7Y3AG+229AFvD7h1oeEe2XIwbKacxsM4BdYwMqPeGrTjNcPg5bWc8UqXOovbSLdLpLbBI1UsSBgjIxpo7R8OiCGMRxiM90CKFOfiuMHtSt+FwRklIokJGCVRFJHwOBuPlQAjwnvBLd36QyiKe5Rmgk06tJ6jtqxjbAYbGpHxLsJIbSGPid408j3BMU6RqBEAgBV0GCy758u4xt8CZrfhUEZ1RwxI2PeVEU49RkCtk9jG+NaI+k5XWobSfiMjY0HnDlLjoiuwbporxI4JCLhQ7tCnTYA5Kq5BLadLg41bYrf4ac72/D7O5DkGdjqiTScNhANJcA6dx616Cg4JbJqCW8Khxh9MaDUPgcDcfI03979r/NoP9lH+WgBvM3Nw4o/DbYaMO6yzxM7KrOzAJDr0590nfHd/lWjwq47FbXk1nK6tDctoTcupk1aVGcDOpW05xvgfKj0OBWoIYW0AZcEN0o8gjsQcbY9KYOXbQMHFtAHUhgwiQMCNwQQMg59aDzpzXwmay4hdWUAAW9CrGCAfs3lVhj4YKsp+WflUp4s2kFpa2NmmkPECXIXBby4Lk43y2SR86PlzwqF3WV4o2kT3HKqWXPfB7j7q033BLeU5lhikI2BdFYgfDcUAC4bx20D23XdbiVFuCZwWCopDlQ0egasggY/R2HpVU4YZjw+4EcwESujTQaRkg4CyhyvbUApUH5716fj5Ysx2toPh/FJ2+HanRcvWyBgkEKaxhtMaDUPgwxgj5GgCfM0NhLwO3ljJjaM6ItQ1Mz764WYDcdyD2G3pU34N2cMkct279a6Z/OWGSgHugH4kbnHyHpRRbgVsYxG1vE0YOoIY00hvjpxgHfvWbDhMEGRDFHCGOWCIFyfuoKv4nSRfudOJjJpIG6BSwJYYOGIBAPpmgha3giMIkaC9tw2VjGzrkjYbLJGf6uSpPx716du+GRTKUljSRG2KMoII+YNcUPKdksolW1gWRezCNQQflttQCDjF1Fa8wG4v1Ps7JmMspcaeiFUYwfdbKkDsTn1zXFyJwq5lsOLPbqwjli0xqP0yHZiq/MR+X7wKP8Ac8NilXRLFHIucgOqsM/HBzg1utrZUAVFVVXYBQAAPQYGwoPOHCuK8Pk4ZDaeym4vWmICqCjMWb3uqoO2gqun5dgN6lfEbicCcXsw5UC2SJbgYzpIOcHbz4Qjf4UdYeEwLI0qwxLI3vOEUMfq2MmmXPA7aRi728Ls2Ms0SEnHbJIycUAP8auIRNxC1COsbxIpdtGQmXVkcgjzgLvjftj1qR5KvLS5vo4G+3lexaGa5SRgrZGHUKUBzg+9saL9zwK2kbVJbwSN21NEjHbYbkZ7U+14PbxNqjghjYbakjRTv33AzQADmQWlrxq0jRgLazEUcmoZ04aRnDbeY/aDf5j4VaPFXhtpY8Jjt4cgSXAlj1EsTvqc6j2GCNqJ1zyxZyOZHtIHdjks0SEk/EnGSa673hkMwUSwxyhfdDoradsbZBxtQBjjnFbc8s2qArrbpxr5T/GIwMm+NjgHf1++qxwri1stqkdywum60LQwoxRoQFYMGbRvuQMZOrv9fRE3ALVo1ja2gMaksqGJNKse5AxgE571oTlSxBBFnbAg5B6MexHr2oAVzjKo4pdvb3CwyaiJEn0AMdIDqhYMkiEAeVwp+tW/w45wtLThplnQW69doyY0kYSSaNYZRk6cKCpA2BHpRIuuWbOQsZLWBy7amJiQlm+JOMk1x8w8oW91ai10LDEHVsRxoMAHLBdvKWGVLDfc0FhVs06uaxthGoQFiB2yc4HooPwHYV00GDQk535bv2u7w20k/Qkteqml5fLOjD7KPDbM+k7D0Ztu1Fw00igDHNXDuJJFbrGLlpDaSGUxdYgXDlSBkNsRggfDf41JcBl4lDaXpjjmM5ukMIuFlYdJguogNk6R5u2QKKoFIrQBvh/OPGpLiWKOJJXhQ9SFowuhzCWGXD4z1MAL69tu477jmHjKpblYGl1ZaQi2YZGuPKMpOVIDSDYDVpBFE9LVFJZVUM3cgAE/U9zTwe9ANPDW9vkneC5huViZpXWWRXYFup5VLMCUAQbAHB/x4eLce404vkW3lRQH6DLB5sLKVAVs7kxkHOCc7ii0tZFBz8KJMMerVq0LnUMNnSM5Hoc111jFIUGaVYrNAqYafWsigximEU8000GAKZgU+m6aB4ApwArWoFbFUUD1ArIrGgVkCgzSpUqBUqVKgVKlSoFSpUqBUqVKgVKlSoFSpUqDFLNYzWKBVjNUi+8SIheGygt5rqcMVIj0KAQMtu7DYfHtWlvEuOMze02l1arCudUqDDNqVRGpUkFiWyMHsGPpQXvNZzQ6bxXjECXLWN2tvI2hZT0sFt/QPn0O/rit/GvFC3gSKUQTywzAmOVOngkDLqVLBlK+uRQEAGsihqPGOy6AmEc7NqIaIKupB6Oxzo0n0Ofl6V2WviWslq92ljeNChwWAi7DVqb3/dUrgn5igvwp1DPh/jDbzfxdtOx38uu2DHCljhTMGbYHsD8Kt/KvMaXtutwkckSsSAsigNse+xIwaCdpjGtbTj/yKofG/Fuxt5niYSyFDpLRqCuod1Bzvg7HHrQXwimuaiLnmWFbUXalpYSFI6SmQ4P9Vd9vX4Yqqf6YeGn9Kbt/zTUBDXtTZRVKfxPswqOqzypIQFaOJmGs5xEcdpNvc74wexrn4n4sWcLaZorqJsBtMkLIcHscNg/LNBfFatyUP7LxUsWlWJxNC7EAdWMqAWOBk/og/E7Vfw+BQbQaVUjmLxMtLKZoZ0nDLjzCMlWyoPlPqBnBx2Nct54t2MRUOlwpZQwBiO4I2++gIVKqLxXxOt7YI09veRBx5S9u677+XzY82BnFaP8AS1ZaQ+iYqSBsqkjUSFyobUucHBIHagvcJbfVp946cZ930zn171uqt8283QcPhEs2SWOEjXBdj3OASNgNyTsNvjWrk/na34ijNBkMnvRPgOoPZtiQVPxB+VBaaVD/AJh8UoLOVopra6BBOk9MKrgHGpCzDUvzFcVx4yW6JHI9ndKkwLRsRD5gDgn+M+O1ATaVQ/AuOrdQwzIkirNGJFDqRgE4wT2z67dwQRtUsrUDqZI2BT6VAqVKlQKlTQ29OoMGsGsMaWaCo8d8PbK5m65WSKc7mSGRoyTjGrbbVjbOMmtVt4eWKRyx9EydfHUeSR2dsbg6ycggjIxjergxrVnegoh8JrEoIy90Yg2sQmc6NXrtpz8d85rtvPD63dkIkuIljXTHHHIoRAV0MApQ+8ux33q3NSoKK3hZZmJ4VaeKOR9bqjqNRBBVTlD5Vx5QO2/enR+GUS2xtVurtYSxOkOmNwdS+52bOT8wKu4pA0A6tfCCCLIju7pMnJwY89sd9GRscZFXLlrgQs7dbdJZJApY65TqY6jnv8qk9VOD0ERxzg73ERjS4kgJIOuPGr18u+Rg5qlz+DsDRrG1xJhcbiOAMSPiwTVn4nO9EktWWNBQ+EeG5tY2jt+IXSKcnA6WNRxlvd+VcD+D8LQiKS4kfpgCF9EYaMZJIyB51OezZx6USQaWaAa8G8HYYJY5VuZyY3V9PkCkqdsgD61t5n8KFvJ2llvJvNnSmlCEUnOkZ9KIoNZJoB4nhNHJcCe7u57pl041aRnSdgSBkj5UQzF9fpmsq1PDUFB5z8Nf3Ql6kl5MqD3I9KEJkDOD33IzvUVc+C1uxX+EyrhQPJFEo29SAvfO+aKwNYLUFE454bi8SJbi/uZBF2z092ycufJ3w2n6AVz2nhPFGEC3cwVWRsBYlLaDlQzKoYjc9z60RM03VQUO/wDDOOe46815cSthlUP02Cq2fKAV2xn61H8L8IobeQSQX11FIMgMvTBwe4zp7fKiXms0FB5k8MI72bqT3lycDCD7PCLtsMrnuM1zSeDNq0SxGec6D5X+zDBSN02XcEnO+4okaR8BTxQUyy5DeKEQx8SvUVcBcNF5VAI0Dydt/wBQq6KKxmkGoH0qVKgVaiW+VbaVB//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6390" name="AutoShape 6" descr="data:image/jpeg;base64,/9j/4AAQSkZJRgABAQAAAQABAAD/2wCEAAkGBxQTEhUUExQWFBUUGB0YGBYYGBccHhoZHhgdHRwXHxweHCggHR0lHBgdITEhJSkrLi4vHx80ODMsNyguLisBCgoKBQUFDgUFDisZExkrKysrKysrKysrKysrKysrKysrKysrKysrKysrKysrKysrKysrKysrKysrKysrKysrK//AABEIAL0BCwMBIgACEQEDEQH/xAAcAAABBAMBAAAAAAAAAAAAAAAHAAIFBgEDBAj/xABSEAACAQMCBAMFBAMMBAsJAAABAgMABBESIQUGEzEHIkEUMlFhcSOBkdJCodEVFiQzUlRVYpKUscEXRJOjJTRDU3J0grLh8PEINUVjc8LD09T/xAAUAQEAAAAAAAAAAAAAAAAAAAAA/8QAFBEBAAAAAAAAAAAAAAAAAAAAAP/aAAwDAQACEQMRAD8AOGKaTinEUxhQKmE1WPEXmKSws3njVWYFUAY4GXJGfnjY4qn+EPONxdSy287GUqvV6rY1YyF6eFAzuSc+nagKhNYLb1HcfvZIbeaWNBI0cbOEJxq0jOM/QUIPDrxFvJrowSlZjOJHjL7aGWNnEYwPdbSBj0++gN2abk0JvCbnK+u7meKduoukyknvGdWBGoG2M+h7aa6vFG64oJoVsetpMbs3SAOSGHvAjAwMb+uW+FATyayO9ecrPnri1xIYoJZHeU5CxoNQ0gkhNvKMDJoy8jTXRsIWutXWOvUXzq984LAjY49Bt2oLPmkDQQ8Seer62vxGjiOOEK6qvaVWwfPnvnBXA7UZbN5DHGZNIcqCwXsGIyQN+w7UHWTWMmq7z3x1rKyluAMsoUIPizMFGflvn7qBic0cXVBfi4kMXV6eosmjXgtoMfcLgd8Y+dB6WFZXNQfLPHxd2UVyAAXXzLv5XHvDf0z2oU+JfO19b36pHJ00hCyIq9pAck6/j2K+n40B1XcU9lqO4BJI8Eby6Q7oGYKCBkgHbJJrouZdPc7UG9TWxa89c7+It9FxJwkmlLSQqI192RQcnXnOSR5fTHpR34ddNJBE7ABpEViF7DIzgfjQd1YxQ08YONXdvbK1rIUVnCyOoOtcg6cHsFJGDt3x8aqt5z3ffuLDMJgsslwbd5QDrwilgwycajjBOPhjB3oDsKw1VjkC9uZOHQy3bKXdcggEEx48pbfdz3OMd+1DbxO58v7XiHSikEUcIDrgZEqsNWXB743GB8M0BxFJ6EPJE3GxfQ+29boSB2OspoGUJGDHnceitj9VXjnXjEttZTzwhXeFckNnGO2rb1Gc49cUFkrNeb7XxC4y8L6JSwh+0klESFlU7eY4wEyD2GfuokeE/Pct+JIpwOtEA2tRgOhOMlRsGBxnHfNASCazn60JvFTnTiFjcQrCEjhI1K+A4mxjKNqGUxvsDncHNc3MviXee0WUdnGn2yRSlNnMvV26OSPINj5hvuDtjcDHqrXiobmPiE8FnLPHEsk0cevpajjb38HGWwMkbebGPWqn4Qc4XV/1luAsixjPWChCGYjTFoAwRpBOrIx5RvnNARiKZoreVrGKDZWDSrDUAu8e70LZRRA+ae4Xv6KgJJ+46fxqj+D0wt+LtCXVg6SRB13DlSCpU+oOkmpPxiiubriUFuIJCgXTEBjEpJBkYHOFwBp33/EVBcycuT2PF4hZwSKDLG1qCS2vGnVlsnC6sg57DJ7UHoK/XKMMe8rA/QqQa8q8ISa3WO9iIxBOq5+D6dQDfJlyP1V6g4sZTbytHHmZom0REgecrgKT22J7j4UE+ROVrmfh/Ebfoth9AjLeX+ERHJG+PTAyPnnvQS/gG+qe/cgAsI2wPTVJIf1ZouzyYNCDwJsriO5ui0TCLQI3YjGJUfIXcb7Fs47bUWeKh9EhjXW+htC5xltJwufTf1oAX4Lj/hhu38XPj+0N6P11upztQG8IuC3UXE9RhfTCHjnLArjUMdz7xyAdu43o9XJJXA3+lB5+8ZAjcUjHp0oQ30Ln/LNF3xKN6LQ/ueH6pfDaAuoJvkgnsfpQt8SOVL254mNMDlZwqROMsqqu2p2Awm5LYPp8c0ercMY11gByo1AHI1Y3wcbjOaCjXvBpr3hQgvCyTvEpd2A8kqsGDHG2MqM/In1oNE3vCpCjKpjkG6NmW2nVhs38lsqNvUCj5zrwJ7uzngRtDuvkbJHmH6Jx+iwyh+TUCbiy4p7OOGtaTFVm1gdF2OcaQok93QM9wQMeuKA7crcbjvrGOaJBGMaTGAMIy7FQP5Ixt8sUG/GZdN/CT/zCFj8us/8Almi1yJy69hYJDIR1CWd/UBmOdIPy7fjQx8WuA3c1+rpbvIkiLFEUBftnIbGyElyRk9t/jQHrhhzEnzQb/cK0cWcAKDsM5Y/ADufwoV8i80cYkvIILiBlgXUj5heNQFQjJcggsMbD1NXDxAe5azuBbIXkMbAY2IU+8QP0m05AA9aDznxeZbhri5LBXluGYRE76H1vq+i4Vfvr034eX4m4ZaPnOYlBP9ZRpYfipoJcK5Elk4XPL7Kxn1q8JIIfpLkSAJnOTpyBjJztRC8C4rqOzdJomWHqFoS2Qd8a10nBC53B7Z1UFl5z4X7TZ3cJAw0bFWx2Kgsp+4ivOVrdtNbQ2QG73QkU/wD1EWPT+JJr1JcWrtHImQxZGUEgjcggZ/GvP/KnIl6OIxxmEj2SaOSSQ5VCqSKco2MNqAyPv7UHo1bVVjCAYVVCqPgAMAV598eYlHEE372qav7bgfqr0O42oAeMPALybiWpbd3WZFjg0DVnSPNnGynJZsE9v1AUPDjiN/NFL7fCIirARnZcjTuNGTgDY5yc5+Vb+eYv+D+Ibje1l/7hxVN5H524ncXkEM1tpg8yMek6AFVIzrbIJBHuirl4g2k0lhdRwRs8kkZTAx2PvYz38oIx6k0Hnfg17cR294IVzHNGiXDgE9OMsceu2okrnf7qKXgFYRCO4lEhM5IR48Y6aAkrv+lqyTn0wB6VVOQeAXUtlxLpwMVmhES6vLmRXyQAwGcA9/QjFWDwBilWa6JifpuqL1MYCuhb7Mg75If4bYwaC8+KvCVuOG3AIGuFetGf5LLvn7wSKH3gRwhZbma5bzezIsceTnBcHcfABVwPhk0T/EKOU8OulgQvI0ZUAd8H3j88DfHc1QP/AGfYZFF03TboyaNMh7F0zlR6+6w37dx3FAX5YQysp7MCD94xVB8EeGCGylI/SuJF+5G0D8AtXy+kKxuy+8qkjYncAkbeu/pVJ8G+JTT2TtLGkQ6raQkZQHJ1OdzudZIz8qC/1jTWaVAxgfSqHztzhdWU6pFbpLGVDa2aTPcgjCIQMY9SKvr9jTFJwCaATjxE4mRqWxiIPb/jHb+xTZPELiY7WEf3m4P/ANgot71rBOrvtjtQCceInFP5jCfuufy0/wDf/wAVPexh/C6/JRWcnB3xUBzRxye2EPSgefWW1lQSFVYy57erEBR9fXtQUteeuKn/AFOAbZGRd/k71gc9cW9LOA+uAl3+Spvi/iC1q9nFPbtruYeo51KoV9AJTBJxhttz8O9Rtz4nXCx28gs8q0KT3HnHljd+mvT9Sc77/IUHN+/bjJI/gUIxv/E3R+7Ppt601ubuOfzaD6ey3X3j3/SrrzLzDLbezhYxJ1rhITltOA+e3xOarVx4kyxwW0sluMTXUsDkPsqI7Lq+R2BJ/qk+ooOGHmnjhJzBEv0tLo/q11sXmTjmM9GH6eyXX56kbPnq5lNli3Ue1XM0Jw+cJFq3G27EDOc4Ok9s1wWHiXdNBdSvbINNr7Xb4fP2RYoA/wAwys22M9vqGpuZuOZ/iIfr7JdfnrH75eO9ujF/dLn81T/JvO8l7Po6SrGLaOUsHywkZmBUjH9UjHpj1zUfzT4hz2k88bQppjltwjF92jlLajjHf7Nvp86CObmbjn/MxEf9TufzUw8z8bGcW8Hb+aXQz8veqVs+ebtzanoJpub2W39//k0zpPbvsxz66PnWOGc1cVe8lgktYAsC6pMSHsUcx4O/vELvjb1xQRbc38dH+rwf3a6/PWv9+HHR/q0H92ufz1N8n+IEt5Lbx9KNepbPNKwf3GWYx9vmR2/rD4GlzTzzc296IIrZHjRVdizEPKrMFPSA7lCRkd/oKCCHN3HQSfZYM/8AVrr81ZXnTj382gz/ANWuvzVeOWOPzXMl4rxCMW1wYVbUDqAVTvj1wc5+DD4Gorg/PktxcXcKWzDoI7R5dPOY2KMpOdiXBx6YG9BADnXjvrawf3a8/PW5OdeN+tjD/srv8f8Awrph8SLk2sk/sykR2SXDYbtK8rRgYP6GI2fHcAY710jnq7SOCS4tokE95Hb5WZWUI6A69Q2yGz9MGg4P36ca/mUGPnHdj/Kti86cXG7WluB/0Lz17baKzxLxLuFhDx2qsxlucZlXSYLXBkcEdyRqUfTO+2bJwLm57i7MAt2SL2aK4ErMMjqZ2K9++3/Zb5UFYPPXFRv7Lbkf9C9Gfxj2px564pja0gBA7EXZyfl9lt9KkLTxElN5LBJaMsYkliiYOpYyQpqZWHYA9w3bBFcvDPEK9exmvJLOMRpCHjKTK2pixGGHdfQ6Tvig5Tz5xQY/gcB77gXX/wCusf6QuJjP8Bi+mLkHfv8A8n8alLrxGkFo8q2uJ47hLZ0aRemruFIYyrkafMB8jjNSvCebZZbRJngCS+0dB4y+2zYeRGx5lCgt9AT2FBWP9Jl8PesIxjv55x/+CmHxSugP+IxH6ST/AP8APRJ4DevPbxSyJ02kQMUznGe36sH76kMUArh8Trs/6jGPjmaX/Do/CnXfibco2I7FHTbB6rr375HS+OaKWKWKDg4DevNbwyyR9J5EDtHknSSM6ckD/CpCsAVmgbIMgg1jSMY9KzIuRih9zNwfi73ErW128cJI6aKIdvKM51DPfPrQX+mqoyT8sYoWrwDju38Ok+Yxb/8AjSbl/juTi+k/C32+uwoCowGD6VhlGPhj9VCpeX+PYOb9wPmIKd+9/juD/D3I9Di3x9e3agmOduS5r64V1kjWIW0kXmUlldiGVhgj1AOfTHrmoG85D4g0dtHFNBp9mjtrgnPk6cnUymB5t/puPnW8cvcd9L+T8IP2U+PlbjfrxBx9BD+ygsfPXL011FEYHRbi3lWeLX7rsv6LY33z/wCe9Qdp4e3HStUkmiOiaea4GgkEzKQQmfQZxv8AHPpWt+U+MHvxGb8Yh/gtcjck8YJ34hN90wH+CUEhwLkC5gj4cvtCYspZpGwpOoPkLjcbhSRv21fLFRvD/Di8W3uYXuICWtRaW5UN5oxIZNTfAnWy7Z/a08h8X7/uhN/tz+Wl+8Pi39IT/wB4P5KCx8qclPZ3dzMZVaOdY/KF0kMo8xG+wz/j8q0808gtd3vtHVAjNs0WkjP2m4Rt/k7HPcY+dV+TkXi4/wDiM394P5aaeQeL/wBIT/3lvy0ExByJcJHwyNLlF9hk1yeTOokem+dhlPmGJ9AKlIeWblby/uOuuLmJUiGg5UhSATvvpz9+fTFVIcicY7/uhN/eG/LW1uTOM/0hL6f8sPyUElyfyFLZzwSloMLatDOEjwZHMusNnPmPu+c99P8AWGGcz8nXs98ssUqCJmjfUxfqW5jO/S9PODg477Z7VxnlLjGB/D5dh/Lj/Lk1qXlnjH8/k/tx/soJbgvL/FLe6nImtzb3FxLMzYYv5oyF8vbSDo21dl71p5V5BntbiCfqxajFKt2QrZkd3Lg98bZG+BjT2324xyxxr+fSfjD+WsryvxvO99J+MP7KDba+Ht1Dw6+tluFeS4OIywOBEpOEzk6dQJ29CT3pLyNdyQW0Ey2aRwXiTPHEh6bxKnqD3LNnKkb6t+2CxuW+Njtfyb/OH9lPHLfG/wCkJP8Ac/soOW+8O74W0cUMluTG91GFKlQILoaTjv5lBY49Acb43lF5Z4rBd9W2lt3QwW8DFwQ2mMjXgb5PvHORs2PStB5a45/SD/7n9lYHLfHf6Rf/AHP7KDdb8k35v5JXmhEAmnmjIDFi00YQKVzsqgAd/T51x8E5Dv4+H3Vmy2cfVgVVaNTqkkDE/aN9MDO43zjvW88t8d2xxCT8If2Uv3uce/pFv7MP7KDM3I19FBPFbtAYjNHMlvl1jcaAJoSMn7NiM6TsflVi5A4Xe2sUdvcCNoljdshiTG7S+WFc90WMnf02A2FV397fHv6Rf+zD+ymNy9x7+fyH6LBQFcCs0IjwXj+ce2Tn56bX81a/3K5gH+tT/wBm0/NQGGlQdbhnMOna5nz81tf8dX+VPThvMHrcy/ett+agL9KuHgqSCCITNqlCLrbAGWxucDbv8K7qBU1jTq5724WNGkc4VFLE/IDJ/UKANeNfNsqXKW1tM8XSXVKYzg623VSfkm+PmKsngxzE13ZskrF5oH0sWOSVOWRifpkf9k0MfFPhLRXImk19S8QTnUQQu2GiHzU6APTFdng5xT2biQiJwlwnTxnYsBrQ/D+UN/jig9By7qwx6U9RlfurBXb6VmHOkau/rQPXtTWJ9KyTSxQV/nOR14desGKlbaUggkEERkggjsc0OeA8mzrw+W6vbi6aVoWeOLrygINJKs2lhluxx2Hwou8VsRNBJCxwsqMhIx2YYPfb1qP5sGLKcf8AyX3/AOwaDywON3GM+0z9s/x0v5qKPMnKsn7mxXdrNcJIkCyzJ15Ssi6QXcZfysNzgbH4UIQnlG490f4V6n5VYGyt0PmDWyah8igBH4UHRyW5ezt2Y6tUEZJJzk6Bk/WpxmqO4Jw0W8McCFisSBFzjsBt+ypBqDnOck5rVM+CMdq6ZDsa4phvg43H30Efx+0WaCRX1EKpYaXdDkKcboQfurzF++S7/nU/+0b9tepb0fZS/DQ3/dNeR/WgOXAuECfhcE7Xd3BPKUj6qTSMGkkkEaakZioGpgDpxtXV4W+2Qz30F3K8jwsijWxYEEE6lz6Eb1W+GQ3vs/BGDIbL2m31KgIYSGdca8nzDbYjG9GX9zo+s824d0RGwRghCxU/HPmI/Cg6y24BAIJ/9KCfiN4qTNM0Fi/TijJVpgBqdhsQueygjGfWjLxEN030jzaW0/8AS0nHevIQU+vf1+ud/wBeaAl8avbiDhfD7yO6uBPO7dRjK5BwCQNJJUY0gbDffOauXhT4jteN7Ldke0YJjcDHVUDLAjsHA327iqPzb/7g4V8NbfjoaoHw0DfurZ6D5ur6fydDavu05oPUjbYONqFXjFz7PbSraWrGJtAeSQAagGyFVcjA7Ek0VZgfT0oM+LfLT3d3JJagyTQQx9aH9Io2opJHv5sYYMO/bvmg4fDbmmN9aXvELqG4Z/spC/2enA8pBUpq1A+/scgDertzBzBewzWMD6Sk9woN1HssiDcR6dyjn1wcEKcYyVHnvR3GDtsQe4PYgj0+hq18jczPBLFBKzSWryx/ZZ/i3DrpkQ/okHGQNiCRQen6H/i3zq9hFHHBgTz6tLkZCIuNTYOxbLADP+VX+hT4zcE9rkhSDLXMMTSCLb7WJnAbTvu6lQcfA0FQ5G5uaSd/b+JXUGoDpuGTp6vg+UKj07gD41dfEPmu9sbEldEpkOmO9jAChSCcsmTiTAwCPKSc7Y00CmUgspGCuzAggg/Ag7g1L8J4+8MUkDEyWso0ywE5AHfVHnZJB3BGxPf0NB6si7DPfAp9aLK4WREdDlXUMp+KsMg/hW+gwarXNt+AYbZklKXD6ZXWKR1EQUsysyg41kLH8fMT6VZqVAJ/FrleI2qGCOVp0fUiIJpC6nysBs2MZD42900J7bgF/G6SJZ3geNg6kW02zIcoRlO2fSvV+KVBGcH4iJ0Vgro2AWV45E0kjdfOozg57UKpbDjA41qzcGPrZDAv0BBnHbJT3NtOM583zo0VmgaKyBSzSzQI1XOduILHbSIUmdpUdEEcMknmKkAHQpxue5qyU00HkduVL7GPYbs42/4tN+WvR/JM+u1hj6c0bQxoj9WGSIk6RnSXUZ3HcZFWjSPhTqDl0N5t98bfI/GhH4e8M4unFJHuTP0cyCUysTG5O69ME4O+MFRgDI23FGQitbGgaRtXHOu/6u36q3XU4RWchmCAnCgsxx6BRuT8qHnId3fLdXcd5FKqTP1onKuUXbeMN2GF07dshqC1cZuelDISkr6gUAjjeRskHHlRScfPGBXmduVb/ODY3WR8IJT9+y0YeceD3Ul3LNamfCSRxywnqiOWJ0UPJHvgsrdymO2fTeS8UoZv3P0WqzdbqIEEPU1BQDq3X0xQdnh3ag8Pt4JopFeHpsySRSRkOr60I1AasMoO3+dXFx+qqX4dRXam6Nz1BA07G2EmrWI9THsfMFwVwDvsauqigUYIIPegt4ieFU3We4sUEiSMWaEEBkYnJK52ZScnG2PnRwApaRQefuL8PurnhnD7OOyu+tCzaw8EiKNmAPUYBd8j1q6eFfhw1k/tNzg3BBCIu4iBGGOfVyNvkM980Ul7UgKBwod3vK9zNxuS7jka3WK3jRH05WRzq8hB96MfpAEHtgg0RM1mgHPOfD7a4ib22wmFzghZLaF5TqAyCska505PaQD1yKGvIfh9eXE8TTQPBDG6u7yqUPkIOlVbzHJ27YxnfavR9ZoMGhzzry7c3XF7J4GeFIImd7hRsvn9wZ2YtjGn4Ekg9iR6VAOObLK2mjI4lZSCYAgXNtDJIGA7MrxqWT0Oh+xyAWAzQh4DyTd3kgjSGVEbvNLGyKqHbVlgNTY3Cr+ON69SVrCNrJ1eXAAXHY5OTn1yMDHy+dAywtVijSNfdjRUX6KAB+oV0UqVAqVKlQKlWKwxoHUqwTWAaCP5g63s8vs38foPS9z38eX3/L3+NBDlrnXjdzeJbiYMyvmWMR2ykRo4Eg1MMZG423+FXDxB52veHX0bMn8AYplgoLMcHWisWAB9cHGd8Gqh4PRzTcTnvkj+w+2MjE+6ZDrCA+rDAyPTNAfQ1VXxJ489nw6eeIlJF0ojEKcMzAasMCDjJ9KfyLzlDxOOSSFJIxGwQ69OSSucjSSO1DLxv5sVpBw8h1WGRJJXynnUplQoz3w5OGHcCglPCTna9ubyWC9mMmI9SAxxoQwYZGEVfQjvRbmuMAY9a8xnisfDeKrNA8sqR6Gbqupd0eJWYZGxOlhj5jFHLgnOMV3cSW6RyJJEiuxJUrh1BUDDEk+Yeg9aCD8XeZOIWQhktTohOVlYojDWSNA82+Thu21U+4554wljHdtKmmSQqGCW5BXAC+T3g2oPnI7Yqb8d+NKltFasG1SsJA5IwBGdxjvvqGKFE6W3sEciiX2jrMjOXXp4ChiAvceVlwe+c5oCdw3xHu4OHm6vAZXuGK2mEjVfKgJZtPYZOcHc4OPjUKnPvGbcW1zdt1LWcllGiFeovcjyjUpxuucZ+dRrySXvA0jhQY4c5aY5BLKUbzqPUKCSc/d2rg4vzJ7da2FjDE3VgwhIIOttOgaQN+2+TigtfOXP3Eo3W4t5CljcqrW+uKEnaNdY3BYefV3PbscVy8V8R+JW8VmWmUvNH1pAI4TmNnzH2HlJTORsasPNPAJF4AscmkS2iK/lOQNPlbf5xkj60KbHhz3FpdTmQkWYgjUE5Gh2ZcfRcfrNARL7mvjP7pm0hkVg7l4h07ck25JZWLYwPs/jv29SK4OOeIHGILyS2DqH6mmNTFFkqx+zORtkqR/nXX4G27TTT3LuWdenCrE5IXSTj5DCKtVTm3mZJOMG7CELFKgKEqSekdLeuN8HGflQejuHPJ0o+qT1NC68gDzY393bv8KFHiL4iX9rfTQ2rqIoBGGzGrYZhnc+mcjvS4F4sNLd3DMP4JFFJMkeE6rBdICk6tOcFm2+HrVA9piuo+I3U8s6zs4kCRlOm2t/KrgnLBWx27AZoDnd8du5eCx3VrvdPGj7IpB7a8g7AYBoeco+K95JcpHcyp05QUDCNF0yFT02yfTVgb7b07w55/EHDLmGRGk9mUupVk2jkIXTuckh2JwPT6VSOGcMjn4dOyj7ezZZHbbDwSEIV790bzdsYzQEnk3m3jV3PcRHSzWyOsgCQqUm8yopJOCNaEbZ7VD8J5/45czGCExvMoYsnSjBGg4bckDY7d96d4LcwpbtxKSQmRhCk7YYFmEbOHOWO7faDufvqucm84xWfEJLyRGZZBN5EKagZH1DuQMDGD/nQFvwo8Qmvw0FwP4QgL6wuFdNWNwPcYZxj19M7gEgV598MrprBZuK3MbLayDpqVwSXaTPlXIyoORn5UfbScOiuAQGUMAe+CM7/Og20qVKgVKlSoFSpUqBVgms1Gcw8dhsoGnuG0RqQMgEkljgAAbk7/4n0oJEmkxqv2vOdrJaPeo5MEerWdDahpOCNOM/+oqL4Z4oWFwXWJ5CY42lIMTglEGW0jG5A3xQd/PfN6cNgSV1165FQLq0nB95uxzpGTj/AArNxzrapKYWZ9YVWYrFIyqrJryzgFQAhDH4AiqRx7nngV4M3BnkBHTxonC4JDEDSQATgbjfYVCwcY4P7Wsq3N1o8iiEpOQVWIRdI6idSkDJJ33oL/c+JHDTGrO7MjBmGYXOy4yxBXYYIIPqN6cvP1ijyRMGjCzm3X7M4klAGsKAN8al39dQ9DVZ4RccCv3htESZyqMkSsbhQEx5k1axtgDGaneZ+GcJs0ae6TAeQPjVKxeU6ckJnBJ0An6ZNBIy84cPtZJoT9iYd5SIWVB5QR5gukk5AHqScCuC6504Sx1OFZ2jMx1QEvoXIJYFc5AQ7fD6ioFubeBTG6LCVjdITcqyTeYR4I2JwrDAIKYx3rbZtwnixkt7dpBP0TiSRZCVTIQsC53I6mkfX5UEv++vg7aMpEWdygU2/nUjA1OunKKMjzHatknOfDotTwRl21pDqihIDkvoXD6QrKGBGQTuMCsXPAeHcPtknnGn2cYaZDIGdnwrZ0tlg5x5e3wxXHZw8HuLGWePX7NDI0pAaYGF1Idiid0OSGwBvkUG+35qsbkqtzABK0ssUSmMyahE+lmDFBj+UV9B3+NcNzzNw7MC29rFOks5iZunp0+UnqKvTPUBCHcYziuHh3MPL6ESRyOfZ2kmBZLhsGbTG58y+bJYDG++9ccvMHAViTpTSoYnZ7c6LhhE+TuEIxpBbOk7UF24Vx3h/s0txBoS3TZ5BHoU4HbsNR3x271ELzdbyTwRWNqk7y6iW2i6YQgODlCdYBB0nGxG+4qF4LzbwUWTWTyvKhV2l+xlUOSS7sMDK7nbGMbYrTwvmnl+2kjeFplkjVlVys52ckszZ94nPfBOAANgBQWTmnnyG2kkgEJmMTQpNnyqBMMrjytr8u+PXffNbuHczcNkZIY+mTcANpEXl7kKJDjCtkHAb4VBc0cT4CZme5Z2knSKUmPr4dVX7J/JtkLt6Vu5d4jwVLmOG2Z1n9wLifzYOsByww2Mk7n1oG8b5/HD7ieEWC/Zp1Q8b4D+6N8ReXAIzu3oPXNd9tzDww9ITwQQzTxLLp6epQHUuAZNABJGr03OalOO8uWGiWW7DFGDGV3lcAKdJK7HIXKL5RVMPE+W5WVjJJqjCRjPtYJVQVXsNxg4z3xigtfBuYeEzSokAgaV+wESg40knfHu4BB9KleL8VsrVo0nWNDLjT9lke8FBJC4A1MBn51U+ZLDgNiAtyuDICQgMjNhgRqwvubMRnbPzNTi8N4VxVI7gfbJCuhWEkqaFUg4YZUggqDk70D5eaeFkSoelmIEujwkZIk0YAKebEgxsDg1nlPitvNYSXhtIrcYlWRFCkFY2IIJ0LkHHYiqlLxDlsNMWmZy2rqb3TA6pNZK4GM6/NqX5+lSt/zHwWzU2DSSxLE6ylAs7ZLYlALYOVOoMQTig7OFc48N9jhumhSD2kOhRIQxym7xnQm42zuO1dI5q4SVBxEcydMDob50qxbToyECupL4xuKrnHDy/aE20/VUg9fQDdEBpE3YFTgFlPbsPlWzlu/4DI+LXqBrdXuNf8IyqrGEk8zHJBjABUd8D1xQSvNHNFhLELbp9dfaIoXiw8ar9oAfNo0nTjOnIyKlU56sEjYq56cTCIaY5ME+YAIdOGUdNxkbDSaqH76OXumydeQqbn2ojRd/x23m9ztsPL2+VbuI8Q4F7JE7mVrZ55GiVfaMLKATIAuxVT1CSO2+3YUFwsueLKWdIEl1O5AXyPpbVGJFw2Mboc/jVmoS2s3ArdLe/VplXqaImPtB80UXTxo37IMZIqfg8XOFMwXrsCSBvDMNycb+Xbc0F7pVVuPeIfD7Oboz3AWTbKhJG057aiqkD6d/lUpy/wAxW96jSW0nURW0k6XXzYzjDKCdj3FBK0qVKgwaC/iPxpL3ilrw9CjxxOeqju0aySnIEeoKSMD1xjzemM0aa4ZOFQF+p0YjJnOsxpqz6HVjOdu9AAvDnmuGylvLW4kUQSByhGpwJFyuPdBIZfUjuo2GahOGcOJsFv7Vys9lKRPjOQrHMUo9CAMqw7YO/Y59JDgdtnPs8GfU9KP17+lb4OHRIGVIo0VveVUUA7Y3AG+229AFvD7h1oeEe2XIwbKacxsM4BdYwMqPeGrTjNcPg5bWc8UqXOovbSLdLpLbBI1UsSBgjIxpo7R8OiCGMRxiM90CKFOfiuMHtSt+FwRklIokJGCVRFJHwOBuPlQAjwnvBLd36QyiKe5Rmgk06tJ6jtqxjbAYbGpHxLsJIbSGPid408j3BMU6RqBEAgBV0GCy758u4xt8CZrfhUEZ1RwxI2PeVEU49RkCtk9jG+NaI+k5XWobSfiMjY0HnDlLjoiuwbporxI4JCLhQ7tCnTYA5Kq5BLadLg41bYrf4ac72/D7O5DkGdjqiTScNhANJcA6dx616Cg4JbJqCW8Khxh9MaDUPgcDcfI03979r/NoP9lH+WgBvM3Nw4o/DbYaMO6yzxM7KrOzAJDr0590nfHd/lWjwq47FbXk1nK6tDctoTcupk1aVGcDOpW05xvgfKj0OBWoIYW0AZcEN0o8gjsQcbY9KYOXbQMHFtAHUhgwiQMCNwQQMg59aDzpzXwmay4hdWUAAW9CrGCAfs3lVhj4YKsp+WflUp4s2kFpa2NmmkPECXIXBby4Lk43y2SR86PlzwqF3WV4o2kT3HKqWXPfB7j7q033BLeU5lhikI2BdFYgfDcUAC4bx20D23XdbiVFuCZwWCopDlQ0egasggY/R2HpVU4YZjw+4EcwESujTQaRkg4CyhyvbUApUH5716fj5Ysx2toPh/FJ2+HanRcvWyBgkEKaxhtMaDUPgwxgj5GgCfM0NhLwO3ljJjaM6ItQ1Mz764WYDcdyD2G3pU34N2cMkct279a6Z/OWGSgHugH4kbnHyHpRRbgVsYxG1vE0YOoIY00hvjpxgHfvWbDhMEGRDFHCGOWCIFyfuoKv4nSRfudOJjJpIG6BSwJYYOGIBAPpmgha3giMIkaC9tw2VjGzrkjYbLJGf6uSpPx716du+GRTKUljSRG2KMoII+YNcUPKdksolW1gWRezCNQQflttQCDjF1Fa8wG4v1Ps7JmMspcaeiFUYwfdbKkDsTn1zXFyJwq5lsOLPbqwjli0xqP0yHZiq/MR+X7wKP8Ac8NilXRLFHIucgOqsM/HBzg1utrZUAVFVVXYBQAAPQYGwoPOHCuK8Pk4ZDaeym4vWmICqCjMWb3uqoO2gqun5dgN6lfEbicCcXsw5UC2SJbgYzpIOcHbz4Qjf4UdYeEwLI0qwxLI3vOEUMfq2MmmXPA7aRi728Ls2Ms0SEnHbJIycUAP8auIRNxC1COsbxIpdtGQmXVkcgjzgLvjftj1qR5KvLS5vo4G+3lexaGa5SRgrZGHUKUBzg+9saL9zwK2kbVJbwSN21NEjHbYbkZ7U+14PbxNqjghjYbakjRTv33AzQADmQWlrxq0jRgLazEUcmoZ04aRnDbeY/aDf5j4VaPFXhtpY8Jjt4cgSXAlj1EsTvqc6j2GCNqJ1zyxZyOZHtIHdjks0SEk/EnGSa673hkMwUSwxyhfdDoradsbZBxtQBjjnFbc8s2qArrbpxr5T/GIwMm+NjgHf1++qxwri1stqkdywum60LQwoxRoQFYMGbRvuQMZOrv9fRE3ALVo1ja2gMaksqGJNKse5AxgE571oTlSxBBFnbAg5B6MexHr2oAVzjKo4pdvb3CwyaiJEn0AMdIDqhYMkiEAeVwp+tW/w45wtLThplnQW69doyY0kYSSaNYZRk6cKCpA2BHpRIuuWbOQsZLWBy7amJiQlm+JOMk1x8w8oW91ai10LDEHVsRxoMAHLBdvKWGVLDfc0FhVs06uaxthGoQFiB2yc4HooPwHYV00GDQk535bv2u7w20k/Qkteqml5fLOjD7KPDbM+k7D0Ztu1Fw00igDHNXDuJJFbrGLlpDaSGUxdYgXDlSBkNsRggfDf41JcBl4lDaXpjjmM5ukMIuFlYdJguogNk6R5u2QKKoFIrQBvh/OPGpLiWKOJJXhQ9SFowuhzCWGXD4z1MAL69tu477jmHjKpblYGl1ZaQi2YZGuPKMpOVIDSDYDVpBFE9LVFJZVUM3cgAE/U9zTwe9ANPDW9vkneC5huViZpXWWRXYFup5VLMCUAQbAHB/x4eLce404vkW3lRQH6DLB5sLKVAVs7kxkHOCc7ii0tZFBz8KJMMerVq0LnUMNnSM5Hoc111jFIUGaVYrNAqYafWsigximEU8000GAKZgU+m6aB4ApwArWoFbFUUD1ArIrGgVkCgzSpUqBUqVKgVKlSoFSpUqBUqVKgVKlSoFSpUqDFLNYzWKBVjNUi+8SIheGygt5rqcMVIj0KAQMtu7DYfHtWlvEuOMze02l1arCudUqDDNqVRGpUkFiWyMHsGPpQXvNZzQ6bxXjECXLWN2tvI2hZT0sFt/QPn0O/rit/GvFC3gSKUQTywzAmOVOngkDLqVLBlK+uRQEAGsihqPGOy6AmEc7NqIaIKupB6Oxzo0n0Ofl6V2WviWslq92ljeNChwWAi7DVqb3/dUrgn5igvwp1DPh/jDbzfxdtOx38uu2DHCljhTMGbYHsD8Kt/KvMaXtutwkckSsSAsigNse+xIwaCdpjGtbTj/yKofG/Fuxt5niYSyFDpLRqCuod1Bzvg7HHrQXwimuaiLnmWFbUXalpYSFI6SmQ4P9Vd9vX4Yqqf6YeGn9Kbt/zTUBDXtTZRVKfxPswqOqzypIQFaOJmGs5xEcdpNvc74wexrn4n4sWcLaZorqJsBtMkLIcHscNg/LNBfFatyUP7LxUsWlWJxNC7EAdWMqAWOBk/og/E7Vfw+BQbQaVUjmLxMtLKZoZ0nDLjzCMlWyoPlPqBnBx2Nct54t2MRUOlwpZQwBiO4I2++gIVKqLxXxOt7YI09veRBx5S9u677+XzY82BnFaP8AS1ZaQ+iYqSBsqkjUSFyobUucHBIHagvcJbfVp946cZ930zn171uqt8283QcPhEs2SWOEjXBdj3OASNgNyTsNvjWrk/na34ijNBkMnvRPgOoPZtiQVPxB+VBaaVD/AJh8UoLOVopra6BBOk9MKrgHGpCzDUvzFcVx4yW6JHI9ndKkwLRsRD5gDgn+M+O1ATaVQ/AuOrdQwzIkirNGJFDqRgE4wT2z67dwQRtUsrUDqZI2BT6VAqVKlQKlTQ29OoMGsGsMaWaCo8d8PbK5m65WSKc7mSGRoyTjGrbbVjbOMmtVt4eWKRyx9EydfHUeSR2dsbg6ycggjIxjergxrVnegoh8JrEoIy90Yg2sQmc6NXrtpz8d85rtvPD63dkIkuIljXTHHHIoRAV0MApQ+8ux33q3NSoKK3hZZmJ4VaeKOR9bqjqNRBBVTlD5Vx5QO2/enR+GUS2xtVurtYSxOkOmNwdS+52bOT8wKu4pA0A6tfCCCLIju7pMnJwY89sd9GRscZFXLlrgQs7dbdJZJApY65TqY6jnv8qk9VOD0ERxzg73ERjS4kgJIOuPGr18u+Rg5qlz+DsDRrG1xJhcbiOAMSPiwTVn4nO9EktWWNBQ+EeG5tY2jt+IXSKcnA6WNRxlvd+VcD+D8LQiKS4kfpgCF9EYaMZJIyB51OezZx6USQaWaAa8G8HYYJY5VuZyY3V9PkCkqdsgD61t5n8KFvJ2llvJvNnSmlCEUnOkZ9KIoNZJoB4nhNHJcCe7u57pl041aRnSdgSBkj5UQzF9fpmsq1PDUFB5z8Nf3Ql6kl5MqD3I9KEJkDOD33IzvUVc+C1uxX+EyrhQPJFEo29SAvfO+aKwNYLUFE454bi8SJbi/uZBF2z092ycufJ3w2n6AVz2nhPFGEC3cwVWRsBYlLaDlQzKoYjc9z60RM03VQUO/wDDOOe46815cSthlUP02Cq2fKAV2xn61H8L8IobeQSQX11FIMgMvTBwe4zp7fKiXms0FB5k8MI72bqT3lycDCD7PCLtsMrnuM1zSeDNq0SxGec6D5X+zDBSN02XcEnO+4okaR8BTxQUyy5DeKEQx8SvUVcBcNF5VAI0Dydt/wBQq6KKxmkGoH0qVKgVaiW+VbaVB//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6392" name="AutoShape 8" descr="data:image/jpeg;base64,/9j/4AAQSkZJRgABAQAAAQABAAD/2wCEAAkGBxQTEhUUExQWFBUUGB0YGBYYGBccHhoZHhgdHRwXHxweHCggHR0lHBgdITEhJSkrLi4vHx80ODMsNyguLisBCgoKBQUFDgUFDisZExkrKysrKysrKysrKysrKysrKysrKysrKysrKysrKysrKysrKysrKysrKysrKysrKysrK//AABEIAL0BCwMBIgACEQEDEQH/xAAcAAABBAMBAAAAAAAAAAAAAAAHAAIFBgEDBAj/xABSEAACAQMCBAMFBAMMBAsJAAABAgMABBESIQUGEzEHIkEUMlFhcSOBkdJCodEVFiQzUlRVYpKUscEXRJOjJTRDU3J0grLh8PEINUVjc8LD09T/xAAUAQEAAAAAAAAAAAAAAAAAAAAA/8QAFBEBAAAAAAAAAAAAAAAAAAAAAP/aAAwDAQACEQMRAD8AOGKaTinEUxhQKmE1WPEXmKSws3njVWYFUAY4GXJGfnjY4qn+EPONxdSy287GUqvV6rY1YyF6eFAzuSc+nagKhNYLb1HcfvZIbeaWNBI0cbOEJxq0jOM/QUIPDrxFvJrowSlZjOJHjL7aGWNnEYwPdbSBj0++gN2abk0JvCbnK+u7meKduoukyknvGdWBGoG2M+h7aa6vFG64oJoVsetpMbs3SAOSGHvAjAwMb+uW+FATyayO9ecrPnri1xIYoJZHeU5CxoNQ0gkhNvKMDJoy8jTXRsIWutXWOvUXzq984LAjY49Bt2oLPmkDQQ8Seer62vxGjiOOEK6qvaVWwfPnvnBXA7UZbN5DHGZNIcqCwXsGIyQN+w7UHWTWMmq7z3x1rKyluAMsoUIPizMFGflvn7qBic0cXVBfi4kMXV6eosmjXgtoMfcLgd8Y+dB6WFZXNQfLPHxd2UVyAAXXzLv5XHvDf0z2oU+JfO19b36pHJ00hCyIq9pAck6/j2K+n40B1XcU9lqO4BJI8Eby6Q7oGYKCBkgHbJJrouZdPc7UG9TWxa89c7+It9FxJwkmlLSQqI192RQcnXnOSR5fTHpR34ddNJBE7ABpEViF7DIzgfjQd1YxQ08YONXdvbK1rIUVnCyOoOtcg6cHsFJGDt3x8aqt5z3ffuLDMJgsslwbd5QDrwilgwycajjBOPhjB3oDsKw1VjkC9uZOHQy3bKXdcggEEx48pbfdz3OMd+1DbxO58v7XiHSikEUcIDrgZEqsNWXB743GB8M0BxFJ6EPJE3GxfQ+29boSB2OspoGUJGDHnceitj9VXjnXjEttZTzwhXeFckNnGO2rb1Gc49cUFkrNeb7XxC4y8L6JSwh+0klESFlU7eY4wEyD2GfuokeE/Pct+JIpwOtEA2tRgOhOMlRsGBxnHfNASCazn60JvFTnTiFjcQrCEjhI1K+A4mxjKNqGUxvsDncHNc3MviXee0WUdnGn2yRSlNnMvV26OSPINj5hvuDtjcDHqrXiobmPiE8FnLPHEsk0cevpajjb38HGWwMkbebGPWqn4Qc4XV/1luAsixjPWChCGYjTFoAwRpBOrIx5RvnNARiKZoreVrGKDZWDSrDUAu8e70LZRRA+ae4Xv6KgJJ+46fxqj+D0wt+LtCXVg6SRB13DlSCpU+oOkmpPxiiubriUFuIJCgXTEBjEpJBkYHOFwBp33/EVBcycuT2PF4hZwSKDLG1qCS2vGnVlsnC6sg57DJ7UHoK/XKMMe8rA/QqQa8q8ISa3WO9iIxBOq5+D6dQDfJlyP1V6g4sZTbytHHmZom0REgecrgKT22J7j4UE+ROVrmfh/Ebfoth9AjLeX+ERHJG+PTAyPnnvQS/gG+qe/cgAsI2wPTVJIf1ZouzyYNCDwJsriO5ui0TCLQI3YjGJUfIXcb7Fs47bUWeKh9EhjXW+htC5xltJwufTf1oAX4Lj/hhu38XPj+0N6P11upztQG8IuC3UXE9RhfTCHjnLArjUMdz7xyAdu43o9XJJXA3+lB5+8ZAjcUjHp0oQ30Ln/LNF3xKN6LQ/ueH6pfDaAuoJvkgnsfpQt8SOVL254mNMDlZwqROMsqqu2p2Awm5LYPp8c0ercMY11gByo1AHI1Y3wcbjOaCjXvBpr3hQgvCyTvEpd2A8kqsGDHG2MqM/In1oNE3vCpCjKpjkG6NmW2nVhs38lsqNvUCj5zrwJ7uzngRtDuvkbJHmH6Jx+iwyh+TUCbiy4p7OOGtaTFVm1gdF2OcaQok93QM9wQMeuKA7crcbjvrGOaJBGMaTGAMIy7FQP5Ixt8sUG/GZdN/CT/zCFj8us/8Almi1yJy69hYJDIR1CWd/UBmOdIPy7fjQx8WuA3c1+rpbvIkiLFEUBftnIbGyElyRk9t/jQHrhhzEnzQb/cK0cWcAKDsM5Y/ADufwoV8i80cYkvIILiBlgXUj5heNQFQjJcggsMbD1NXDxAe5azuBbIXkMbAY2IU+8QP0m05AA9aDznxeZbhri5LBXluGYRE76H1vq+i4Vfvr034eX4m4ZaPnOYlBP9ZRpYfipoJcK5Elk4XPL7Kxn1q8JIIfpLkSAJnOTpyBjJztRC8C4rqOzdJomWHqFoS2Qd8a10nBC53B7Z1UFl5z4X7TZ3cJAw0bFWx2Kgsp+4ivOVrdtNbQ2QG73QkU/wD1EWPT+JJr1JcWrtHImQxZGUEgjcggZ/GvP/KnIl6OIxxmEj2SaOSSQ5VCqSKco2MNqAyPv7UHo1bVVjCAYVVCqPgAMAV598eYlHEE372qav7bgfqr0O42oAeMPALybiWpbd3WZFjg0DVnSPNnGynJZsE9v1AUPDjiN/NFL7fCIirARnZcjTuNGTgDY5yc5+Vb+eYv+D+Ibje1l/7hxVN5H524ncXkEM1tpg8yMek6AFVIzrbIJBHuirl4g2k0lhdRwRs8kkZTAx2PvYz38oIx6k0Hnfg17cR294IVzHNGiXDgE9OMsceu2okrnf7qKXgFYRCO4lEhM5IR48Y6aAkrv+lqyTn0wB6VVOQeAXUtlxLpwMVmhES6vLmRXyQAwGcA9/QjFWDwBilWa6JifpuqL1MYCuhb7Mg75If4bYwaC8+KvCVuOG3AIGuFetGf5LLvn7wSKH3gRwhZbma5bzezIsceTnBcHcfABVwPhk0T/EKOU8OulgQvI0ZUAd8H3j88DfHc1QP/AGfYZFF03TboyaNMh7F0zlR6+6w37dx3FAX5YQysp7MCD94xVB8EeGCGylI/SuJF+5G0D8AtXy+kKxuy+8qkjYncAkbeu/pVJ8G+JTT2TtLGkQ6raQkZQHJ1OdzudZIz8qC/1jTWaVAxgfSqHztzhdWU6pFbpLGVDa2aTPcgjCIQMY9SKvr9jTFJwCaATjxE4mRqWxiIPb/jHb+xTZPELiY7WEf3m4P/ANgot71rBOrvtjtQCceInFP5jCfuufy0/wDf/wAVPexh/C6/JRWcnB3xUBzRxye2EPSgefWW1lQSFVYy57erEBR9fXtQUteeuKn/AFOAbZGRd/k71gc9cW9LOA+uAl3+Spvi/iC1q9nFPbtruYeo51KoV9AJTBJxhttz8O9Rtz4nXCx28gs8q0KT3HnHljd+mvT9Sc77/IUHN+/bjJI/gUIxv/E3R+7Ppt601ubuOfzaD6ey3X3j3/SrrzLzDLbezhYxJ1rhITltOA+e3xOarVx4kyxwW0sluMTXUsDkPsqI7Lq+R2BJ/qk+ooOGHmnjhJzBEv0tLo/q11sXmTjmM9GH6eyXX56kbPnq5lNli3Ue1XM0Jw+cJFq3G27EDOc4Ok9s1wWHiXdNBdSvbINNr7Xb4fP2RYoA/wAwys22M9vqGpuZuOZ/iIfr7JdfnrH75eO9ujF/dLn81T/JvO8l7Po6SrGLaOUsHywkZmBUjH9UjHpj1zUfzT4hz2k88bQppjltwjF92jlLajjHf7Nvp86CObmbjn/MxEf9TufzUw8z8bGcW8Hb+aXQz8veqVs+ebtzanoJpub2W39//k0zpPbvsxz66PnWOGc1cVe8lgktYAsC6pMSHsUcx4O/vELvjb1xQRbc38dH+rwf3a6/PWv9+HHR/q0H92ufz1N8n+IEt5Lbx9KNepbPNKwf3GWYx9vmR2/rD4GlzTzzc296IIrZHjRVdizEPKrMFPSA7lCRkd/oKCCHN3HQSfZYM/8AVrr81ZXnTj382gz/ANWuvzVeOWOPzXMl4rxCMW1wYVbUDqAVTvj1wc5+DD4Gorg/PktxcXcKWzDoI7R5dPOY2KMpOdiXBx6YG9BADnXjvrawf3a8/PW5OdeN+tjD/srv8f8Awrph8SLk2sk/sykR2SXDYbtK8rRgYP6GI2fHcAY710jnq7SOCS4tokE95Hb5WZWUI6A69Q2yGz9MGg4P36ca/mUGPnHdj/Kti86cXG7WluB/0Lz17baKzxLxLuFhDx2qsxlucZlXSYLXBkcEdyRqUfTO+2bJwLm57i7MAt2SL2aK4ErMMjqZ2K9++3/Zb5UFYPPXFRv7Lbkf9C9Gfxj2px564pja0gBA7EXZyfl9lt9KkLTxElN5LBJaMsYkliiYOpYyQpqZWHYA9w3bBFcvDPEK9exmvJLOMRpCHjKTK2pixGGHdfQ6Tvig5Tz5xQY/gcB77gXX/wCusf6QuJjP8Bi+mLkHfv8A8n8alLrxGkFo8q2uJ47hLZ0aRemruFIYyrkafMB8jjNSvCebZZbRJngCS+0dB4y+2zYeRGx5lCgt9AT2FBWP9Jl8PesIxjv55x/+CmHxSugP+IxH6ST/AP8APRJ4DevPbxSyJ02kQMUznGe36sH76kMUArh8Trs/6jGPjmaX/Do/CnXfibco2I7FHTbB6rr375HS+OaKWKWKDg4DevNbwyyR9J5EDtHknSSM6ckD/CpCsAVmgbIMgg1jSMY9KzIuRih9zNwfi73ErW128cJI6aKIdvKM51DPfPrQX+mqoyT8sYoWrwDju38Ok+Yxb/8AjSbl/juTi+k/C32+uwoCowGD6VhlGPhj9VCpeX+PYOb9wPmIKd+9/juD/D3I9Di3x9e3agmOduS5r64V1kjWIW0kXmUlldiGVhgj1AOfTHrmoG85D4g0dtHFNBp9mjtrgnPk6cnUymB5t/puPnW8cvcd9L+T8IP2U+PlbjfrxBx9BD+ygsfPXL011FEYHRbi3lWeLX7rsv6LY33z/wCe9Qdp4e3HStUkmiOiaea4GgkEzKQQmfQZxv8AHPpWt+U+MHvxGb8Yh/gtcjck8YJ34hN90wH+CUEhwLkC5gj4cvtCYspZpGwpOoPkLjcbhSRv21fLFRvD/Di8W3uYXuICWtRaW5UN5oxIZNTfAnWy7Z/a08h8X7/uhN/tz+Wl+8Pi39IT/wB4P5KCx8qclPZ3dzMZVaOdY/KF0kMo8xG+wz/j8q0808gtd3vtHVAjNs0WkjP2m4Rt/k7HPcY+dV+TkXi4/wDiM394P5aaeQeL/wBIT/3lvy0ExByJcJHwyNLlF9hk1yeTOokem+dhlPmGJ9AKlIeWblby/uOuuLmJUiGg5UhSATvvpz9+fTFVIcicY7/uhN/eG/LW1uTOM/0hL6f8sPyUElyfyFLZzwSloMLatDOEjwZHMusNnPmPu+c99P8AWGGcz8nXs98ssUqCJmjfUxfqW5jO/S9PODg477Z7VxnlLjGB/D5dh/Lj/Lk1qXlnjH8/k/tx/soJbgvL/FLe6nImtzb3FxLMzYYv5oyF8vbSDo21dl71p5V5BntbiCfqxajFKt2QrZkd3Lg98bZG+BjT2324xyxxr+fSfjD+WsryvxvO99J+MP7KDba+Ht1Dw6+tluFeS4OIywOBEpOEzk6dQJ29CT3pLyNdyQW0Ey2aRwXiTPHEh6bxKnqD3LNnKkb6t+2CxuW+Njtfyb/OH9lPHLfG/wCkJP8Ac/soOW+8O74W0cUMluTG91GFKlQILoaTjv5lBY49Acb43lF5Z4rBd9W2lt3QwW8DFwQ2mMjXgb5PvHORs2PStB5a45/SD/7n9lYHLfHf6Rf/AHP7KDdb8k35v5JXmhEAmnmjIDFi00YQKVzsqgAd/T51x8E5Dv4+H3Vmy2cfVgVVaNTqkkDE/aN9MDO43zjvW88t8d2xxCT8If2Uv3uce/pFv7MP7KDM3I19FBPFbtAYjNHMlvl1jcaAJoSMn7NiM6TsflVi5A4Xe2sUdvcCNoljdshiTG7S+WFc90WMnf02A2FV397fHv6Rf+zD+ymNy9x7+fyH6LBQFcCs0IjwXj+ce2Tn56bX81a/3K5gH+tT/wBm0/NQGGlQdbhnMOna5nz81tf8dX+VPThvMHrcy/ett+agL9KuHgqSCCITNqlCLrbAGWxucDbv8K7qBU1jTq5724WNGkc4VFLE/IDJ/UKANeNfNsqXKW1tM8XSXVKYzg623VSfkm+PmKsngxzE13ZskrF5oH0sWOSVOWRifpkf9k0MfFPhLRXImk19S8QTnUQQu2GiHzU6APTFdng5xT2biQiJwlwnTxnYsBrQ/D+UN/jig9By7qwx6U9RlfurBXb6VmHOkau/rQPXtTWJ9KyTSxQV/nOR14desGKlbaUggkEERkggjsc0OeA8mzrw+W6vbi6aVoWeOLrygINJKs2lhluxx2Hwou8VsRNBJCxwsqMhIx2YYPfb1qP5sGLKcf8AyX3/AOwaDywON3GM+0z9s/x0v5qKPMnKsn7mxXdrNcJIkCyzJ15Ssi6QXcZfysNzgbH4UIQnlG490f4V6n5VYGyt0PmDWyah8igBH4UHRyW5ezt2Y6tUEZJJzk6Bk/WpxmqO4Jw0W8McCFisSBFzjsBt+ypBqDnOck5rVM+CMdq6ZDsa4phvg43H30Efx+0WaCRX1EKpYaXdDkKcboQfurzF++S7/nU/+0b9tepb0fZS/DQ3/dNeR/WgOXAuECfhcE7Xd3BPKUj6qTSMGkkkEaakZioGpgDpxtXV4W+2Qz30F3K8jwsijWxYEEE6lz6Eb1W+GQ3vs/BGDIbL2m31KgIYSGdca8nzDbYjG9GX9zo+s824d0RGwRghCxU/HPmI/Cg6y24BAIJ/9KCfiN4qTNM0Fi/TijJVpgBqdhsQueygjGfWjLxEN030jzaW0/8AS0nHevIQU+vf1+ud/wBeaAl8avbiDhfD7yO6uBPO7dRjK5BwCQNJJUY0gbDffOauXhT4jteN7Ldke0YJjcDHVUDLAjsHA327iqPzb/7g4V8NbfjoaoHw0DfurZ6D5ur6fydDavu05oPUjbYONqFXjFz7PbSraWrGJtAeSQAagGyFVcjA7Ek0VZgfT0oM+LfLT3d3JJagyTQQx9aH9Io2opJHv5sYYMO/bvmg4fDbmmN9aXvELqG4Z/spC/2enA8pBUpq1A+/scgDertzBzBewzWMD6Sk9woN1HssiDcR6dyjn1wcEKcYyVHnvR3GDtsQe4PYgj0+hq18jczPBLFBKzSWryx/ZZ/i3DrpkQ/okHGQNiCRQen6H/i3zq9hFHHBgTz6tLkZCIuNTYOxbLADP+VX+hT4zcE9rkhSDLXMMTSCLb7WJnAbTvu6lQcfA0FQ5G5uaSd/b+JXUGoDpuGTp6vg+UKj07gD41dfEPmu9sbEldEpkOmO9jAChSCcsmTiTAwCPKSc7Y00CmUgspGCuzAggg/Ag7g1L8J4+8MUkDEyWso0ywE5AHfVHnZJB3BGxPf0NB6si7DPfAp9aLK4WREdDlXUMp+KsMg/hW+gwarXNt+AYbZklKXD6ZXWKR1EQUsysyg41kLH8fMT6VZqVAJ/FrleI2qGCOVp0fUiIJpC6nysBs2MZD42900J7bgF/G6SJZ3geNg6kW02zIcoRlO2fSvV+KVBGcH4iJ0Vgro2AWV45E0kjdfOozg57UKpbDjA41qzcGPrZDAv0BBnHbJT3NtOM583zo0VmgaKyBSzSzQI1XOduILHbSIUmdpUdEEcMknmKkAHQpxue5qyU00HkduVL7GPYbs42/4tN+WvR/JM+u1hj6c0bQxoj9WGSIk6RnSXUZ3HcZFWjSPhTqDl0N5t98bfI/GhH4e8M4unFJHuTP0cyCUysTG5O69ME4O+MFRgDI23FGQitbGgaRtXHOu/6u36q3XU4RWchmCAnCgsxx6BRuT8qHnId3fLdXcd5FKqTP1onKuUXbeMN2GF07dshqC1cZuelDISkr6gUAjjeRskHHlRScfPGBXmduVb/ODY3WR8IJT9+y0YeceD3Ul3LNamfCSRxywnqiOWJ0UPJHvgsrdymO2fTeS8UoZv3P0WqzdbqIEEPU1BQDq3X0xQdnh3ag8Pt4JopFeHpsySRSRkOr60I1AasMoO3+dXFx+qqX4dRXam6Nz1BA07G2EmrWI9THsfMFwVwDvsauqigUYIIPegt4ieFU3We4sUEiSMWaEEBkYnJK52ZScnG2PnRwApaRQefuL8PurnhnD7OOyu+tCzaw8EiKNmAPUYBd8j1q6eFfhw1k/tNzg3BBCIu4iBGGOfVyNvkM980Ul7UgKBwod3vK9zNxuS7jka3WK3jRH05WRzq8hB96MfpAEHtgg0RM1mgHPOfD7a4ib22wmFzghZLaF5TqAyCska505PaQD1yKGvIfh9eXE8TTQPBDG6u7yqUPkIOlVbzHJ27YxnfavR9ZoMGhzzry7c3XF7J4GeFIImd7hRsvn9wZ2YtjGn4Ekg9iR6VAOObLK2mjI4lZSCYAgXNtDJIGA7MrxqWT0Oh+xyAWAzQh4DyTd3kgjSGVEbvNLGyKqHbVlgNTY3Cr+ON69SVrCNrJ1eXAAXHY5OTn1yMDHy+dAywtVijSNfdjRUX6KAB+oV0UqVAqVKlQKlWKwxoHUqwTWAaCP5g63s8vs38foPS9z38eX3/L3+NBDlrnXjdzeJbiYMyvmWMR2ykRo4Eg1MMZG423+FXDxB52veHX0bMn8AYplgoLMcHWisWAB9cHGd8Gqh4PRzTcTnvkj+w+2MjE+6ZDrCA+rDAyPTNAfQ1VXxJ489nw6eeIlJF0ojEKcMzAasMCDjJ9KfyLzlDxOOSSFJIxGwQ69OSSucjSSO1DLxv5sVpBw8h1WGRJJXynnUplQoz3w5OGHcCglPCTna9ubyWC9mMmI9SAxxoQwYZGEVfQjvRbmuMAY9a8xnisfDeKrNA8sqR6Gbqupd0eJWYZGxOlhj5jFHLgnOMV3cSW6RyJJEiuxJUrh1BUDDEk+Yeg9aCD8XeZOIWQhktTohOVlYojDWSNA82+Thu21U+4554wljHdtKmmSQqGCW5BXAC+T3g2oPnI7Yqb8d+NKltFasG1SsJA5IwBGdxjvvqGKFE6W3sEciiX2jrMjOXXp4ChiAvceVlwe+c5oCdw3xHu4OHm6vAZXuGK2mEjVfKgJZtPYZOcHc4OPjUKnPvGbcW1zdt1LWcllGiFeovcjyjUpxuucZ+dRrySXvA0jhQY4c5aY5BLKUbzqPUKCSc/d2rg4vzJ7da2FjDE3VgwhIIOttOgaQN+2+TigtfOXP3Eo3W4t5CljcqrW+uKEnaNdY3BYefV3PbscVy8V8R+JW8VmWmUvNH1pAI4TmNnzH2HlJTORsasPNPAJF4AscmkS2iK/lOQNPlbf5xkj60KbHhz3FpdTmQkWYgjUE5Gh2ZcfRcfrNARL7mvjP7pm0hkVg7l4h07ck25JZWLYwPs/jv29SK4OOeIHGILyS2DqH6mmNTFFkqx+zORtkqR/nXX4G27TTT3LuWdenCrE5IXSTj5DCKtVTm3mZJOMG7CELFKgKEqSekdLeuN8HGflQejuHPJ0o+qT1NC68gDzY393bv8KFHiL4iX9rfTQ2rqIoBGGzGrYZhnc+mcjvS4F4sNLd3DMP4JFFJMkeE6rBdICk6tOcFm2+HrVA9piuo+I3U8s6zs4kCRlOm2t/KrgnLBWx27AZoDnd8du5eCx3VrvdPGj7IpB7a8g7AYBoeco+K95JcpHcyp05QUDCNF0yFT02yfTVgb7b07w55/EHDLmGRGk9mUupVk2jkIXTuckh2JwPT6VSOGcMjn4dOyj7ezZZHbbDwSEIV790bzdsYzQEnk3m3jV3PcRHSzWyOsgCQqUm8yopJOCNaEbZ7VD8J5/45czGCExvMoYsnSjBGg4bckDY7d96d4LcwpbtxKSQmRhCk7YYFmEbOHOWO7faDufvqucm84xWfEJLyRGZZBN5EKagZH1DuQMDGD/nQFvwo8Qmvw0FwP4QgL6wuFdNWNwPcYZxj19M7gEgV598MrprBZuK3MbLayDpqVwSXaTPlXIyoORn5UfbScOiuAQGUMAe+CM7/Og20qVKgVKlSoFSpUqBVgms1Gcw8dhsoGnuG0RqQMgEkljgAAbk7/4n0oJEmkxqv2vOdrJaPeo5MEerWdDahpOCNOM/+oqL4Z4oWFwXWJ5CY42lIMTglEGW0jG5A3xQd/PfN6cNgSV1165FQLq0nB95uxzpGTj/AArNxzrapKYWZ9YVWYrFIyqrJryzgFQAhDH4AiqRx7nngV4M3BnkBHTxonC4JDEDSQATgbjfYVCwcY4P7Wsq3N1o8iiEpOQVWIRdI6idSkDJJ33oL/c+JHDTGrO7MjBmGYXOy4yxBXYYIIPqN6cvP1ijyRMGjCzm3X7M4klAGsKAN8al39dQ9DVZ4RccCv3htESZyqMkSsbhQEx5k1axtgDGaneZ+GcJs0ae6TAeQPjVKxeU6ckJnBJ0An6ZNBIy84cPtZJoT9iYd5SIWVB5QR5gukk5AHqScCuC6504Sx1OFZ2jMx1QEvoXIJYFc5AQ7fD6ioFubeBTG6LCVjdITcqyTeYR4I2JwrDAIKYx3rbZtwnixkt7dpBP0TiSRZCVTIQsC53I6mkfX5UEv++vg7aMpEWdygU2/nUjA1OunKKMjzHatknOfDotTwRl21pDqihIDkvoXD6QrKGBGQTuMCsXPAeHcPtknnGn2cYaZDIGdnwrZ0tlg5x5e3wxXHZw8HuLGWePX7NDI0pAaYGF1Idiid0OSGwBvkUG+35qsbkqtzABK0ssUSmMyahE+lmDFBj+UV9B3+NcNzzNw7MC29rFOks5iZunp0+UnqKvTPUBCHcYziuHh3MPL6ESRyOfZ2kmBZLhsGbTG58y+bJYDG++9ccvMHAViTpTSoYnZ7c6LhhE+TuEIxpBbOk7UF24Vx3h/s0txBoS3TZ5BHoU4HbsNR3x271ELzdbyTwRWNqk7y6iW2i6YQgODlCdYBB0nGxG+4qF4LzbwUWTWTyvKhV2l+xlUOSS7sMDK7nbGMbYrTwvmnl+2kjeFplkjVlVys52ckszZ94nPfBOAANgBQWTmnnyG2kkgEJmMTQpNnyqBMMrjytr8u+PXffNbuHczcNkZIY+mTcANpEXl7kKJDjCtkHAb4VBc0cT4CZme5Z2knSKUmPr4dVX7J/JtkLt6Vu5d4jwVLmOG2Z1n9wLifzYOsByww2Mk7n1oG8b5/HD7ieEWC/Zp1Q8b4D+6N8ReXAIzu3oPXNd9tzDww9ITwQQzTxLLp6epQHUuAZNABJGr03OalOO8uWGiWW7DFGDGV3lcAKdJK7HIXKL5RVMPE+W5WVjJJqjCRjPtYJVQVXsNxg4z3xigtfBuYeEzSokAgaV+wESg40knfHu4BB9KleL8VsrVo0nWNDLjT9lke8FBJC4A1MBn51U+ZLDgNiAtyuDICQgMjNhgRqwvubMRnbPzNTi8N4VxVI7gfbJCuhWEkqaFUg4YZUggqDk70D5eaeFkSoelmIEujwkZIk0YAKebEgxsDg1nlPitvNYSXhtIrcYlWRFCkFY2IIJ0LkHHYiqlLxDlsNMWmZy2rqb3TA6pNZK4GM6/NqX5+lSt/zHwWzU2DSSxLE6ylAs7ZLYlALYOVOoMQTig7OFc48N9jhumhSD2kOhRIQxym7xnQm42zuO1dI5q4SVBxEcydMDob50qxbToyECupL4xuKrnHDy/aE20/VUg9fQDdEBpE3YFTgFlPbsPlWzlu/4DI+LXqBrdXuNf8IyqrGEk8zHJBjABUd8D1xQSvNHNFhLELbp9dfaIoXiw8ar9oAfNo0nTjOnIyKlU56sEjYq56cTCIaY5ME+YAIdOGUdNxkbDSaqH76OXumydeQqbn2ojRd/x23m9ztsPL2+VbuI8Q4F7JE7mVrZ55GiVfaMLKATIAuxVT1CSO2+3YUFwsueLKWdIEl1O5AXyPpbVGJFw2Mboc/jVmoS2s3ArdLe/VplXqaImPtB80UXTxo37IMZIqfg8XOFMwXrsCSBvDMNycb+Xbc0F7pVVuPeIfD7Oboz3AWTbKhJG057aiqkD6d/lUpy/wAxW96jSW0nURW0k6XXzYzjDKCdj3FBK0qVKgwaC/iPxpL3ilrw9CjxxOeqju0aySnIEeoKSMD1xjzemM0aa4ZOFQF+p0YjJnOsxpqz6HVjOdu9AAvDnmuGylvLW4kUQSByhGpwJFyuPdBIZfUjuo2GahOGcOJsFv7Vys9lKRPjOQrHMUo9CAMqw7YO/Y59JDgdtnPs8GfU9KP17+lb4OHRIGVIo0VveVUUA7Y3AG+229AFvD7h1oeEe2XIwbKacxsM4BdYwMqPeGrTjNcPg5bWc8UqXOovbSLdLpLbBI1UsSBgjIxpo7R8OiCGMRxiM90CKFOfiuMHtSt+FwRklIokJGCVRFJHwOBuPlQAjwnvBLd36QyiKe5Rmgk06tJ6jtqxjbAYbGpHxLsJIbSGPid408j3BMU6RqBEAgBV0GCy758u4xt8CZrfhUEZ1RwxI2PeVEU49RkCtk9jG+NaI+k5XWobSfiMjY0HnDlLjoiuwbporxI4JCLhQ7tCnTYA5Kq5BLadLg41bYrf4ac72/D7O5DkGdjqiTScNhANJcA6dx616Cg4JbJqCW8Khxh9MaDUPgcDcfI03979r/NoP9lH+WgBvM3Nw4o/DbYaMO6yzxM7KrOzAJDr0590nfHd/lWjwq47FbXk1nK6tDctoTcupk1aVGcDOpW05xvgfKj0OBWoIYW0AZcEN0o8gjsQcbY9KYOXbQMHFtAHUhgwiQMCNwQQMg59aDzpzXwmay4hdWUAAW9CrGCAfs3lVhj4YKsp+WflUp4s2kFpa2NmmkPECXIXBby4Lk43y2SR86PlzwqF3WV4o2kT3HKqWXPfB7j7q033BLeU5lhikI2BdFYgfDcUAC4bx20D23XdbiVFuCZwWCopDlQ0egasggY/R2HpVU4YZjw+4EcwESujTQaRkg4CyhyvbUApUH5716fj5Ysx2toPh/FJ2+HanRcvWyBgkEKaxhtMaDUPgwxgj5GgCfM0NhLwO3ljJjaM6ItQ1Mz764WYDcdyD2G3pU34N2cMkct279a6Z/OWGSgHugH4kbnHyHpRRbgVsYxG1vE0YOoIY00hvjpxgHfvWbDhMEGRDFHCGOWCIFyfuoKv4nSRfudOJjJpIG6BSwJYYOGIBAPpmgha3giMIkaC9tw2VjGzrkjYbLJGf6uSpPx716du+GRTKUljSRG2KMoII+YNcUPKdksolW1gWRezCNQQflttQCDjF1Fa8wG4v1Ps7JmMspcaeiFUYwfdbKkDsTn1zXFyJwq5lsOLPbqwjli0xqP0yHZiq/MR+X7wKP8Ac8NilXRLFHIucgOqsM/HBzg1utrZUAVFVVXYBQAAPQYGwoPOHCuK8Pk4ZDaeym4vWmICqCjMWb3uqoO2gqun5dgN6lfEbicCcXsw5UC2SJbgYzpIOcHbz4Qjf4UdYeEwLI0qwxLI3vOEUMfq2MmmXPA7aRi728Ls2Ms0SEnHbJIycUAP8auIRNxC1COsbxIpdtGQmXVkcgjzgLvjftj1qR5KvLS5vo4G+3lexaGa5SRgrZGHUKUBzg+9saL9zwK2kbVJbwSN21NEjHbYbkZ7U+14PbxNqjghjYbakjRTv33AzQADmQWlrxq0jRgLazEUcmoZ04aRnDbeY/aDf5j4VaPFXhtpY8Jjt4cgSXAlj1EsTvqc6j2GCNqJ1zyxZyOZHtIHdjks0SEk/EnGSa673hkMwUSwxyhfdDoradsbZBxtQBjjnFbc8s2qArrbpxr5T/GIwMm+NjgHf1++qxwri1stqkdywum60LQwoxRoQFYMGbRvuQMZOrv9fRE3ALVo1ja2gMaksqGJNKse5AxgE571oTlSxBBFnbAg5B6MexHr2oAVzjKo4pdvb3CwyaiJEn0AMdIDqhYMkiEAeVwp+tW/w45wtLThplnQW69doyY0kYSSaNYZRk6cKCpA2BHpRIuuWbOQsZLWBy7amJiQlm+JOMk1x8w8oW91ai10LDEHVsRxoMAHLBdvKWGVLDfc0FhVs06uaxthGoQFiB2yc4HooPwHYV00GDQk535bv2u7w20k/Qkteqml5fLOjD7KPDbM+k7D0Ztu1Fw00igDHNXDuJJFbrGLlpDaSGUxdYgXDlSBkNsRggfDf41JcBl4lDaXpjjmM5ukMIuFlYdJguogNk6R5u2QKKoFIrQBvh/OPGpLiWKOJJXhQ9SFowuhzCWGXD4z1MAL69tu477jmHjKpblYGl1ZaQi2YZGuPKMpOVIDSDYDVpBFE9LVFJZVUM3cgAE/U9zTwe9ANPDW9vkneC5huViZpXWWRXYFup5VLMCUAQbAHB/x4eLce404vkW3lRQH6DLB5sLKVAVs7kxkHOCc7ii0tZFBz8KJMMerVq0LnUMNnSM5Hoc111jFIUGaVYrNAqYafWsigximEU8000GAKZgU+m6aB4ApwArWoFbFUUD1ArIrGgVkCgzSpUqBUqVKgVKlSoFSpUqBUqVKgVKlSoFSpUqDFLNYzWKBVjNUi+8SIheGygt5rqcMVIj0KAQMtu7DYfHtWlvEuOMze02l1arCudUqDDNqVRGpUkFiWyMHsGPpQXvNZzQ6bxXjECXLWN2tvI2hZT0sFt/QPn0O/rit/GvFC3gSKUQTywzAmOVOngkDLqVLBlK+uRQEAGsihqPGOy6AmEc7NqIaIKupB6Oxzo0n0Ofl6V2WviWslq92ljeNChwWAi7DVqb3/dUrgn5igvwp1DPh/jDbzfxdtOx38uu2DHCljhTMGbYHsD8Kt/KvMaXtutwkckSsSAsigNse+xIwaCdpjGtbTj/yKofG/Fuxt5niYSyFDpLRqCuod1Bzvg7HHrQXwimuaiLnmWFbUXalpYSFI6SmQ4P9Vd9vX4Yqqf6YeGn9Kbt/zTUBDXtTZRVKfxPswqOqzypIQFaOJmGs5xEcdpNvc74wexrn4n4sWcLaZorqJsBtMkLIcHscNg/LNBfFatyUP7LxUsWlWJxNC7EAdWMqAWOBk/og/E7Vfw+BQbQaVUjmLxMtLKZoZ0nDLjzCMlWyoPlPqBnBx2Nct54t2MRUOlwpZQwBiO4I2++gIVKqLxXxOt7YI09veRBx5S9u677+XzY82BnFaP8AS1ZaQ+iYqSBsqkjUSFyobUucHBIHagvcJbfVp946cZ930zn171uqt8283QcPhEs2SWOEjXBdj3OASNgNyTsNvjWrk/na34ijNBkMnvRPgOoPZtiQVPxB+VBaaVD/AJh8UoLOVopra6BBOk9MKrgHGpCzDUvzFcVx4yW6JHI9ndKkwLRsRD5gDgn+M+O1ATaVQ/AuOrdQwzIkirNGJFDqRgE4wT2z67dwQRtUsrUDqZI2BT6VAqVKlQKlTQ29OoMGsGsMaWaCo8d8PbK5m65WSKc7mSGRoyTjGrbbVjbOMmtVt4eWKRyx9EydfHUeSR2dsbg6ycggjIxjergxrVnegoh8JrEoIy90Yg2sQmc6NXrtpz8d85rtvPD63dkIkuIljXTHHHIoRAV0MApQ+8ux33q3NSoKK3hZZmJ4VaeKOR9bqjqNRBBVTlD5Vx5QO2/enR+GUS2xtVurtYSxOkOmNwdS+52bOT8wKu4pA0A6tfCCCLIju7pMnJwY89sd9GRscZFXLlrgQs7dbdJZJApY65TqY6jnv8qk9VOD0ERxzg73ERjS4kgJIOuPGr18u+Rg5qlz+DsDRrG1xJhcbiOAMSPiwTVn4nO9EktWWNBQ+EeG5tY2jt+IXSKcnA6WNRxlvd+VcD+D8LQiKS4kfpgCF9EYaMZJIyB51OezZx6USQaWaAa8G8HYYJY5VuZyY3V9PkCkqdsgD61t5n8KFvJ2llvJvNnSmlCEUnOkZ9KIoNZJoB4nhNHJcCe7u57pl041aRnSdgSBkj5UQzF9fpmsq1PDUFB5z8Nf3Ql6kl5MqD3I9KEJkDOD33IzvUVc+C1uxX+EyrhQPJFEo29SAvfO+aKwNYLUFE454bi8SJbi/uZBF2z092ycufJ3w2n6AVz2nhPFGEC3cwVWRsBYlLaDlQzKoYjc9z60RM03VQUO/wDDOOe46815cSthlUP02Cq2fKAV2xn61H8L8IobeQSQX11FIMgMvTBwe4zp7fKiXms0FB5k8MI72bqT3lycDCD7PCLtsMrnuM1zSeDNq0SxGec6D5X+zDBSN02XcEnO+4okaR8BTxQUyy5DeKEQx8SvUVcBcNF5VAI0Dydt/wBQq6KKxmkGoH0qVKgVaiW+VbaVB//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6394" name="Picture 10" descr="http://8thgradesocialstudiesgroup6students.pbworks.com/f/1291736942/meeting%20notification.jpg"/>
          <p:cNvPicPr>
            <a:picLocks noChangeAspect="1" noChangeArrowheads="1"/>
          </p:cNvPicPr>
          <p:nvPr/>
        </p:nvPicPr>
        <p:blipFill>
          <a:blip r:embed="rId2" cstate="print"/>
          <a:srcRect/>
          <a:stretch>
            <a:fillRect/>
          </a:stretch>
        </p:blipFill>
        <p:spPr bwMode="auto">
          <a:xfrm>
            <a:off x="4572000" y="1219200"/>
            <a:ext cx="4572000" cy="355002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u="sng" dirty="0" smtClean="0"/>
              <a:t>Public School</a:t>
            </a:r>
            <a:endParaRPr lang="en-US" dirty="0"/>
          </a:p>
        </p:txBody>
      </p:sp>
      <p:sp>
        <p:nvSpPr>
          <p:cNvPr id="3" name="Content Placeholder 2"/>
          <p:cNvSpPr>
            <a:spLocks noGrp="1"/>
          </p:cNvSpPr>
          <p:nvPr>
            <p:ph idx="1"/>
          </p:nvPr>
        </p:nvSpPr>
        <p:spPr>
          <a:xfrm>
            <a:off x="0" y="533400"/>
            <a:ext cx="9144000" cy="2895600"/>
          </a:xfrm>
        </p:spPr>
        <p:txBody>
          <a:bodyPr/>
          <a:lstStyle/>
          <a:p>
            <a:r>
              <a:rPr lang="en-US" dirty="0" smtClean="0"/>
              <a:t>All children should be required to attend free schools supported by taxpayers and staffed by trained teachers.</a:t>
            </a:r>
          </a:p>
          <a:p>
            <a:r>
              <a:rPr lang="en-US" dirty="0" smtClean="0"/>
              <a:t>This movement established education as a right for all children and as a state and local issue it improved the quality of schools by requiring trained teachers</a:t>
            </a:r>
            <a:endParaRPr lang="en-US" dirty="0"/>
          </a:p>
        </p:txBody>
      </p:sp>
      <p:pic>
        <p:nvPicPr>
          <p:cNvPr id="15364" name="Picture 4" descr="http://reformmovements1800s.weebly.com/uploads/1/4/8/9/14892282/1359950.jpg"/>
          <p:cNvPicPr>
            <a:picLocks noChangeAspect="1" noChangeArrowheads="1"/>
          </p:cNvPicPr>
          <p:nvPr/>
        </p:nvPicPr>
        <p:blipFill>
          <a:blip r:embed="rId2" cstate="print"/>
          <a:srcRect/>
          <a:stretch>
            <a:fillRect/>
          </a:stretch>
        </p:blipFill>
        <p:spPr bwMode="auto">
          <a:xfrm>
            <a:off x="4920653" y="3276600"/>
            <a:ext cx="4223347" cy="3581400"/>
          </a:xfrm>
          <a:prstGeom prst="rect">
            <a:avLst/>
          </a:prstGeom>
          <a:noFill/>
        </p:spPr>
      </p:pic>
      <p:pic>
        <p:nvPicPr>
          <p:cNvPr id="15366" name="Picture 6" descr="http://edci815s12.wikispaces.com/file/view/1893_Horace_Mann_School_for_the_Deaf,_Miss_Fuller_and_Her_Class_byAHFolsom_BostonPublicLibrary.png/300709720/1893_Horace_Mann_School_for_the_Deaf,_Miss_Fuller_and_Her_Class_byAHFolsom_BostonPublicLibrary.png"/>
          <p:cNvPicPr>
            <a:picLocks noChangeAspect="1" noChangeArrowheads="1"/>
          </p:cNvPicPr>
          <p:nvPr/>
        </p:nvPicPr>
        <p:blipFill>
          <a:blip r:embed="rId3" cstate="print"/>
          <a:srcRect t="5376"/>
          <a:stretch>
            <a:fillRect/>
          </a:stretch>
        </p:blipFill>
        <p:spPr bwMode="auto">
          <a:xfrm>
            <a:off x="0" y="3299927"/>
            <a:ext cx="4953000" cy="3558073"/>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a:lstStyle/>
          <a:p>
            <a:r>
              <a:rPr lang="en-US" b="1" u="sng" dirty="0" smtClean="0"/>
              <a:t>Women’s Suffrage</a:t>
            </a:r>
            <a:endParaRPr lang="en-US" dirty="0"/>
          </a:p>
        </p:txBody>
      </p:sp>
      <p:sp>
        <p:nvSpPr>
          <p:cNvPr id="3" name="Content Placeholder 2"/>
          <p:cNvSpPr>
            <a:spLocks noGrp="1"/>
          </p:cNvSpPr>
          <p:nvPr>
            <p:ph idx="1"/>
          </p:nvPr>
        </p:nvSpPr>
        <p:spPr>
          <a:xfrm>
            <a:off x="25400" y="615307"/>
            <a:ext cx="8839200" cy="4803648"/>
          </a:xfrm>
        </p:spPr>
        <p:txBody>
          <a:bodyPr>
            <a:normAutofit/>
          </a:bodyPr>
          <a:lstStyle/>
          <a:p>
            <a:r>
              <a:rPr lang="en-US" dirty="0" smtClean="0"/>
              <a:t>Women’s rights were few in the early 1800s. Women did not have the right to vote (suffrage) and often lacked legal custody of their own children. Most men––and most women, too––believed this was fitting and proper.  </a:t>
            </a:r>
            <a:endParaRPr lang="en-US" dirty="0"/>
          </a:p>
        </p:txBody>
      </p:sp>
      <p:pic>
        <p:nvPicPr>
          <p:cNvPr id="2050" name="Picture 2" descr="http://foundsf.org/images/d/dd/Champions.jpg"/>
          <p:cNvPicPr>
            <a:picLocks noChangeAspect="1" noChangeArrowheads="1"/>
          </p:cNvPicPr>
          <p:nvPr/>
        </p:nvPicPr>
        <p:blipFill>
          <a:blip r:embed="rId2" cstate="print"/>
          <a:srcRect/>
          <a:stretch>
            <a:fillRect/>
          </a:stretch>
        </p:blipFill>
        <p:spPr bwMode="auto">
          <a:xfrm>
            <a:off x="4191000" y="3017131"/>
            <a:ext cx="4953000" cy="3840869"/>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Elizabeth Cady Stanton</a:t>
            </a:r>
            <a:endParaRPr lang="en-US" dirty="0"/>
          </a:p>
        </p:txBody>
      </p:sp>
      <p:sp>
        <p:nvSpPr>
          <p:cNvPr id="3" name="Content Placeholder 2"/>
          <p:cNvSpPr>
            <a:spLocks noGrp="1"/>
          </p:cNvSpPr>
          <p:nvPr>
            <p:ph idx="1"/>
          </p:nvPr>
        </p:nvSpPr>
        <p:spPr>
          <a:xfrm>
            <a:off x="5080" y="533400"/>
            <a:ext cx="5405120" cy="6248400"/>
          </a:xfrm>
        </p:spPr>
        <p:txBody>
          <a:bodyPr>
            <a:normAutofit fontScale="85000" lnSpcReduction="10000"/>
          </a:bodyPr>
          <a:lstStyle/>
          <a:p>
            <a:r>
              <a:rPr lang="en-US" dirty="0" smtClean="0"/>
              <a:t>She was an outspoken advocate for women’s full rights of citizenship, including voting rights and parental and custody rights.</a:t>
            </a:r>
          </a:p>
          <a:p>
            <a:r>
              <a:rPr lang="en-US" dirty="0" smtClean="0"/>
              <a:t> In 1848, she organized the Seneca Falls Conference, America’s first women’s rights convention, in New York. </a:t>
            </a:r>
          </a:p>
          <a:p>
            <a:r>
              <a:rPr lang="en-US" dirty="0" smtClean="0"/>
              <a:t>Delegates adopted a declaration of women’s independence, including women’s suffrage. </a:t>
            </a:r>
          </a:p>
          <a:p>
            <a:r>
              <a:rPr lang="en-US" dirty="0" smtClean="0"/>
              <a:t>Historians often cite the Seneca Falls Conference as the event that marked the beginning of organized efforts by women in the United States to gain civil rights equal to those of men.</a:t>
            </a:r>
            <a:endParaRPr lang="en-US" dirty="0"/>
          </a:p>
        </p:txBody>
      </p:sp>
      <p:pic>
        <p:nvPicPr>
          <p:cNvPr id="1026" name="Picture 2" descr="http://www.quotecollection.com/author-images/elizabeth-cady-stanton-4.jpg"/>
          <p:cNvPicPr>
            <a:picLocks noChangeAspect="1" noChangeArrowheads="1"/>
          </p:cNvPicPr>
          <p:nvPr/>
        </p:nvPicPr>
        <p:blipFill rotWithShape="1">
          <a:blip r:embed="rId2" cstate="print"/>
          <a:srcRect l="8176"/>
          <a:stretch/>
        </p:blipFill>
        <p:spPr bwMode="auto">
          <a:xfrm>
            <a:off x="5435600" y="914400"/>
            <a:ext cx="3708400" cy="452552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9458" name="Picture 2" descr="http://senecafalls1848.weebly.com/uploads/4/3/9/0/4390349/8634241.jpg"/>
          <p:cNvPicPr>
            <a:picLocks noChangeAspect="1" noChangeArrowheads="1"/>
          </p:cNvPicPr>
          <p:nvPr/>
        </p:nvPicPr>
        <p:blipFill>
          <a:blip r:embed="rId2" cstate="print"/>
          <a:srcRect/>
          <a:stretch>
            <a:fillRect/>
          </a:stretch>
        </p:blipFill>
        <p:spPr bwMode="auto">
          <a:xfrm>
            <a:off x="-228600" y="-1"/>
            <a:ext cx="5018047" cy="6858001"/>
          </a:xfrm>
          <a:prstGeom prst="rect">
            <a:avLst/>
          </a:prstGeom>
          <a:noFill/>
        </p:spPr>
      </p:pic>
      <p:pic>
        <p:nvPicPr>
          <p:cNvPr id="19462" name="Picture 6" descr="http://nicholeheady.typepad.com/photos/uncategorized/2008/11/03/thelen2_2.jpg"/>
          <p:cNvPicPr>
            <a:picLocks noChangeAspect="1" noChangeArrowheads="1"/>
          </p:cNvPicPr>
          <p:nvPr/>
        </p:nvPicPr>
        <p:blipFill>
          <a:blip r:embed="rId3" cstate="print"/>
          <a:srcRect/>
          <a:stretch>
            <a:fillRect/>
          </a:stretch>
        </p:blipFill>
        <p:spPr bwMode="auto">
          <a:xfrm>
            <a:off x="4648200" y="-28425"/>
            <a:ext cx="4495800" cy="6886426"/>
          </a:xfrm>
          <a:prstGeom prst="rect">
            <a:avLst/>
          </a:prstGeom>
          <a:noFill/>
        </p:spPr>
      </p:pic>
      <p:pic>
        <p:nvPicPr>
          <p:cNvPr id="19460" name="Picture 4" descr="http://www.npg.si.edu/img2/seneca/seneca2.gif"/>
          <p:cNvPicPr>
            <a:picLocks noChangeAspect="1" noChangeArrowheads="1"/>
          </p:cNvPicPr>
          <p:nvPr/>
        </p:nvPicPr>
        <p:blipFill>
          <a:blip r:embed="rId4" cstate="print"/>
          <a:srcRect/>
          <a:stretch>
            <a:fillRect/>
          </a:stretch>
        </p:blipFill>
        <p:spPr bwMode="auto">
          <a:xfrm>
            <a:off x="890337" y="4114800"/>
            <a:ext cx="10010273" cy="24384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a:xfrm>
            <a:off x="0" y="1143000"/>
            <a:ext cx="9144000" cy="5791200"/>
          </a:xfrm>
        </p:spPr>
        <p:txBody>
          <a:bodyPr>
            <a:normAutofit fontScale="85000" lnSpcReduction="20000"/>
          </a:bodyPr>
          <a:lstStyle/>
          <a:p>
            <a:r>
              <a:rPr lang="en-US" sz="3600" dirty="0"/>
              <a:t>Each group will be assigned a different reform movement. Students will use the iPads to access the class website which will have links to resources on each reform movement. </a:t>
            </a:r>
            <a:endParaRPr lang="en-US" sz="3600" dirty="0" smtClean="0"/>
          </a:p>
          <a:p>
            <a:r>
              <a:rPr lang="en-US" sz="3600" dirty="0" smtClean="0"/>
              <a:t>Students </a:t>
            </a:r>
            <a:r>
              <a:rPr lang="en-US" sz="3600" dirty="0"/>
              <a:t>will have 30 minutes to create a poster with details of each movement that they will present to the class</a:t>
            </a:r>
            <a:r>
              <a:rPr lang="en-US" sz="3600" dirty="0" smtClean="0"/>
              <a:t>.</a:t>
            </a:r>
          </a:p>
          <a:p>
            <a:r>
              <a:rPr lang="en-US" sz="3600" dirty="0" smtClean="0"/>
              <a:t>Things to include:</a:t>
            </a:r>
          </a:p>
          <a:p>
            <a:pPr lvl="1"/>
            <a:r>
              <a:rPr lang="en-US" sz="3200" dirty="0" smtClean="0"/>
              <a:t>Major people involved with the movement</a:t>
            </a:r>
          </a:p>
          <a:p>
            <a:pPr lvl="1"/>
            <a:r>
              <a:rPr lang="en-US" sz="3200" dirty="0" smtClean="0"/>
              <a:t>Major events</a:t>
            </a:r>
          </a:p>
          <a:p>
            <a:pPr lvl="1"/>
            <a:r>
              <a:rPr lang="en-US" sz="3200" dirty="0" smtClean="0"/>
              <a:t>Major ideas</a:t>
            </a:r>
          </a:p>
          <a:p>
            <a:pPr lvl="1"/>
            <a:r>
              <a:rPr lang="en-US" sz="3200" dirty="0" smtClean="0"/>
              <a:t>Brief history</a:t>
            </a:r>
            <a:r>
              <a:rPr lang="en-US" sz="3200" dirty="0"/>
              <a:t> </a:t>
            </a:r>
            <a:endParaRPr lang="en-US" sz="3200" dirty="0" smtClean="0"/>
          </a:p>
          <a:p>
            <a:pPr lvl="1"/>
            <a:r>
              <a:rPr lang="en-US" sz="3200" dirty="0" smtClean="0"/>
              <a:t>A picture</a:t>
            </a:r>
            <a:endParaRPr lang="en-US" dirty="0"/>
          </a:p>
        </p:txBody>
      </p:sp>
    </p:spTree>
    <p:extLst>
      <p:ext uri="{BB962C8B-B14F-4D97-AF65-F5344CB8AC3E}">
        <p14:creationId xmlns:p14="http://schemas.microsoft.com/office/powerpoint/2010/main" val="1926645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2552</TotalTime>
  <Words>173</Words>
  <Application>Microsoft Office PowerPoint</Application>
  <PresentationFormat>On-screen Show (4:3)</PresentationFormat>
  <Paragraphs>46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PowerPoint Presentation</vt:lpstr>
      <vt:lpstr>Temperance</vt:lpstr>
      <vt:lpstr>Abolition</vt:lpstr>
      <vt:lpstr>Public School</vt:lpstr>
      <vt:lpstr>Women’s Suffrage</vt:lpstr>
      <vt:lpstr>Elizabeth Cady Stanton</vt:lpstr>
      <vt:lpstr>PowerPoint Presentation</vt:lpstr>
      <vt:lpstr>Assignment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Reform Movements of the 19th Century</dc:title>
  <dc:creator>Owner</dc:creator>
  <cp:lastModifiedBy>Sara Wood</cp:lastModifiedBy>
  <cp:revision>25</cp:revision>
  <dcterms:created xsi:type="dcterms:W3CDTF">2014-09-07T00:39:02Z</dcterms:created>
  <dcterms:modified xsi:type="dcterms:W3CDTF">2016-02-15T16:46:56Z</dcterms:modified>
</cp:coreProperties>
</file>