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2" r:id="rId4"/>
    <p:sldId id="258" r:id="rId5"/>
    <p:sldId id="259" r:id="rId6"/>
    <p:sldId id="261" r:id="rId7"/>
    <p:sldId id="260" r:id="rId8"/>
    <p:sldId id="263" r:id="rId9"/>
    <p:sldId id="267" r:id="rId10"/>
    <p:sldId id="264" r:id="rId11"/>
    <p:sldId id="265" r:id="rId12"/>
    <p:sldId id="268" r:id="rId13"/>
    <p:sldId id="266"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88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2B615581-1B70-47AC-86C0-F5C5789403D8}" type="datetimeFigureOut">
              <a:rPr lang="en-US" smtClean="0"/>
              <a:t>9/8/2015</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268DAA9-2DF8-489D-B842-827DBF275CF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615581-1B70-47AC-86C0-F5C5789403D8}"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68DAA9-2DF8-489D-B842-827DBF275CF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615581-1B70-47AC-86C0-F5C5789403D8}"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68DAA9-2DF8-489D-B842-827DBF275CF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615581-1B70-47AC-86C0-F5C5789403D8}"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68DAA9-2DF8-489D-B842-827DBF275CF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B615581-1B70-47AC-86C0-F5C5789403D8}"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68DAA9-2DF8-489D-B842-827DBF275CF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B615581-1B70-47AC-86C0-F5C5789403D8}" type="datetimeFigureOut">
              <a:rPr lang="en-US" smtClean="0"/>
              <a:t>9/8/2015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68DAA9-2DF8-489D-B842-827DBF275CF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2B615581-1B70-47AC-86C0-F5C5789403D8}" type="datetimeFigureOut">
              <a:rPr lang="en-US" smtClean="0"/>
              <a:t>9/8/2015</a:t>
            </a:fld>
            <a:endParaRPr lang="en-US"/>
          </a:p>
        </p:txBody>
      </p:sp>
      <p:sp>
        <p:nvSpPr>
          <p:cNvPr id="27" name="Slide Number Placeholder 26"/>
          <p:cNvSpPr>
            <a:spLocks noGrp="1"/>
          </p:cNvSpPr>
          <p:nvPr>
            <p:ph type="sldNum" sz="quarter" idx="11"/>
          </p:nvPr>
        </p:nvSpPr>
        <p:spPr/>
        <p:txBody>
          <a:bodyPr rtlCol="0"/>
          <a:lstStyle/>
          <a:p>
            <a:fld id="{4268DAA9-2DF8-489D-B842-827DBF275CF5}"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2B615581-1B70-47AC-86C0-F5C5789403D8}" type="datetimeFigureOut">
              <a:rPr lang="en-US" smtClean="0"/>
              <a:t>9/8/2015</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4268DAA9-2DF8-489D-B842-827DBF275CF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615581-1B70-47AC-86C0-F5C5789403D8}" type="datetimeFigureOut">
              <a:rPr lang="en-US" smtClean="0"/>
              <a:t>9/8/2015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68DAA9-2DF8-489D-B842-827DBF275CF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B615581-1B70-47AC-86C0-F5C5789403D8}" type="datetimeFigureOut">
              <a:rPr lang="en-US" smtClean="0"/>
              <a:t>9/8/2015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68DAA9-2DF8-489D-B842-827DBF275CF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B615581-1B70-47AC-86C0-F5C5789403D8}" type="datetimeFigureOut">
              <a:rPr lang="en-US" smtClean="0"/>
              <a:t>9/8/2015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68DAA9-2DF8-489D-B842-827DBF275CF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B615581-1B70-47AC-86C0-F5C5789403D8}" type="datetimeFigureOut">
              <a:rPr lang="en-US" smtClean="0"/>
              <a:t>9/8/2015</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4268DAA9-2DF8-489D-B842-827DBF275CF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458200" cy="1470025"/>
          </a:xfrm>
        </p:spPr>
        <p:txBody>
          <a:bodyPr/>
          <a:lstStyle/>
          <a:p>
            <a:r>
              <a:rPr lang="en-US" dirty="0" smtClean="0"/>
              <a:t>Industrial Revolution </a:t>
            </a:r>
            <a:endParaRPr lang="en-US" dirty="0"/>
          </a:p>
        </p:txBody>
      </p:sp>
      <p:sp>
        <p:nvSpPr>
          <p:cNvPr id="3" name="Subtitle 2"/>
          <p:cNvSpPr>
            <a:spLocks noGrp="1"/>
          </p:cNvSpPr>
          <p:nvPr>
            <p:ph type="subTitle" idx="1"/>
          </p:nvPr>
        </p:nvSpPr>
        <p:spPr>
          <a:xfrm>
            <a:off x="0" y="4104640"/>
            <a:ext cx="9144000" cy="2600960"/>
          </a:xfrm>
        </p:spPr>
        <p:txBody>
          <a:bodyPr>
            <a:normAutofit/>
          </a:bodyPr>
          <a:lstStyle/>
          <a:p>
            <a:r>
              <a:rPr lang="en-US" sz="5400" dirty="0"/>
              <a:t>Journal: What would life be like if we had no machinery?</a:t>
            </a:r>
          </a:p>
          <a:p>
            <a:r>
              <a:rPr lang="en-US" dirty="0"/>
              <a:t/>
            </a:r>
            <a:br>
              <a:rPr lang="en-US" dirty="0"/>
            </a:br>
            <a:endParaRPr lang="en-US" dirty="0"/>
          </a:p>
          <a:p>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914400"/>
          </a:xfrm>
        </p:spPr>
        <p:txBody>
          <a:bodyPr/>
          <a:lstStyle/>
          <a:p>
            <a:r>
              <a:rPr lang="en-US" dirty="0" smtClean="0"/>
              <a:t>Child Labor</a:t>
            </a:r>
            <a:endParaRPr lang="en-US" dirty="0"/>
          </a:p>
        </p:txBody>
      </p:sp>
      <p:sp>
        <p:nvSpPr>
          <p:cNvPr id="3" name="Content Placeholder 2"/>
          <p:cNvSpPr>
            <a:spLocks noGrp="1"/>
          </p:cNvSpPr>
          <p:nvPr>
            <p:ph idx="1"/>
          </p:nvPr>
        </p:nvSpPr>
        <p:spPr>
          <a:xfrm>
            <a:off x="0" y="609600"/>
            <a:ext cx="9144000" cy="3352800"/>
          </a:xfrm>
        </p:spPr>
        <p:txBody>
          <a:bodyPr>
            <a:normAutofit fontScale="92500" lnSpcReduction="20000"/>
          </a:bodyPr>
          <a:lstStyle/>
          <a:p>
            <a:r>
              <a:rPr lang="en-US" dirty="0" smtClean="0"/>
              <a:t>Children were part of the labor force and often worked long hours and were used for such highly hazardous tasks as cleaning the machinery. </a:t>
            </a:r>
          </a:p>
          <a:p>
            <a:r>
              <a:rPr lang="en-US" dirty="0" smtClean="0"/>
              <a:t>In the early 1860s, an estimated one-fifth of the workers in Britain’s textile industry were younger than 15. </a:t>
            </a:r>
          </a:p>
          <a:p>
            <a:r>
              <a:rPr lang="en-US" dirty="0" smtClean="0"/>
              <a:t>Urban, industrialized areas were unable to keep pace with the flow of arriving workers from the countryside, resulting in inadequate, overcrowded housing and polluted, unsanitary living conditions in which disease was rampant</a:t>
            </a:r>
          </a:p>
          <a:p>
            <a:endParaRPr lang="en-US" dirty="0"/>
          </a:p>
        </p:txBody>
      </p:sp>
      <p:pic>
        <p:nvPicPr>
          <p:cNvPr id="20482" name="Picture 2" descr="http://www.teacherlink.org/content/social/instructional/industrialrevolution/childmillworker.jpg"/>
          <p:cNvPicPr>
            <a:picLocks noChangeAspect="1" noChangeArrowheads="1"/>
          </p:cNvPicPr>
          <p:nvPr/>
        </p:nvPicPr>
        <p:blipFill>
          <a:blip r:embed="rId2" cstate="print"/>
          <a:srcRect/>
          <a:stretch>
            <a:fillRect/>
          </a:stretch>
        </p:blipFill>
        <p:spPr bwMode="auto">
          <a:xfrm>
            <a:off x="4419600" y="3544468"/>
            <a:ext cx="4724400" cy="3313531"/>
          </a:xfrm>
          <a:prstGeom prst="rect">
            <a:avLst/>
          </a:prstGeom>
          <a:noFill/>
        </p:spPr>
      </p:pic>
      <p:pic>
        <p:nvPicPr>
          <p:cNvPr id="20484" name="Picture 4" descr="http://www.ironbarkresources.com/graphics/whiteslavesslavegirls.jpg"/>
          <p:cNvPicPr>
            <a:picLocks noChangeAspect="1" noChangeArrowheads="1"/>
          </p:cNvPicPr>
          <p:nvPr/>
        </p:nvPicPr>
        <p:blipFill>
          <a:blip r:embed="rId3" cstate="print"/>
          <a:srcRect t="2273"/>
          <a:stretch>
            <a:fillRect/>
          </a:stretch>
        </p:blipFill>
        <p:spPr bwMode="auto">
          <a:xfrm>
            <a:off x="1981200" y="3581400"/>
            <a:ext cx="2981325" cy="3276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9458" name="Picture 2" descr="https://jl10ll.files.wordpress.com/2012/03/industrial-revolution.jpg"/>
          <p:cNvPicPr>
            <a:picLocks noChangeAspect="1" noChangeArrowheads="1"/>
          </p:cNvPicPr>
          <p:nvPr/>
        </p:nvPicPr>
        <p:blipFill>
          <a:blip r:embed="rId2" cstate="print"/>
          <a:srcRect/>
          <a:stretch>
            <a:fillRect/>
          </a:stretch>
        </p:blipFill>
        <p:spPr bwMode="auto">
          <a:xfrm>
            <a:off x="0" y="3429000"/>
            <a:ext cx="4898570" cy="3429000"/>
          </a:xfrm>
          <a:prstGeom prst="rect">
            <a:avLst/>
          </a:prstGeom>
          <a:noFill/>
        </p:spPr>
      </p:pic>
      <p:pic>
        <p:nvPicPr>
          <p:cNvPr id="19460" name="Picture 4" descr="http://i395.photobucket.com/albums/pp38/daywalker_000/Industrial-Revolution.jpg"/>
          <p:cNvPicPr>
            <a:picLocks noChangeAspect="1" noChangeArrowheads="1"/>
          </p:cNvPicPr>
          <p:nvPr/>
        </p:nvPicPr>
        <p:blipFill>
          <a:blip r:embed="rId3" cstate="print"/>
          <a:srcRect/>
          <a:stretch>
            <a:fillRect/>
          </a:stretch>
        </p:blipFill>
        <p:spPr bwMode="auto">
          <a:xfrm>
            <a:off x="-152401" y="0"/>
            <a:ext cx="6429375" cy="3429001"/>
          </a:xfrm>
          <a:prstGeom prst="rect">
            <a:avLst/>
          </a:prstGeom>
          <a:noFill/>
        </p:spPr>
      </p:pic>
      <p:pic>
        <p:nvPicPr>
          <p:cNvPr id="19464" name="Picture 8" descr="Alabama cotton mill workers. 1910 by Lewis Wickes Hine. #vintage #history #children"/>
          <p:cNvPicPr>
            <a:picLocks noChangeAspect="1" noChangeArrowheads="1"/>
          </p:cNvPicPr>
          <p:nvPr/>
        </p:nvPicPr>
        <p:blipFill>
          <a:blip r:embed="rId4" cstate="print"/>
          <a:srcRect/>
          <a:stretch>
            <a:fillRect/>
          </a:stretch>
        </p:blipFill>
        <p:spPr bwMode="auto">
          <a:xfrm>
            <a:off x="4267200" y="0"/>
            <a:ext cx="5097220" cy="3524251"/>
          </a:xfrm>
          <a:prstGeom prst="rect">
            <a:avLst/>
          </a:prstGeom>
          <a:noFill/>
        </p:spPr>
      </p:pic>
      <p:pic>
        <p:nvPicPr>
          <p:cNvPr id="19462" name="Picture 6" descr="http://faculty.tcc.fl.edu/hss/wallert/NomadcMindsWebPg/londonmill.JPG"/>
          <p:cNvPicPr>
            <a:picLocks noChangeAspect="1" noChangeArrowheads="1"/>
          </p:cNvPicPr>
          <p:nvPr/>
        </p:nvPicPr>
        <p:blipFill>
          <a:blip r:embed="rId5" cstate="print"/>
          <a:srcRect/>
          <a:stretch>
            <a:fillRect/>
          </a:stretch>
        </p:blipFill>
        <p:spPr bwMode="auto">
          <a:xfrm>
            <a:off x="4619625" y="3457574"/>
            <a:ext cx="4524375" cy="340042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
            <a:ext cx="8001000" cy="7075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1" y="0"/>
            <a:ext cx="1828800"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12431" t="7158" r="17528"/>
          <a:stretch/>
        </p:blipFill>
        <p:spPr bwMode="auto">
          <a:xfrm>
            <a:off x="7304" y="1663065"/>
            <a:ext cx="1670488" cy="3107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206" t="3985" r="27851"/>
          <a:stretch/>
        </p:blipFill>
        <p:spPr bwMode="auto">
          <a:xfrm>
            <a:off x="-25401" y="4724400"/>
            <a:ext cx="1703193" cy="2224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7520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9220200" cy="9048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9600" y="533400"/>
            <a:ext cx="7696200" cy="990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763588"/>
            <a:ext cx="6872287" cy="76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687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066800"/>
          </a:xfrm>
        </p:spPr>
        <p:txBody>
          <a:bodyPr>
            <a:normAutofit fontScale="90000"/>
          </a:bodyPr>
          <a:lstStyle/>
          <a:p>
            <a:r>
              <a:rPr lang="en-US" dirty="0" smtClean="0"/>
              <a:t>At the bottom of your pro-con list answer this question:</a:t>
            </a:r>
            <a:endParaRPr lang="en-US" dirty="0"/>
          </a:p>
        </p:txBody>
      </p:sp>
      <p:sp>
        <p:nvSpPr>
          <p:cNvPr id="3" name="Content Placeholder 2"/>
          <p:cNvSpPr>
            <a:spLocks noGrp="1"/>
          </p:cNvSpPr>
          <p:nvPr>
            <p:ph idx="1"/>
          </p:nvPr>
        </p:nvSpPr>
        <p:spPr>
          <a:xfrm>
            <a:off x="76200" y="1600200"/>
            <a:ext cx="8915400" cy="4974336"/>
          </a:xfrm>
        </p:spPr>
        <p:txBody>
          <a:bodyPr>
            <a:normAutofit/>
          </a:bodyPr>
          <a:lstStyle/>
          <a:p>
            <a:r>
              <a:rPr lang="en-US" sz="4800" dirty="0" smtClean="0"/>
              <a:t>Was the industrial revolution worth it? Why do you think that?</a:t>
            </a:r>
            <a:endParaRPr lang="en-US" sz="4800" dirty="0"/>
          </a:p>
        </p:txBody>
      </p:sp>
    </p:spTree>
    <p:extLst>
      <p:ext uri="{BB962C8B-B14F-4D97-AF65-F5344CB8AC3E}">
        <p14:creationId xmlns:p14="http://schemas.microsoft.com/office/powerpoint/2010/main" val="3245639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 y="304800"/>
            <a:ext cx="8229600" cy="1066800"/>
          </a:xfrm>
        </p:spPr>
        <p:txBody>
          <a:bodyPr/>
          <a:lstStyle/>
          <a:p>
            <a:r>
              <a:rPr lang="en-US" dirty="0" smtClean="0"/>
              <a:t>3</a:t>
            </a:r>
            <a:r>
              <a:rPr lang="en-US" baseline="30000" dirty="0" smtClean="0"/>
              <a:t>rd</a:t>
            </a:r>
            <a:r>
              <a:rPr lang="en-US" dirty="0" smtClean="0"/>
              <a:t> Block</a:t>
            </a:r>
            <a:endParaRPr lang="en-US" dirty="0"/>
          </a:p>
        </p:txBody>
      </p:sp>
      <p:sp>
        <p:nvSpPr>
          <p:cNvPr id="3" name="Content Placeholder 2"/>
          <p:cNvSpPr>
            <a:spLocks noGrp="1"/>
          </p:cNvSpPr>
          <p:nvPr>
            <p:ph idx="1"/>
          </p:nvPr>
        </p:nvSpPr>
        <p:spPr>
          <a:xfrm>
            <a:off x="0" y="1143000"/>
            <a:ext cx="9144000" cy="5715000"/>
          </a:xfrm>
        </p:spPr>
        <p:txBody>
          <a:bodyPr>
            <a:noAutofit/>
          </a:bodyPr>
          <a:lstStyle/>
          <a:p>
            <a:r>
              <a:rPr lang="en-US" sz="3200" dirty="0"/>
              <a:t> </a:t>
            </a:r>
            <a:r>
              <a:rPr lang="en-US" sz="3600" dirty="0"/>
              <a:t>Students will </a:t>
            </a:r>
            <a:r>
              <a:rPr lang="en-US" sz="3600" dirty="0" smtClean="0"/>
              <a:t>label </a:t>
            </a:r>
            <a:r>
              <a:rPr lang="en-US" sz="3600" dirty="0"/>
              <a:t>a map delineating the major </a:t>
            </a:r>
            <a:r>
              <a:rPr lang="en-US" sz="3600" b="1" dirty="0"/>
              <a:t>territorial acquisitions from 1803-1860 </a:t>
            </a:r>
            <a:r>
              <a:rPr lang="en-US" sz="3600" dirty="0"/>
              <a:t> including the </a:t>
            </a:r>
            <a:endParaRPr lang="en-US" sz="3600" dirty="0" smtClean="0"/>
          </a:p>
          <a:p>
            <a:pPr lvl="1">
              <a:buFont typeface="Wingdings" panose="05000000000000000000" pitchFamily="2" charset="2"/>
              <a:buChar char="§"/>
            </a:pPr>
            <a:r>
              <a:rPr lang="en-US" sz="3200" dirty="0" smtClean="0">
                <a:solidFill>
                  <a:schemeClr val="tx1">
                    <a:lumMod val="75000"/>
                  </a:schemeClr>
                </a:solidFill>
              </a:rPr>
              <a:t>Louisiana </a:t>
            </a:r>
            <a:r>
              <a:rPr lang="en-US" sz="3200" dirty="0">
                <a:solidFill>
                  <a:schemeClr val="tx1">
                    <a:lumMod val="75000"/>
                  </a:schemeClr>
                </a:solidFill>
              </a:rPr>
              <a:t>Purchase (1803</a:t>
            </a:r>
            <a:r>
              <a:rPr lang="en-US" sz="3200" dirty="0" smtClean="0">
                <a:solidFill>
                  <a:schemeClr val="tx1">
                    <a:lumMod val="75000"/>
                  </a:schemeClr>
                </a:solidFill>
              </a:rPr>
              <a:t>)</a:t>
            </a:r>
          </a:p>
          <a:p>
            <a:pPr lvl="1">
              <a:buFont typeface="Wingdings" panose="05000000000000000000" pitchFamily="2" charset="2"/>
              <a:buChar char="§"/>
            </a:pPr>
            <a:r>
              <a:rPr lang="en-US" sz="3200" dirty="0" smtClean="0">
                <a:solidFill>
                  <a:schemeClr val="tx1">
                    <a:lumMod val="75000"/>
                  </a:schemeClr>
                </a:solidFill>
              </a:rPr>
              <a:t>the </a:t>
            </a:r>
            <a:r>
              <a:rPr lang="en-US" sz="3200" dirty="0">
                <a:solidFill>
                  <a:schemeClr val="tx1">
                    <a:lumMod val="75000"/>
                  </a:schemeClr>
                </a:solidFill>
              </a:rPr>
              <a:t>purchase of Florida (1819</a:t>
            </a:r>
            <a:r>
              <a:rPr lang="en-US" sz="3200" dirty="0" smtClean="0">
                <a:solidFill>
                  <a:schemeClr val="tx1">
                    <a:lumMod val="75000"/>
                  </a:schemeClr>
                </a:solidFill>
              </a:rPr>
              <a:t>)</a:t>
            </a:r>
            <a:endParaRPr lang="en-US" sz="3200" dirty="0">
              <a:solidFill>
                <a:schemeClr val="tx1">
                  <a:lumMod val="75000"/>
                </a:schemeClr>
              </a:solidFill>
            </a:endParaRPr>
          </a:p>
          <a:p>
            <a:pPr lvl="1">
              <a:buFont typeface="Wingdings" panose="05000000000000000000" pitchFamily="2" charset="2"/>
              <a:buChar char="§"/>
            </a:pPr>
            <a:r>
              <a:rPr lang="en-US" sz="3200" dirty="0" smtClean="0">
                <a:solidFill>
                  <a:schemeClr val="tx1">
                    <a:lumMod val="75000"/>
                  </a:schemeClr>
                </a:solidFill>
              </a:rPr>
              <a:t>the </a:t>
            </a:r>
            <a:r>
              <a:rPr lang="en-US" sz="3200" dirty="0">
                <a:solidFill>
                  <a:schemeClr val="tx1">
                    <a:lumMod val="75000"/>
                  </a:schemeClr>
                </a:solidFill>
              </a:rPr>
              <a:t>Annexation of Texas (1845</a:t>
            </a:r>
            <a:r>
              <a:rPr lang="en-US" sz="3200" dirty="0" smtClean="0">
                <a:solidFill>
                  <a:schemeClr val="tx1">
                    <a:lumMod val="75000"/>
                  </a:schemeClr>
                </a:solidFill>
              </a:rPr>
              <a:t>)</a:t>
            </a:r>
          </a:p>
          <a:p>
            <a:pPr lvl="1">
              <a:buFont typeface="Wingdings" panose="05000000000000000000" pitchFamily="2" charset="2"/>
              <a:buChar char="§"/>
            </a:pPr>
            <a:r>
              <a:rPr lang="en-US" sz="3200" dirty="0" smtClean="0">
                <a:solidFill>
                  <a:schemeClr val="tx1">
                    <a:lumMod val="75000"/>
                  </a:schemeClr>
                </a:solidFill>
              </a:rPr>
              <a:t>the </a:t>
            </a:r>
            <a:r>
              <a:rPr lang="en-US" sz="3200" dirty="0">
                <a:solidFill>
                  <a:schemeClr val="tx1">
                    <a:lumMod val="75000"/>
                  </a:schemeClr>
                </a:solidFill>
              </a:rPr>
              <a:t>acquisition of the Oregon Territory (</a:t>
            </a:r>
            <a:r>
              <a:rPr lang="en-US" sz="3200" dirty="0" smtClean="0">
                <a:solidFill>
                  <a:schemeClr val="tx1">
                    <a:lumMod val="75000"/>
                  </a:schemeClr>
                </a:solidFill>
              </a:rPr>
              <a:t>1846)</a:t>
            </a:r>
          </a:p>
          <a:p>
            <a:pPr lvl="1">
              <a:buFont typeface="Wingdings" panose="05000000000000000000" pitchFamily="2" charset="2"/>
              <a:buChar char="§"/>
            </a:pPr>
            <a:r>
              <a:rPr lang="en-US" sz="3200" dirty="0" smtClean="0">
                <a:solidFill>
                  <a:schemeClr val="tx1">
                    <a:lumMod val="75000"/>
                  </a:schemeClr>
                </a:solidFill>
              </a:rPr>
              <a:t>land </a:t>
            </a:r>
            <a:r>
              <a:rPr lang="en-US" sz="3200" dirty="0">
                <a:solidFill>
                  <a:schemeClr val="tx1">
                    <a:lumMod val="75000"/>
                  </a:schemeClr>
                </a:solidFill>
              </a:rPr>
              <a:t>acquired in the Treaty of Guadalupe Hidalgo that ended the Mexican-American War (1848) </a:t>
            </a:r>
          </a:p>
        </p:txBody>
      </p:sp>
    </p:spTree>
    <p:extLst>
      <p:ext uri="{BB962C8B-B14F-4D97-AF65-F5344CB8AC3E}">
        <p14:creationId xmlns:p14="http://schemas.microsoft.com/office/powerpoint/2010/main" val="260817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066800"/>
          </a:xfrm>
        </p:spPr>
        <p:txBody>
          <a:bodyPr/>
          <a:lstStyle/>
          <a:p>
            <a:r>
              <a:rPr lang="en-US" dirty="0" smtClean="0"/>
              <a:t>Vocabulary of the Standard</a:t>
            </a:r>
            <a:endParaRPr lang="en-US" dirty="0"/>
          </a:p>
        </p:txBody>
      </p:sp>
      <p:sp>
        <p:nvSpPr>
          <p:cNvPr id="3" name="Content Placeholder 2"/>
          <p:cNvSpPr>
            <a:spLocks noGrp="1"/>
          </p:cNvSpPr>
          <p:nvPr>
            <p:ph idx="1"/>
          </p:nvPr>
        </p:nvSpPr>
        <p:spPr>
          <a:xfrm>
            <a:off x="0" y="838200"/>
            <a:ext cx="9144000" cy="6248400"/>
          </a:xfrm>
        </p:spPr>
        <p:txBody>
          <a:bodyPr/>
          <a:lstStyle/>
          <a:p>
            <a:r>
              <a:rPr lang="en-US" sz="3200" dirty="0" smtClean="0"/>
              <a:t>The Industrial Revolution- which took place from the 18th to 19th centuries, was a period during which predominantly </a:t>
            </a:r>
            <a:r>
              <a:rPr lang="en-US" sz="3200" b="1" dirty="0" smtClean="0"/>
              <a:t>agrarian</a:t>
            </a:r>
            <a:r>
              <a:rPr lang="en-US" sz="3200" dirty="0" smtClean="0"/>
              <a:t>, </a:t>
            </a:r>
            <a:r>
              <a:rPr lang="en-US" sz="3200" b="1" dirty="0" smtClean="0"/>
              <a:t>rural </a:t>
            </a:r>
            <a:r>
              <a:rPr lang="en-US" sz="3200" dirty="0" smtClean="0"/>
              <a:t>societies in Europe and America became </a:t>
            </a:r>
            <a:r>
              <a:rPr lang="en-US" sz="3200" b="1" dirty="0" smtClean="0"/>
              <a:t>industrial and urban</a:t>
            </a:r>
            <a:r>
              <a:rPr lang="en-US" sz="3200" dirty="0" smtClean="0"/>
              <a:t>.</a:t>
            </a:r>
          </a:p>
          <a:p>
            <a:pPr lvl="1"/>
            <a:r>
              <a:rPr lang="en-US" sz="2800" dirty="0" smtClean="0"/>
              <a:t>Agrarian- farming</a:t>
            </a:r>
          </a:p>
          <a:p>
            <a:pPr lvl="1"/>
            <a:r>
              <a:rPr lang="en-US" sz="2800" dirty="0" smtClean="0"/>
              <a:t>rural- the countryside</a:t>
            </a:r>
          </a:p>
          <a:p>
            <a:pPr lvl="1"/>
            <a:r>
              <a:rPr lang="en-US" sz="2800" dirty="0" smtClean="0"/>
              <a:t>Industrial- business</a:t>
            </a:r>
          </a:p>
          <a:p>
            <a:pPr lvl="1"/>
            <a:r>
              <a:rPr lang="en-US" sz="2800" dirty="0" smtClean="0"/>
              <a:t>Urban- cities</a:t>
            </a:r>
          </a:p>
          <a:p>
            <a:pPr>
              <a:buNone/>
            </a:pPr>
            <a:endParaRPr lang="en-US" sz="3200" dirty="0" smtClean="0"/>
          </a:p>
          <a:p>
            <a:pPr lvl="1">
              <a:buNone/>
            </a:pPr>
            <a:endParaRPr lang="en-US" dirty="0" smtClean="0"/>
          </a:p>
        </p:txBody>
      </p:sp>
      <p:pic>
        <p:nvPicPr>
          <p:cNvPr id="4100" name="Picture 4" descr="https://www.mtholyoke.edu/courses/rschwart/ind_rev/images/IR36GR21x1.jpg"/>
          <p:cNvPicPr>
            <a:picLocks noChangeAspect="1" noChangeArrowheads="1"/>
          </p:cNvPicPr>
          <p:nvPr/>
        </p:nvPicPr>
        <p:blipFill>
          <a:blip r:embed="rId2" cstate="print"/>
          <a:srcRect/>
          <a:stretch>
            <a:fillRect/>
          </a:stretch>
        </p:blipFill>
        <p:spPr bwMode="auto">
          <a:xfrm>
            <a:off x="3962400" y="4167102"/>
            <a:ext cx="3552825" cy="2711218"/>
          </a:xfrm>
          <a:prstGeom prst="rect">
            <a:avLst/>
          </a:prstGeom>
          <a:noFill/>
        </p:spPr>
      </p:pic>
      <p:pic>
        <p:nvPicPr>
          <p:cNvPr id="4098" name="Picture 2" descr="http://4.bp.blogspot.com/-B_ZeGBbKFfo/Uxmy-gctMWI/AAAAAAAAJzg/bX7QPOasIdE/s1600/4-The-Mowers-modern-peasants-impressionist-Sir-George-Clausen.jpg"/>
          <p:cNvPicPr>
            <a:picLocks noChangeAspect="1" noChangeArrowheads="1"/>
          </p:cNvPicPr>
          <p:nvPr/>
        </p:nvPicPr>
        <p:blipFill>
          <a:blip r:embed="rId3" cstate="print"/>
          <a:srcRect/>
          <a:stretch>
            <a:fillRect/>
          </a:stretch>
        </p:blipFill>
        <p:spPr bwMode="auto">
          <a:xfrm>
            <a:off x="6705601" y="2801582"/>
            <a:ext cx="2438400" cy="219943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1066800"/>
          </a:xfrm>
        </p:spPr>
        <p:txBody>
          <a:bodyPr/>
          <a:lstStyle/>
          <a:p>
            <a:r>
              <a:rPr lang="en-US" dirty="0" smtClean="0"/>
              <a:t>Life before the IR</a:t>
            </a:r>
            <a:endParaRPr lang="en-US" dirty="0"/>
          </a:p>
        </p:txBody>
      </p:sp>
      <p:sp>
        <p:nvSpPr>
          <p:cNvPr id="3" name="Content Placeholder 2"/>
          <p:cNvSpPr>
            <a:spLocks noGrp="1"/>
          </p:cNvSpPr>
          <p:nvPr>
            <p:ph idx="1"/>
          </p:nvPr>
        </p:nvSpPr>
        <p:spPr>
          <a:xfrm>
            <a:off x="0" y="914400"/>
            <a:ext cx="8686800" cy="5660136"/>
          </a:xfrm>
        </p:spPr>
        <p:txBody>
          <a:bodyPr/>
          <a:lstStyle/>
          <a:p>
            <a:r>
              <a:rPr lang="en-US" dirty="0" smtClean="0"/>
              <a:t>Prior to the Industrial Revolution, which began in Britain in the late 1700s, manufacturing was often done in people’s homes, using hand tools or basic machines. </a:t>
            </a:r>
            <a:endParaRPr lang="en-US" dirty="0"/>
          </a:p>
        </p:txBody>
      </p:sp>
      <p:pic>
        <p:nvPicPr>
          <p:cNvPr id="22530" name="Picture 2" descr="http://4.bp.blogspot.com/_euq4iPQ9iQk/TPWrKfNZuCI/AAAAAAAACpU/8anNI-DibNo/s400/winslowhomerthe_veteran_in_a_new_field1865.jpg"/>
          <p:cNvPicPr>
            <a:picLocks noChangeAspect="1" noChangeArrowheads="1"/>
          </p:cNvPicPr>
          <p:nvPr/>
        </p:nvPicPr>
        <p:blipFill>
          <a:blip r:embed="rId2" cstate="print"/>
          <a:srcRect/>
          <a:stretch>
            <a:fillRect/>
          </a:stretch>
        </p:blipFill>
        <p:spPr bwMode="auto">
          <a:xfrm>
            <a:off x="2110155" y="2286000"/>
            <a:ext cx="7033845" cy="457200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752600"/>
            <a:ext cx="8229600" cy="1066800"/>
          </a:xfrm>
        </p:spPr>
        <p:txBody>
          <a:bodyPr/>
          <a:lstStyle/>
          <a:p>
            <a:r>
              <a:rPr lang="en-US" dirty="0" smtClean="0"/>
              <a:t>How did it happen?</a:t>
            </a:r>
            <a:endParaRPr lang="en-US" dirty="0"/>
          </a:p>
        </p:txBody>
      </p:sp>
      <p:pic>
        <p:nvPicPr>
          <p:cNvPr id="3074" name="Picture 2" descr="http://s3.timetoast.com/public/uploads/photos/2203114/industrial-revolution-children-labor-3.jpe?1328840968"/>
          <p:cNvPicPr>
            <a:picLocks noChangeAspect="1" noChangeArrowheads="1"/>
          </p:cNvPicPr>
          <p:nvPr/>
        </p:nvPicPr>
        <p:blipFill>
          <a:blip r:embed="rId2" cstate="print"/>
          <a:srcRect/>
          <a:stretch>
            <a:fillRect/>
          </a:stretch>
        </p:blipFill>
        <p:spPr bwMode="auto">
          <a:xfrm>
            <a:off x="5435342" y="0"/>
            <a:ext cx="3688338" cy="2743200"/>
          </a:xfrm>
          <a:prstGeom prst="rect">
            <a:avLst/>
          </a:prstGeom>
          <a:noFill/>
        </p:spPr>
      </p:pic>
      <p:sp>
        <p:nvSpPr>
          <p:cNvPr id="3" name="Content Placeholder 2"/>
          <p:cNvSpPr>
            <a:spLocks noGrp="1"/>
          </p:cNvSpPr>
          <p:nvPr>
            <p:ph idx="1"/>
          </p:nvPr>
        </p:nvSpPr>
        <p:spPr>
          <a:xfrm>
            <a:off x="0" y="2514600"/>
            <a:ext cx="9144000" cy="4343400"/>
          </a:xfrm>
        </p:spPr>
        <p:txBody>
          <a:bodyPr>
            <a:normAutofit fontScale="92500" lnSpcReduction="20000"/>
          </a:bodyPr>
          <a:lstStyle/>
          <a:p>
            <a:r>
              <a:rPr lang="en-US" dirty="0" smtClean="0"/>
              <a:t> power driven machines operated by semiskilled or unskilled workers replaced hand tools operated by skilled laborers, altering the quality of work for many </a:t>
            </a:r>
            <a:r>
              <a:rPr lang="en-US" dirty="0" smtClean="0"/>
              <a:t>people</a:t>
            </a:r>
          </a:p>
          <a:p>
            <a:r>
              <a:rPr lang="en-US" dirty="0"/>
              <a:t>Eli Whitney best </a:t>
            </a:r>
            <a:r>
              <a:rPr lang="en-US" dirty="0" smtClean="0"/>
              <a:t>illustrates the rise of industrialization with his invention of the cotton gin and interchangeable parts for muskets</a:t>
            </a:r>
            <a:endParaRPr lang="en-US" dirty="0" smtClean="0"/>
          </a:p>
          <a:p>
            <a:r>
              <a:rPr lang="en-US" dirty="0" smtClean="0"/>
              <a:t>Industrialization marked a shift to powered, special-purpose machinery, factories and mass production. The iron and textile industries, and the development of the steam engine, played major roles </a:t>
            </a:r>
            <a:endParaRPr lang="en-US" dirty="0" smtClean="0"/>
          </a:p>
          <a:p>
            <a:r>
              <a:rPr lang="en-US" dirty="0" smtClean="0"/>
              <a:t>also </a:t>
            </a:r>
            <a:r>
              <a:rPr lang="en-US" dirty="0" smtClean="0"/>
              <a:t>saw improved systems of transportation, communication and banking.</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 y="-39207"/>
            <a:ext cx="2799080" cy="2134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cascience6.wikispaces.com/file/view/whitney.jpg"/>
          <p:cNvPicPr>
            <a:picLocks noChangeAspect="1" noChangeArrowheads="1"/>
          </p:cNvPicPr>
          <p:nvPr/>
        </p:nvPicPr>
        <p:blipFill>
          <a:blip r:embed="rId2" cstate="print"/>
          <a:srcRect/>
          <a:stretch>
            <a:fillRect/>
          </a:stretch>
        </p:blipFill>
        <p:spPr bwMode="auto">
          <a:xfrm>
            <a:off x="5410201" y="1290391"/>
            <a:ext cx="3733800" cy="4462709"/>
          </a:xfrm>
          <a:prstGeom prst="rect">
            <a:avLst/>
          </a:prstGeom>
          <a:noFill/>
        </p:spPr>
      </p:pic>
      <p:sp>
        <p:nvSpPr>
          <p:cNvPr id="2" name="Title 1"/>
          <p:cNvSpPr>
            <a:spLocks noGrp="1"/>
          </p:cNvSpPr>
          <p:nvPr>
            <p:ph type="title"/>
          </p:nvPr>
        </p:nvSpPr>
        <p:spPr>
          <a:xfrm>
            <a:off x="0" y="228600"/>
            <a:ext cx="8229600" cy="1066800"/>
          </a:xfrm>
        </p:spPr>
        <p:txBody>
          <a:bodyPr/>
          <a:lstStyle/>
          <a:p>
            <a:r>
              <a:rPr lang="en-US" dirty="0" smtClean="0"/>
              <a:t>Eli Whitney and the Cotton Gin</a:t>
            </a:r>
            <a:endParaRPr lang="en-US" dirty="0"/>
          </a:p>
        </p:txBody>
      </p:sp>
      <p:sp>
        <p:nvSpPr>
          <p:cNvPr id="3" name="Content Placeholder 2"/>
          <p:cNvSpPr>
            <a:spLocks noGrp="1"/>
          </p:cNvSpPr>
          <p:nvPr>
            <p:ph idx="1"/>
          </p:nvPr>
        </p:nvSpPr>
        <p:spPr>
          <a:xfrm>
            <a:off x="0" y="990600"/>
            <a:ext cx="6172200" cy="5867400"/>
          </a:xfrm>
        </p:spPr>
        <p:txBody>
          <a:bodyPr>
            <a:normAutofit fontScale="92500" lnSpcReduction="10000"/>
          </a:bodyPr>
          <a:lstStyle/>
          <a:p>
            <a:r>
              <a:rPr lang="en-US" dirty="0" smtClean="0"/>
              <a:t>American inventor Eli Whitney invented the cotton gin in 1793. </a:t>
            </a:r>
          </a:p>
          <a:p>
            <a:r>
              <a:rPr lang="en-US" dirty="0" smtClean="0"/>
              <a:t>It is a machine that rapidly removes cotton plant seeds from the valuable cotton fiber used to make thread and fabric.</a:t>
            </a:r>
          </a:p>
          <a:p>
            <a:r>
              <a:rPr lang="en-US" dirty="0" smtClean="0"/>
              <a:t> By producing more cotton in a day than any person could working by hand, the gin </a:t>
            </a:r>
            <a:r>
              <a:rPr lang="en-US" b="1" dirty="0" smtClean="0"/>
              <a:t>reduced the cost of processing cotton and greatly raised the profit from growing it</a:t>
            </a:r>
            <a:r>
              <a:rPr lang="en-US" dirty="0" smtClean="0"/>
              <a:t>. </a:t>
            </a:r>
          </a:p>
          <a:p>
            <a:r>
              <a:rPr lang="en-US" dirty="0" smtClean="0"/>
              <a:t>To further cut costs and raise profits, unskilled slaves were often put to work running the cotton gins in the southern states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descr="http://upload.wikimedia.org/wikipedia/commons/5/5f/Cotton_gin_harpers.jpg"/>
          <p:cNvPicPr>
            <a:picLocks noChangeAspect="1" noChangeArrowheads="1"/>
          </p:cNvPicPr>
          <p:nvPr/>
        </p:nvPicPr>
        <p:blipFill>
          <a:blip r:embed="rId2" cstate="print"/>
          <a:srcRect/>
          <a:stretch>
            <a:fillRect/>
          </a:stretch>
        </p:blipFill>
        <p:spPr bwMode="auto">
          <a:xfrm>
            <a:off x="79786" y="-21091"/>
            <a:ext cx="9064214" cy="687909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08595.medialib.glogster.com/media/c3/c394ad420985fc9a94979c50330a18ecd906a464a9bc084bd05d51caec0f8368/firearms.jpg"/>
          <p:cNvPicPr>
            <a:picLocks noChangeAspect="1" noChangeArrowheads="1"/>
          </p:cNvPicPr>
          <p:nvPr/>
        </p:nvPicPr>
        <p:blipFill>
          <a:blip r:embed="rId2" cstate="print"/>
          <a:srcRect/>
          <a:stretch>
            <a:fillRect/>
          </a:stretch>
        </p:blipFill>
        <p:spPr bwMode="auto">
          <a:xfrm>
            <a:off x="4381500" y="0"/>
            <a:ext cx="4762500" cy="2886076"/>
          </a:xfrm>
          <a:prstGeom prst="rect">
            <a:avLst/>
          </a:prstGeom>
          <a:noFill/>
        </p:spPr>
      </p:pic>
      <p:sp>
        <p:nvSpPr>
          <p:cNvPr id="3" name="Content Placeholder 2"/>
          <p:cNvSpPr>
            <a:spLocks noGrp="1"/>
          </p:cNvSpPr>
          <p:nvPr>
            <p:ph idx="1"/>
          </p:nvPr>
        </p:nvSpPr>
        <p:spPr>
          <a:xfrm>
            <a:off x="-152400" y="2286000"/>
            <a:ext cx="9448800" cy="4572000"/>
          </a:xfrm>
        </p:spPr>
        <p:txBody>
          <a:bodyPr>
            <a:normAutofit fontScale="85000" lnSpcReduction="10000"/>
          </a:bodyPr>
          <a:lstStyle/>
          <a:p>
            <a:r>
              <a:rPr lang="en-US" dirty="0" smtClean="0"/>
              <a:t>Another industrial improvement</a:t>
            </a:r>
          </a:p>
          <a:p>
            <a:pPr>
              <a:buNone/>
            </a:pPr>
            <a:r>
              <a:rPr lang="en-US" dirty="0" smtClean="0"/>
              <a:t> Whitney developed was interchangeable parts. </a:t>
            </a:r>
          </a:p>
          <a:p>
            <a:r>
              <a:rPr lang="en-US" dirty="0" smtClean="0"/>
              <a:t>Before industrialization, a broken mechanism had to be discarded and replaced because all its parts had been handmade by skilled workers to fit only that mechanism. </a:t>
            </a:r>
          </a:p>
          <a:p>
            <a:r>
              <a:rPr lang="en-US" dirty="0" smtClean="0"/>
              <a:t>Whitney introduced the practice of manufacturing identical parts so only the broken part would need to be replaced to repair the whole machine. He applied this process to making </a:t>
            </a:r>
            <a:r>
              <a:rPr lang="en-US" b="1" dirty="0" smtClean="0"/>
              <a:t>muskets.</a:t>
            </a:r>
            <a:r>
              <a:rPr lang="en-US" dirty="0" smtClean="0"/>
              <a:t> </a:t>
            </a:r>
          </a:p>
          <a:p>
            <a:r>
              <a:rPr lang="en-US" dirty="0" smtClean="0"/>
              <a:t>If one piece of the musket’s mechanism broke, the owner could continue to use the musket after that piece was replaced with a matching piece.</a:t>
            </a:r>
          </a:p>
          <a:p>
            <a:r>
              <a:rPr lang="en-US" dirty="0" smtClean="0"/>
              <a:t> Interchangeable parts made it possible for semiskilled workers to mass-produce mechanical products.</a:t>
            </a:r>
            <a:endParaRPr lang="en-US" dirty="0"/>
          </a:p>
        </p:txBody>
      </p:sp>
      <p:sp>
        <p:nvSpPr>
          <p:cNvPr id="2" name="Title 1"/>
          <p:cNvSpPr>
            <a:spLocks noGrp="1"/>
          </p:cNvSpPr>
          <p:nvPr>
            <p:ph type="title"/>
          </p:nvPr>
        </p:nvSpPr>
        <p:spPr>
          <a:xfrm>
            <a:off x="0" y="0"/>
            <a:ext cx="8229600" cy="1066800"/>
          </a:xfrm>
        </p:spPr>
        <p:txBody>
          <a:bodyPr/>
          <a:lstStyle/>
          <a:p>
            <a:r>
              <a:rPr lang="en-US" dirty="0" smtClean="0"/>
              <a:t>Interchangeable parts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066800"/>
          </a:xfrm>
        </p:spPr>
        <p:txBody>
          <a:bodyPr/>
          <a:lstStyle/>
          <a:p>
            <a:r>
              <a:rPr lang="en-US" dirty="0" smtClean="0"/>
              <a:t>The downside</a:t>
            </a:r>
            <a:endParaRPr lang="en-US" dirty="0"/>
          </a:p>
        </p:txBody>
      </p:sp>
      <p:sp>
        <p:nvSpPr>
          <p:cNvPr id="3" name="Content Placeholder 2"/>
          <p:cNvSpPr>
            <a:spLocks noGrp="1"/>
          </p:cNvSpPr>
          <p:nvPr>
            <p:ph idx="1"/>
          </p:nvPr>
        </p:nvSpPr>
        <p:spPr>
          <a:xfrm>
            <a:off x="0" y="685800"/>
            <a:ext cx="9144000" cy="2286000"/>
          </a:xfrm>
        </p:spPr>
        <p:txBody>
          <a:bodyPr>
            <a:normAutofit fontScale="92500" lnSpcReduction="20000"/>
          </a:bodyPr>
          <a:lstStyle/>
          <a:p>
            <a:r>
              <a:rPr lang="en-US" dirty="0" smtClean="0"/>
              <a:t>resulted in often grim employment and living conditions for the poor and working classes.</a:t>
            </a:r>
          </a:p>
          <a:p>
            <a:r>
              <a:rPr lang="en-US" dirty="0" smtClean="0"/>
              <a:t>Wages for those who labored in factories were low and working conditions could be dangerous and monotonous.</a:t>
            </a:r>
          </a:p>
          <a:p>
            <a:r>
              <a:rPr lang="en-US" dirty="0" smtClean="0"/>
              <a:t> Unskilled workers had little job security and were easily replaceable. </a:t>
            </a:r>
            <a:endParaRPr lang="en-US" dirty="0"/>
          </a:p>
        </p:txBody>
      </p:sp>
      <p:pic>
        <p:nvPicPr>
          <p:cNvPr id="21508" name="Picture 4" descr="http://www.studenthandouts.com/01-Web-Pages/01-Picture-Pages/10.07-Industrial-Revolution/1-Riis-Family-Living-in-One-Room-New-York-City-Slum-1890.jpg"/>
          <p:cNvPicPr>
            <a:picLocks noChangeAspect="1" noChangeArrowheads="1"/>
          </p:cNvPicPr>
          <p:nvPr/>
        </p:nvPicPr>
        <p:blipFill>
          <a:blip r:embed="rId2" cstate="print"/>
          <a:srcRect/>
          <a:stretch>
            <a:fillRect/>
          </a:stretch>
        </p:blipFill>
        <p:spPr bwMode="auto">
          <a:xfrm>
            <a:off x="3352800" y="2362200"/>
            <a:ext cx="5765799" cy="451634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0320"/>
            <a:ext cx="4495800"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434080"/>
            <a:ext cx="3015642" cy="3589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6900" y="3294270"/>
            <a:ext cx="4800600" cy="3563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04800"/>
            <a:ext cx="4406900" cy="329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1218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1365</TotalTime>
  <Words>334</Words>
  <Application>Microsoft Office PowerPoint</Application>
  <PresentationFormat>On-screen Show (4:3)</PresentationFormat>
  <Paragraphs>45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Urban</vt:lpstr>
      <vt:lpstr>Industrial Revolution </vt:lpstr>
      <vt:lpstr>Vocabulary of the Standard</vt:lpstr>
      <vt:lpstr>Life before the IR</vt:lpstr>
      <vt:lpstr>How did it happen?</vt:lpstr>
      <vt:lpstr>Eli Whitney and the Cotton Gin</vt:lpstr>
      <vt:lpstr>PowerPoint Presentation</vt:lpstr>
      <vt:lpstr>Interchangeable parts</vt:lpstr>
      <vt:lpstr>The downside</vt:lpstr>
      <vt:lpstr>PowerPoint Presentation</vt:lpstr>
      <vt:lpstr>Child Labor</vt:lpstr>
      <vt:lpstr>PowerPoint Presentation</vt:lpstr>
      <vt:lpstr>PowerPoint Presentation</vt:lpstr>
      <vt:lpstr>PowerPoint Presentation</vt:lpstr>
      <vt:lpstr>At the bottom of your pro-con list answer this question:</vt:lpstr>
      <vt:lpstr>3rd Block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Sara Wood</cp:lastModifiedBy>
  <cp:revision>50</cp:revision>
  <cp:lastPrinted>2015-09-08T14:55:16Z</cp:lastPrinted>
  <dcterms:created xsi:type="dcterms:W3CDTF">2014-09-06T18:51:39Z</dcterms:created>
  <dcterms:modified xsi:type="dcterms:W3CDTF">2015-09-08T15:31:26Z</dcterms:modified>
</cp:coreProperties>
</file>