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59" r:id="rId6"/>
    <p:sldId id="265" r:id="rId7"/>
    <p:sldId id="261" r:id="rId8"/>
    <p:sldId id="262" r:id="rId9"/>
    <p:sldId id="263" r:id="rId10"/>
    <p:sldId id="264"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306E40B-25FD-470E-A82C-A625DADB5282}" type="datetimeFigureOut">
              <a:rPr lang="en-US" smtClean="0"/>
              <a:t>2/9/2016</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01C563F-E6B1-4436-A701-ADC677AA1DC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06E40B-25FD-470E-A82C-A625DADB5282}"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563F-E6B1-4436-A701-ADC677AA1DC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06E40B-25FD-470E-A82C-A625DADB5282}"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563F-E6B1-4436-A701-ADC677AA1DC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06E40B-25FD-470E-A82C-A625DADB5282}"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563F-E6B1-4436-A701-ADC677AA1DC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06E40B-25FD-470E-A82C-A625DADB5282}"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563F-E6B1-4436-A701-ADC677AA1DC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06E40B-25FD-470E-A82C-A625DADB5282}" type="datetimeFigureOut">
              <a:rPr lang="en-US" smtClean="0"/>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C563F-E6B1-4436-A701-ADC677AA1DC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306E40B-25FD-470E-A82C-A625DADB5282}" type="datetimeFigureOut">
              <a:rPr lang="en-US" smtClean="0"/>
              <a:t>2/9/2016</a:t>
            </a:fld>
            <a:endParaRPr lang="en-US"/>
          </a:p>
        </p:txBody>
      </p:sp>
      <p:sp>
        <p:nvSpPr>
          <p:cNvPr id="27" name="Slide Number Placeholder 26"/>
          <p:cNvSpPr>
            <a:spLocks noGrp="1"/>
          </p:cNvSpPr>
          <p:nvPr>
            <p:ph type="sldNum" sz="quarter" idx="11"/>
          </p:nvPr>
        </p:nvSpPr>
        <p:spPr/>
        <p:txBody>
          <a:bodyPr rtlCol="0"/>
          <a:lstStyle/>
          <a:p>
            <a:fld id="{B01C563F-E6B1-4436-A701-ADC677AA1DC7}"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306E40B-25FD-470E-A82C-A625DADB5282}" type="datetimeFigureOut">
              <a:rPr lang="en-US" smtClean="0"/>
              <a:t>2/9/2016</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01C563F-E6B1-4436-A701-ADC677AA1DC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6E40B-25FD-470E-A82C-A625DADB5282}" type="datetimeFigureOut">
              <a:rPr lang="en-US" smtClean="0"/>
              <a:t>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1C563F-E6B1-4436-A701-ADC677AA1DC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06E40B-25FD-470E-A82C-A625DADB5282}" type="datetimeFigureOut">
              <a:rPr lang="en-US" smtClean="0"/>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C563F-E6B1-4436-A701-ADC677AA1DC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06E40B-25FD-470E-A82C-A625DADB5282}" type="datetimeFigureOut">
              <a:rPr lang="en-US" smtClean="0"/>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C563F-E6B1-4436-A701-ADC677AA1DC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306E40B-25FD-470E-A82C-A625DADB5282}" type="datetimeFigureOut">
              <a:rPr lang="en-US" smtClean="0"/>
              <a:t>2/9/2016</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01C563F-E6B1-4436-A701-ADC677AA1DC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899938"/>
            <a:ext cx="9144000" cy="2958062"/>
          </a:xfrm>
        </p:spPr>
        <p:txBody>
          <a:bodyPr>
            <a:normAutofit/>
          </a:bodyPr>
          <a:lstStyle/>
          <a:p>
            <a:endParaRPr lang="en-US" sz="3600" b="1" u="sng" dirty="0">
              <a:ln w="12700">
                <a:solidFill>
                  <a:schemeClr val="tx1"/>
                </a:solidFill>
              </a:ln>
              <a:solidFill>
                <a:srgbClr val="FF0000"/>
              </a:solidFill>
            </a:endParaRPr>
          </a:p>
        </p:txBody>
      </p:sp>
      <p:sp>
        <p:nvSpPr>
          <p:cNvPr id="4" name="TextBox 3"/>
          <p:cNvSpPr txBox="1"/>
          <p:nvPr/>
        </p:nvSpPr>
        <p:spPr>
          <a:xfrm>
            <a:off x="152400" y="152400"/>
            <a:ext cx="8991600" cy="2554545"/>
          </a:xfrm>
          <a:prstGeom prst="rect">
            <a:avLst/>
          </a:prstGeom>
          <a:noFill/>
        </p:spPr>
        <p:txBody>
          <a:bodyPr wrap="square" rtlCol="0">
            <a:spAutoFit/>
          </a:bodyPr>
          <a:lstStyle/>
          <a:p>
            <a:r>
              <a:rPr lang="en-US" sz="4000" b="1" dirty="0">
                <a:solidFill>
                  <a:schemeClr val="bg1"/>
                </a:solidFill>
              </a:rPr>
              <a:t>Journal: Pretend that a European country invaded South America. What do you think the US should do in that situation?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r>
              <a:rPr lang="en-US" dirty="0"/>
              <a:t>Textbook Profile Writing Assignment: </a:t>
            </a:r>
          </a:p>
        </p:txBody>
      </p:sp>
      <p:sp>
        <p:nvSpPr>
          <p:cNvPr id="3" name="Content Placeholder 2"/>
          <p:cNvSpPr>
            <a:spLocks noGrp="1"/>
          </p:cNvSpPr>
          <p:nvPr>
            <p:ph idx="1"/>
          </p:nvPr>
        </p:nvSpPr>
        <p:spPr>
          <a:xfrm>
            <a:off x="228600" y="1371600"/>
            <a:ext cx="8458200" cy="5202936"/>
          </a:xfrm>
        </p:spPr>
        <p:txBody>
          <a:bodyPr>
            <a:normAutofit fontScale="92500" lnSpcReduction="20000"/>
          </a:bodyPr>
          <a:lstStyle/>
          <a:p>
            <a:r>
              <a:rPr lang="en-US" dirty="0" smtClean="0"/>
              <a:t>Students </a:t>
            </a:r>
            <a:r>
              <a:rPr lang="en-US" dirty="0"/>
              <a:t>are to pretend they are a famous historical figure and write what they would want future textbooks to say about them. </a:t>
            </a:r>
            <a:endParaRPr lang="en-US" dirty="0" smtClean="0"/>
          </a:p>
          <a:p>
            <a:r>
              <a:rPr lang="en-US" dirty="0" smtClean="0"/>
              <a:t>use </a:t>
            </a:r>
            <a:r>
              <a:rPr lang="en-US" dirty="0"/>
              <a:t>the profile of Benjamin Franklin (in </a:t>
            </a:r>
            <a:r>
              <a:rPr lang="en-US" dirty="0" smtClean="0"/>
              <a:t>notes</a:t>
            </a:r>
            <a:r>
              <a:rPr lang="en-US" dirty="0"/>
              <a:t>) as an example. </a:t>
            </a:r>
            <a:endParaRPr lang="en-US" dirty="0" smtClean="0"/>
          </a:p>
          <a:p>
            <a:r>
              <a:rPr lang="en-US" dirty="0" smtClean="0"/>
              <a:t>The </a:t>
            </a:r>
            <a:r>
              <a:rPr lang="en-US" dirty="0"/>
              <a:t>essay must be three full paragraphs (5-7 sentences each). </a:t>
            </a:r>
            <a:endParaRPr lang="en-US" dirty="0" smtClean="0"/>
          </a:p>
          <a:p>
            <a:r>
              <a:rPr lang="en-US" dirty="0" smtClean="0"/>
              <a:t>Format Suggestion</a:t>
            </a:r>
            <a:r>
              <a:rPr lang="en-US" dirty="0"/>
              <a:t>-</a:t>
            </a:r>
            <a:r>
              <a:rPr lang="en-US" dirty="0" smtClean="0"/>
              <a:t> break </a:t>
            </a:r>
            <a:r>
              <a:rPr lang="en-US" dirty="0"/>
              <a:t>the </a:t>
            </a:r>
            <a:r>
              <a:rPr lang="en-US" dirty="0" smtClean="0"/>
              <a:t>paper up </a:t>
            </a:r>
            <a:r>
              <a:rPr lang="en-US" dirty="0"/>
              <a:t>into the following 3 sections: </a:t>
            </a:r>
            <a:endParaRPr lang="en-US" dirty="0" smtClean="0"/>
          </a:p>
          <a:p>
            <a:pPr lvl="1"/>
            <a:r>
              <a:rPr lang="en-US" dirty="0" smtClean="0"/>
              <a:t>Paragraph </a:t>
            </a:r>
            <a:r>
              <a:rPr lang="en-US" dirty="0"/>
              <a:t>1- Introduce the time period and culture in which </a:t>
            </a:r>
            <a:r>
              <a:rPr lang="en-US" dirty="0" smtClean="0"/>
              <a:t>you lived</a:t>
            </a:r>
          </a:p>
          <a:p>
            <a:pPr lvl="1"/>
            <a:r>
              <a:rPr lang="en-US" dirty="0" smtClean="0"/>
              <a:t>Paragraph </a:t>
            </a:r>
            <a:r>
              <a:rPr lang="en-US" dirty="0"/>
              <a:t>2- Introduce </a:t>
            </a:r>
            <a:r>
              <a:rPr lang="en-US" dirty="0" smtClean="0"/>
              <a:t>yourself and your background </a:t>
            </a:r>
          </a:p>
          <a:p>
            <a:pPr lvl="1"/>
            <a:r>
              <a:rPr lang="en-US" dirty="0" smtClean="0"/>
              <a:t>Paragraph </a:t>
            </a:r>
            <a:r>
              <a:rPr lang="en-US" dirty="0"/>
              <a:t>3- explain </a:t>
            </a:r>
            <a:r>
              <a:rPr lang="en-US" dirty="0" smtClean="0"/>
              <a:t>your future </a:t>
            </a:r>
            <a:r>
              <a:rPr lang="en-US" dirty="0"/>
              <a:t>accomplishments and how </a:t>
            </a:r>
            <a:r>
              <a:rPr lang="en-US" dirty="0" smtClean="0"/>
              <a:t>you might </a:t>
            </a:r>
            <a:r>
              <a:rPr lang="en-US" dirty="0"/>
              <a:t>contribute to </a:t>
            </a:r>
            <a:r>
              <a:rPr lang="en-US" dirty="0" smtClean="0"/>
              <a:t>history</a:t>
            </a:r>
          </a:p>
          <a:p>
            <a:r>
              <a:rPr lang="en-US" dirty="0" smtClean="0"/>
              <a:t> </a:t>
            </a:r>
            <a:r>
              <a:rPr lang="en-US" dirty="0"/>
              <a:t>This assignment is due by Thursday, September 11. </a:t>
            </a:r>
          </a:p>
        </p:txBody>
      </p:sp>
    </p:spTree>
    <p:extLst>
      <p:ext uri="{BB962C8B-B14F-4D97-AF65-F5344CB8AC3E}">
        <p14:creationId xmlns:p14="http://schemas.microsoft.com/office/powerpoint/2010/main" val="1584150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096000"/>
          </a:xfrm>
        </p:spPr>
        <p:txBody>
          <a:bodyPr>
            <a:normAutofit fontScale="92500" lnSpcReduction="10000"/>
          </a:bodyPr>
          <a:lstStyle/>
          <a:p>
            <a:r>
              <a:rPr lang="en-US" dirty="0" smtClean="0"/>
              <a:t>Monroe Doctrine		Virginia Plan	Nationalism</a:t>
            </a:r>
          </a:p>
          <a:p>
            <a:r>
              <a:rPr lang="en-US" dirty="0" smtClean="0"/>
              <a:t>George Washington		New Jersey Plan</a:t>
            </a:r>
          </a:p>
          <a:p>
            <a:r>
              <a:rPr lang="en-US" dirty="0" smtClean="0"/>
              <a:t>Great Compromise		</a:t>
            </a:r>
            <a:r>
              <a:rPr lang="en-US" dirty="0" err="1" smtClean="0"/>
              <a:t>Montesquiue</a:t>
            </a:r>
            <a:endParaRPr lang="en-US" dirty="0" smtClean="0"/>
          </a:p>
          <a:p>
            <a:r>
              <a:rPr lang="en-US" dirty="0" smtClean="0"/>
              <a:t>3/5 Compromise		Erie Canal</a:t>
            </a:r>
          </a:p>
          <a:p>
            <a:r>
              <a:rPr lang="en-US" dirty="0" smtClean="0"/>
              <a:t>Articles of Confederation	New York City</a:t>
            </a:r>
          </a:p>
          <a:p>
            <a:r>
              <a:rPr lang="en-US" dirty="0" smtClean="0"/>
              <a:t>Whiskey Rebellion		Infrastructure</a:t>
            </a:r>
          </a:p>
          <a:p>
            <a:r>
              <a:rPr lang="en-US" dirty="0" smtClean="0"/>
              <a:t>Shays Rebellion		Political factions</a:t>
            </a:r>
          </a:p>
          <a:p>
            <a:r>
              <a:rPr lang="en-US" dirty="0" smtClean="0"/>
              <a:t>Anti-Federalist			Non-intervention</a:t>
            </a:r>
          </a:p>
          <a:p>
            <a:r>
              <a:rPr lang="en-US" dirty="0" smtClean="0"/>
              <a:t>Federalist			Immigrants		LA Purchase</a:t>
            </a:r>
          </a:p>
          <a:p>
            <a:r>
              <a:rPr lang="en-US" dirty="0" smtClean="0"/>
              <a:t>Bill of Rights			Ratify</a:t>
            </a:r>
          </a:p>
          <a:p>
            <a:r>
              <a:rPr lang="en-US" dirty="0" smtClean="0"/>
              <a:t>James Madison		Veto		War of 1812</a:t>
            </a:r>
          </a:p>
          <a:p>
            <a:pPr marL="109728" indent="0">
              <a:buNone/>
            </a:pPr>
            <a:r>
              <a:rPr lang="en-US" dirty="0" smtClean="0"/>
              <a:t>John Adams			Thomas Jefferson</a:t>
            </a:r>
          </a:p>
          <a:p>
            <a:r>
              <a:rPr lang="en-US" dirty="0" smtClean="0"/>
              <a:t>Federalist Papers		Impressment		Northwest Ordinance	Lewis and Clark</a:t>
            </a:r>
          </a:p>
          <a:p>
            <a:endParaRPr lang="en-US" dirty="0" smtClean="0"/>
          </a:p>
          <a:p>
            <a:endParaRPr lang="en-US" dirty="0"/>
          </a:p>
        </p:txBody>
      </p:sp>
    </p:spTree>
    <p:extLst>
      <p:ext uri="{BB962C8B-B14F-4D97-AF65-F5344CB8AC3E}">
        <p14:creationId xmlns:p14="http://schemas.microsoft.com/office/powerpoint/2010/main" val="3401903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066800"/>
          </a:xfrm>
        </p:spPr>
        <p:txBody>
          <a:bodyPr/>
          <a:lstStyle/>
          <a:p>
            <a:r>
              <a:rPr lang="en-US" dirty="0" smtClean="0"/>
              <a:t>What was the Monroe Doctrine?</a:t>
            </a:r>
            <a:endParaRPr lang="en-US" dirty="0"/>
          </a:p>
        </p:txBody>
      </p:sp>
      <p:sp>
        <p:nvSpPr>
          <p:cNvPr id="3" name="Content Placeholder 2"/>
          <p:cNvSpPr>
            <a:spLocks noGrp="1"/>
          </p:cNvSpPr>
          <p:nvPr>
            <p:ph idx="1"/>
          </p:nvPr>
        </p:nvSpPr>
        <p:spPr>
          <a:xfrm>
            <a:off x="0" y="838200"/>
            <a:ext cx="5029200" cy="6019800"/>
          </a:xfrm>
        </p:spPr>
        <p:txBody>
          <a:bodyPr>
            <a:normAutofit fontScale="92500" lnSpcReduction="20000"/>
          </a:bodyPr>
          <a:lstStyle/>
          <a:p>
            <a:r>
              <a:rPr lang="en-US" dirty="0" smtClean="0"/>
              <a:t>In 1823, President James Monroe warned the nations of Europe not to meddle in the politics of North and South America. </a:t>
            </a:r>
          </a:p>
          <a:p>
            <a:r>
              <a:rPr lang="en-US" b="1" dirty="0" smtClean="0"/>
              <a:t>When a group of European countries planned to help one another recapture American colonies that had gained independence, Monroe announced that the United States would prevent European nations from interfering with independent American countries</a:t>
            </a:r>
            <a:r>
              <a:rPr lang="en-US" dirty="0" smtClean="0"/>
              <a:t>.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762000"/>
            <a:ext cx="41910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066800"/>
          </a:xfrm>
        </p:spPr>
        <p:txBody>
          <a:bodyPr/>
          <a:lstStyle/>
          <a:p>
            <a:r>
              <a:rPr lang="en-US" dirty="0" smtClean="0"/>
              <a:t>Monroe Doctrine Continued</a:t>
            </a:r>
            <a:endParaRPr lang="en-US" dirty="0"/>
          </a:p>
        </p:txBody>
      </p:sp>
      <p:sp>
        <p:nvSpPr>
          <p:cNvPr id="3" name="Content Placeholder 2"/>
          <p:cNvSpPr>
            <a:spLocks noGrp="1"/>
          </p:cNvSpPr>
          <p:nvPr>
            <p:ph idx="1"/>
          </p:nvPr>
        </p:nvSpPr>
        <p:spPr>
          <a:xfrm>
            <a:off x="0" y="838200"/>
            <a:ext cx="5823824" cy="6019800"/>
          </a:xfrm>
        </p:spPr>
        <p:txBody>
          <a:bodyPr>
            <a:normAutofit/>
          </a:bodyPr>
          <a:lstStyle/>
          <a:p>
            <a:r>
              <a:rPr lang="en-US" dirty="0" smtClean="0"/>
              <a:t>Further, </a:t>
            </a:r>
            <a:r>
              <a:rPr lang="en-US" b="1" dirty="0" smtClean="0"/>
              <a:t>Monroe said the United States would remain neutral in wars between European nations and their American colonies, but, if battles took place in the New World, the United States would view such battles as hostile actions against the United States</a:t>
            </a:r>
            <a:r>
              <a:rPr lang="en-US" dirty="0" smtClean="0"/>
              <a:t>.</a:t>
            </a:r>
          </a:p>
          <a:p>
            <a:r>
              <a:rPr lang="en-US" dirty="0" smtClean="0"/>
              <a:t> The Monroe Doctrine defined an aspect of U.S. foreign policy to which America still holds today.</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3824" y="685800"/>
            <a:ext cx="3320176"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7626" y="533400"/>
            <a:ext cx="3322573" cy="2286000"/>
          </a:xfrm>
        </p:spPr>
        <p:txBody>
          <a:bodyPr/>
          <a:lstStyle/>
          <a:p>
            <a:r>
              <a:rPr lang="en-US" dirty="0" smtClean="0"/>
              <a:t>Group Practice</a:t>
            </a:r>
            <a:endParaRPr lang="en-US" dirty="0"/>
          </a:p>
        </p:txBody>
      </p:sp>
      <p:sp>
        <p:nvSpPr>
          <p:cNvPr id="3" name="Content Placeholder 2"/>
          <p:cNvSpPr>
            <a:spLocks noGrp="1"/>
          </p:cNvSpPr>
          <p:nvPr>
            <p:ph idx="1"/>
          </p:nvPr>
        </p:nvSpPr>
        <p:spPr/>
        <p:txBody>
          <a:bodyPr/>
          <a:lstStyle/>
          <a:p>
            <a:endParaRPr lang="en-US"/>
          </a:p>
        </p:txBody>
      </p:sp>
      <p:pic>
        <p:nvPicPr>
          <p:cNvPr id="17410" name="Picture 2" descr="http://images.fineartamerica.com/images-medium-large/1-monroe-doctrine-cartoon-granger.jpg"/>
          <p:cNvPicPr>
            <a:picLocks noChangeAspect="1" noChangeArrowheads="1"/>
          </p:cNvPicPr>
          <p:nvPr/>
        </p:nvPicPr>
        <p:blipFill>
          <a:blip r:embed="rId2" cstate="print"/>
          <a:srcRect/>
          <a:stretch>
            <a:fillRect/>
          </a:stretch>
        </p:blipFill>
        <p:spPr bwMode="auto">
          <a:xfrm>
            <a:off x="0" y="-228601"/>
            <a:ext cx="5897627" cy="70866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historytunes.com/images/synopsis/16.jpg"/>
          <p:cNvPicPr>
            <a:picLocks noChangeAspect="1" noChangeArrowheads="1"/>
          </p:cNvPicPr>
          <p:nvPr/>
        </p:nvPicPr>
        <p:blipFill>
          <a:blip r:embed="rId2" cstate="print"/>
          <a:srcRect/>
          <a:stretch>
            <a:fillRect/>
          </a:stretch>
        </p:blipFill>
        <p:spPr bwMode="auto">
          <a:xfrm>
            <a:off x="1295400" y="0"/>
            <a:ext cx="6271459" cy="700286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031"/>
            <a:ext cx="9067799" cy="68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287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8434" name="Picture 2" descr="http://www.expat-chronicles.com/wp-content/uploads/2011/10/monroe-doctrine-cartoon.jpg"/>
          <p:cNvPicPr>
            <a:picLocks noChangeAspect="1" noChangeArrowheads="1"/>
          </p:cNvPicPr>
          <p:nvPr/>
        </p:nvPicPr>
        <p:blipFill>
          <a:blip r:embed="rId2" cstate="print"/>
          <a:srcRect/>
          <a:stretch>
            <a:fillRect/>
          </a:stretch>
        </p:blipFill>
        <p:spPr bwMode="auto">
          <a:xfrm>
            <a:off x="1143000" y="0"/>
            <a:ext cx="6705906"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i="1" dirty="0"/>
          </a:p>
        </p:txBody>
      </p:sp>
      <p:sp>
        <p:nvSpPr>
          <p:cNvPr id="3" name="Content Placeholder 2"/>
          <p:cNvSpPr>
            <a:spLocks noGrp="1"/>
          </p:cNvSpPr>
          <p:nvPr>
            <p:ph idx="1"/>
          </p:nvPr>
        </p:nvSpPr>
        <p:spPr/>
        <p:txBody>
          <a:bodyPr/>
          <a:lstStyle/>
          <a:p>
            <a:endParaRPr lang="en-US"/>
          </a:p>
        </p:txBody>
      </p:sp>
      <p:pic>
        <p:nvPicPr>
          <p:cNvPr id="19458" name="Picture 2" descr="http://hseuspics.wikispaces.com/file/view/24graphicaa.jpg/34412807/24graphicaa.jpg"/>
          <p:cNvPicPr>
            <a:picLocks noChangeAspect="1" noChangeArrowheads="1"/>
          </p:cNvPicPr>
          <p:nvPr/>
        </p:nvPicPr>
        <p:blipFill>
          <a:blip r:embed="rId2" cstate="print"/>
          <a:srcRect/>
          <a:stretch>
            <a:fillRect/>
          </a:stretch>
        </p:blipFill>
        <p:spPr bwMode="auto">
          <a:xfrm>
            <a:off x="1371600" y="1"/>
            <a:ext cx="6263420" cy="712123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descr="http://mrclark.aretesys.com/Monroe_Doctrine_1896.gif"/>
          <p:cNvPicPr>
            <a:picLocks noChangeAspect="1" noChangeArrowheads="1"/>
          </p:cNvPicPr>
          <p:nvPr/>
        </p:nvPicPr>
        <p:blipFill>
          <a:blip r:embed="rId2" cstate="print"/>
          <a:srcRect/>
          <a:stretch>
            <a:fillRect/>
          </a:stretch>
        </p:blipFill>
        <p:spPr bwMode="auto">
          <a:xfrm>
            <a:off x="-142875" y="0"/>
            <a:ext cx="9286875" cy="65151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1195</TotalTime>
  <Words>161</Words>
  <Application>Microsoft Office PowerPoint</Application>
  <PresentationFormat>On-screen Show (4:3)</PresentationFormat>
  <Paragraphs>30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Urban</vt:lpstr>
      <vt:lpstr>PowerPoint Presentation</vt:lpstr>
      <vt:lpstr>What was the Monroe Doctrine?</vt:lpstr>
      <vt:lpstr>Monroe Doctrine Continued</vt:lpstr>
      <vt:lpstr>Group Practice</vt:lpstr>
      <vt:lpstr>PowerPoint Presentation</vt:lpstr>
      <vt:lpstr>PowerPoint Presentation</vt:lpstr>
      <vt:lpstr>PowerPoint Presentation</vt:lpstr>
      <vt:lpstr>PowerPoint Presentation</vt:lpstr>
      <vt:lpstr>PowerPoint Presentation</vt:lpstr>
      <vt:lpstr>Textbook Profile Writing Assignment: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Monroe Doctrine</dc:title>
  <dc:creator>Owner</dc:creator>
  <cp:lastModifiedBy>Sara Wood</cp:lastModifiedBy>
  <cp:revision>16</cp:revision>
  <dcterms:created xsi:type="dcterms:W3CDTF">2014-08-31T20:45:54Z</dcterms:created>
  <dcterms:modified xsi:type="dcterms:W3CDTF">2016-02-09T19:35:23Z</dcterms:modified>
</cp:coreProperties>
</file>