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4"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90669EC2-02FC-4BE4-BCE8-7664EE01250F}" type="datetimeFigureOut">
              <a:rPr lang="en-US" smtClean="0"/>
              <a:t>2/8/2016</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8C966F3F-25A9-41DA-8C4D-D6F20102E308}"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669EC2-02FC-4BE4-BCE8-7664EE01250F}"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66F3F-25A9-41DA-8C4D-D6F20102E3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669EC2-02FC-4BE4-BCE8-7664EE01250F}"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66F3F-25A9-41DA-8C4D-D6F20102E308}"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0669EC2-02FC-4BE4-BCE8-7664EE01250F}"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66F3F-25A9-41DA-8C4D-D6F20102E308}"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90669EC2-02FC-4BE4-BCE8-7664EE01250F}" type="datetimeFigureOut">
              <a:rPr lang="en-US" smtClean="0"/>
              <a:t>2/8/2016</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8C966F3F-25A9-41DA-8C4D-D6F20102E308}"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0669EC2-02FC-4BE4-BCE8-7664EE01250F}"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66F3F-25A9-41DA-8C4D-D6F20102E308}"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0669EC2-02FC-4BE4-BCE8-7664EE01250F}" type="datetimeFigureOut">
              <a:rPr lang="en-US" smtClean="0"/>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966F3F-25A9-41DA-8C4D-D6F20102E308}"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669EC2-02FC-4BE4-BCE8-7664EE01250F}" type="datetimeFigureOut">
              <a:rPr lang="en-US" smtClean="0"/>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966F3F-25A9-41DA-8C4D-D6F20102E308}"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69EC2-02FC-4BE4-BCE8-7664EE01250F}" type="datetimeFigureOut">
              <a:rPr lang="en-US" smtClean="0"/>
              <a:t>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966F3F-25A9-41DA-8C4D-D6F20102E308}"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669EC2-02FC-4BE4-BCE8-7664EE01250F}"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66F3F-25A9-41DA-8C4D-D6F20102E308}"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669EC2-02FC-4BE4-BCE8-7664EE01250F}"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66F3F-25A9-41DA-8C4D-D6F20102E308}"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90669EC2-02FC-4BE4-BCE8-7664EE01250F}" type="datetimeFigureOut">
              <a:rPr lang="en-US" smtClean="0"/>
              <a:t>2/8/2016</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C966F3F-25A9-41DA-8C4D-D6F20102E308}"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Erie Canal and New York City</a:t>
            </a:r>
            <a:endParaRPr lang="en-US" dirty="0"/>
          </a:p>
        </p:txBody>
      </p:sp>
      <p:sp>
        <p:nvSpPr>
          <p:cNvPr id="4" name="TextBox 3"/>
          <p:cNvSpPr txBox="1"/>
          <p:nvPr/>
        </p:nvSpPr>
        <p:spPr>
          <a:xfrm>
            <a:off x="208280" y="0"/>
            <a:ext cx="8686800" cy="4462760"/>
          </a:xfrm>
          <a:prstGeom prst="rect">
            <a:avLst/>
          </a:prstGeom>
          <a:noFill/>
        </p:spPr>
        <p:txBody>
          <a:bodyPr wrap="square" rtlCol="0">
            <a:spAutoFit/>
          </a:bodyPr>
          <a:lstStyle/>
          <a:p>
            <a:r>
              <a:rPr lang="en-US" sz="2000" b="1" dirty="0"/>
              <a:t> </a:t>
            </a:r>
            <a:r>
              <a:rPr lang="en-US" sz="3200" b="1" dirty="0" smtClean="0"/>
              <a:t>What is significant about the war of 1812?</a:t>
            </a:r>
          </a:p>
          <a:p>
            <a:r>
              <a:rPr lang="en-US" sz="3200" b="1" dirty="0" smtClean="0"/>
              <a:t>A. It was the only war fought in America</a:t>
            </a:r>
          </a:p>
          <a:p>
            <a:r>
              <a:rPr lang="en-US" sz="3200" b="1" dirty="0" smtClean="0"/>
              <a:t>B. It was the only war fought between the Americans and the British</a:t>
            </a:r>
          </a:p>
          <a:p>
            <a:r>
              <a:rPr lang="en-US" sz="3200" b="1" dirty="0" smtClean="0"/>
              <a:t>C. It was the first war fought with guns</a:t>
            </a:r>
          </a:p>
          <a:p>
            <a:r>
              <a:rPr lang="en-US" sz="3200" b="1" dirty="0" smtClean="0"/>
              <a:t>D. It showed that America had a strong military and national identity</a:t>
            </a:r>
            <a:r>
              <a:rPr lang="en-US" sz="2400" dirty="0" smtClean="0"/>
              <a:t/>
            </a:r>
            <a:br>
              <a:rPr lang="en-US" sz="2400" dirty="0" smtClean="0"/>
            </a:br>
            <a:endParaRPr lang="en-US" sz="2400" dirty="0" smtClean="0"/>
          </a:p>
          <a:p>
            <a:r>
              <a:rPr lang="en-US" dirty="0" smtClean="0"/>
              <a:t/>
            </a:r>
            <a:br>
              <a:rPr lang="en-US" dirty="0" smtClean="0"/>
            </a:br>
            <a:endParaRPr lang="en-US" dirty="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atecapitalist.org/wp-content/uploads/2013/04/Infrastructure-Sector.jpg"/>
          <p:cNvPicPr>
            <a:picLocks noChangeAspect="1" noChangeArrowheads="1"/>
          </p:cNvPicPr>
          <p:nvPr/>
        </p:nvPicPr>
        <p:blipFill>
          <a:blip r:embed="rId2" cstate="print"/>
          <a:srcRect/>
          <a:stretch>
            <a:fillRect/>
          </a:stretch>
        </p:blipFill>
        <p:spPr bwMode="auto">
          <a:xfrm>
            <a:off x="4295775" y="2162175"/>
            <a:ext cx="4848225" cy="4695825"/>
          </a:xfrm>
          <a:prstGeom prst="rect">
            <a:avLst/>
          </a:prstGeom>
          <a:noFill/>
        </p:spPr>
      </p:pic>
      <p:sp>
        <p:nvSpPr>
          <p:cNvPr id="2" name="Title 1"/>
          <p:cNvSpPr>
            <a:spLocks noGrp="1"/>
          </p:cNvSpPr>
          <p:nvPr>
            <p:ph type="title"/>
          </p:nvPr>
        </p:nvSpPr>
        <p:spPr>
          <a:xfrm>
            <a:off x="228600" y="0"/>
            <a:ext cx="8458200" cy="914400"/>
          </a:xfrm>
        </p:spPr>
        <p:txBody>
          <a:bodyPr/>
          <a:lstStyle/>
          <a:p>
            <a:r>
              <a:rPr lang="en-US" dirty="0" err="1" smtClean="0"/>
              <a:t>Vocab</a:t>
            </a:r>
            <a:r>
              <a:rPr lang="en-US" dirty="0" smtClean="0"/>
              <a:t> of the standard</a:t>
            </a:r>
            <a:endParaRPr lang="en-US" dirty="0"/>
          </a:p>
        </p:txBody>
      </p:sp>
      <p:sp>
        <p:nvSpPr>
          <p:cNvPr id="3" name="Content Placeholder 2"/>
          <p:cNvSpPr>
            <a:spLocks noGrp="1"/>
          </p:cNvSpPr>
          <p:nvPr>
            <p:ph sz="quarter" idx="1"/>
          </p:nvPr>
        </p:nvSpPr>
        <p:spPr>
          <a:xfrm>
            <a:off x="0" y="1066800"/>
            <a:ext cx="8686800" cy="4953000"/>
          </a:xfrm>
        </p:spPr>
        <p:txBody>
          <a:bodyPr/>
          <a:lstStyle/>
          <a:p>
            <a:r>
              <a:rPr lang="en-US" dirty="0" smtClean="0"/>
              <a:t>Infrastructure- the basic equipment and structures (such as roads and bridges) that are needed for a country, region, or organization to function properly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914400"/>
          </a:xfrm>
        </p:spPr>
        <p:txBody>
          <a:bodyPr/>
          <a:lstStyle/>
          <a:p>
            <a:r>
              <a:rPr lang="en-US" dirty="0" smtClean="0"/>
              <a:t>Why do we need it in 1820?</a:t>
            </a:r>
            <a:endParaRPr lang="en-US" dirty="0"/>
          </a:p>
        </p:txBody>
      </p:sp>
      <p:sp>
        <p:nvSpPr>
          <p:cNvPr id="3" name="Content Placeholder 2"/>
          <p:cNvSpPr>
            <a:spLocks noGrp="1"/>
          </p:cNvSpPr>
          <p:nvPr>
            <p:ph sz="quarter" idx="1"/>
          </p:nvPr>
        </p:nvSpPr>
        <p:spPr>
          <a:xfrm>
            <a:off x="0" y="838200"/>
            <a:ext cx="9144000" cy="5562600"/>
          </a:xfrm>
        </p:spPr>
        <p:txBody>
          <a:bodyPr>
            <a:normAutofit/>
          </a:bodyPr>
          <a:lstStyle/>
          <a:p>
            <a:r>
              <a:rPr lang="en-US" dirty="0" smtClean="0"/>
              <a:t>In this period, many families moved west of the Appalachian Mountains to claim land in the new American territories stretching to the Mississippi River. Their travel was difficult, taking a week to cross the distance a car might drive today in a few hours. </a:t>
            </a:r>
          </a:p>
        </p:txBody>
      </p:sp>
      <p:pic>
        <p:nvPicPr>
          <p:cNvPr id="29698" name="Picture 2" descr="http://www.etsu.edu/cass/archives/subjects/hardwoods/Images/G.E.Davis/APA-1326-a.jpg"/>
          <p:cNvPicPr>
            <a:picLocks noChangeAspect="1" noChangeArrowheads="1"/>
          </p:cNvPicPr>
          <p:nvPr/>
        </p:nvPicPr>
        <p:blipFill>
          <a:blip r:embed="rId2" cstate="print"/>
          <a:srcRect/>
          <a:stretch>
            <a:fillRect/>
          </a:stretch>
        </p:blipFill>
        <p:spPr bwMode="auto">
          <a:xfrm>
            <a:off x="3581400" y="2505265"/>
            <a:ext cx="5562600" cy="435273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nps.gov/cebe/historyculture/images/Valley-Turnpike-Photo-of-Macadamized.jpg"/>
          <p:cNvPicPr>
            <a:picLocks noChangeAspect="1" noChangeArrowheads="1"/>
          </p:cNvPicPr>
          <p:nvPr/>
        </p:nvPicPr>
        <p:blipFill>
          <a:blip r:embed="rId2" cstate="print"/>
          <a:srcRect/>
          <a:stretch>
            <a:fillRect/>
          </a:stretch>
        </p:blipFill>
        <p:spPr bwMode="auto">
          <a:xfrm>
            <a:off x="3429000" y="2762250"/>
            <a:ext cx="5715000" cy="4095750"/>
          </a:xfrm>
          <a:prstGeom prst="rect">
            <a:avLst/>
          </a:prstGeom>
          <a:noFill/>
        </p:spPr>
      </p:pic>
      <p:sp>
        <p:nvSpPr>
          <p:cNvPr id="2" name="Title 1"/>
          <p:cNvSpPr>
            <a:spLocks noGrp="1"/>
          </p:cNvSpPr>
          <p:nvPr>
            <p:ph type="title"/>
          </p:nvPr>
        </p:nvSpPr>
        <p:spPr>
          <a:xfrm>
            <a:off x="0" y="0"/>
            <a:ext cx="7772400" cy="762000"/>
          </a:xfrm>
        </p:spPr>
        <p:txBody>
          <a:bodyPr/>
          <a:lstStyle/>
          <a:p>
            <a:r>
              <a:rPr lang="en-US" dirty="0" smtClean="0"/>
              <a:t>Building Infrastructure </a:t>
            </a:r>
            <a:endParaRPr lang="en-US" dirty="0"/>
          </a:p>
        </p:txBody>
      </p:sp>
      <p:sp>
        <p:nvSpPr>
          <p:cNvPr id="3" name="Content Placeholder 2"/>
          <p:cNvSpPr>
            <a:spLocks noGrp="1"/>
          </p:cNvSpPr>
          <p:nvPr>
            <p:ph sz="quarter" idx="1"/>
          </p:nvPr>
        </p:nvSpPr>
        <p:spPr>
          <a:xfrm>
            <a:off x="0" y="609600"/>
            <a:ext cx="9144000" cy="6019800"/>
          </a:xfrm>
        </p:spPr>
        <p:txBody>
          <a:bodyPr>
            <a:normAutofit/>
          </a:bodyPr>
          <a:lstStyle/>
          <a:p>
            <a:r>
              <a:rPr lang="en-US" dirty="0" smtClean="0"/>
              <a:t>In response, private companies built the young nation’s roads and waterways. These roads were often turnpikes, or toll roads, which travelers paid a fee to use. In turn, these fees were used to pay for upkeep of the new roads. </a:t>
            </a:r>
          </a:p>
          <a:p>
            <a:r>
              <a:rPr lang="en-US" dirty="0" smtClean="0"/>
              <a:t>Where roads could not be built, barges were used on rivers to carry people and goods––as long as the rivers flowed in the same direction that the settlers and merchants wanted to travel.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upload.wikimedia.org/wikipedia/commons/4/4f/TJ_Potter_(steamboat)_1901.jpg"/>
          <p:cNvPicPr>
            <a:picLocks noChangeAspect="1" noChangeArrowheads="1"/>
          </p:cNvPicPr>
          <p:nvPr/>
        </p:nvPicPr>
        <p:blipFill>
          <a:blip r:embed="rId2" cstate="print"/>
          <a:srcRect/>
          <a:stretch>
            <a:fillRect/>
          </a:stretch>
        </p:blipFill>
        <p:spPr bwMode="auto">
          <a:xfrm>
            <a:off x="2787650" y="3048000"/>
            <a:ext cx="6356350" cy="4012047"/>
          </a:xfrm>
          <a:prstGeom prst="rect">
            <a:avLst/>
          </a:prstGeom>
          <a:noFill/>
        </p:spPr>
      </p:pic>
      <p:sp>
        <p:nvSpPr>
          <p:cNvPr id="2" name="Title 1"/>
          <p:cNvSpPr>
            <a:spLocks noGrp="1"/>
          </p:cNvSpPr>
          <p:nvPr>
            <p:ph type="title"/>
          </p:nvPr>
        </p:nvSpPr>
        <p:spPr>
          <a:xfrm>
            <a:off x="0" y="0"/>
            <a:ext cx="7772400" cy="762000"/>
          </a:xfrm>
        </p:spPr>
        <p:txBody>
          <a:bodyPr/>
          <a:lstStyle/>
          <a:p>
            <a:r>
              <a:rPr lang="en-US" dirty="0" smtClean="0"/>
              <a:t>Steamboats and canals</a:t>
            </a:r>
            <a:endParaRPr lang="en-US" dirty="0"/>
          </a:p>
        </p:txBody>
      </p:sp>
      <p:sp>
        <p:nvSpPr>
          <p:cNvPr id="3" name="Content Placeholder 2"/>
          <p:cNvSpPr>
            <a:spLocks noGrp="1"/>
          </p:cNvSpPr>
          <p:nvPr>
            <p:ph sz="quarter" idx="1"/>
          </p:nvPr>
        </p:nvSpPr>
        <p:spPr>
          <a:xfrm>
            <a:off x="0" y="533400"/>
            <a:ext cx="9144000" cy="6324600"/>
          </a:xfrm>
        </p:spPr>
        <p:txBody>
          <a:bodyPr/>
          <a:lstStyle/>
          <a:p>
            <a:r>
              <a:rPr lang="en-US" dirty="0" smtClean="0"/>
              <a:t>Soon a new invention, the steamboat, enabled people to buy a ticket from private companies that operated the boats and to travel upstream as easily as downstream. </a:t>
            </a:r>
          </a:p>
          <a:p>
            <a:r>
              <a:rPr lang="en-US" dirty="0" smtClean="0"/>
              <a:t>Lastly, in the wilderness where rivers did not run and roads could not be built, government leaders joined business people to build canals––artificial rivers. These shallow waterways were for barges, not steamboats, and had pathways alongside on which horses or mules pulled the barges.</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content.answcdn.com/main/content/img/getty/4/6/3190246.jpg"/>
          <p:cNvPicPr>
            <a:picLocks noChangeAspect="1" noChangeArrowheads="1"/>
          </p:cNvPicPr>
          <p:nvPr/>
        </p:nvPicPr>
        <p:blipFill>
          <a:blip r:embed="rId2" cstate="print"/>
          <a:srcRect/>
          <a:stretch>
            <a:fillRect/>
          </a:stretch>
        </p:blipFill>
        <p:spPr bwMode="auto">
          <a:xfrm>
            <a:off x="3429000" y="3064604"/>
            <a:ext cx="5715000" cy="3793398"/>
          </a:xfrm>
          <a:prstGeom prst="rect">
            <a:avLst/>
          </a:prstGeom>
          <a:noFill/>
        </p:spPr>
      </p:pic>
      <p:sp>
        <p:nvSpPr>
          <p:cNvPr id="2" name="Title 1"/>
          <p:cNvSpPr>
            <a:spLocks noGrp="1"/>
          </p:cNvSpPr>
          <p:nvPr>
            <p:ph type="title"/>
          </p:nvPr>
        </p:nvSpPr>
        <p:spPr>
          <a:xfrm>
            <a:off x="0" y="0"/>
            <a:ext cx="7772400" cy="762000"/>
          </a:xfrm>
        </p:spPr>
        <p:txBody>
          <a:bodyPr/>
          <a:lstStyle/>
          <a:p>
            <a:r>
              <a:rPr lang="en-US" dirty="0" smtClean="0"/>
              <a:t>Erie Canal</a:t>
            </a:r>
            <a:endParaRPr lang="en-US" dirty="0"/>
          </a:p>
        </p:txBody>
      </p:sp>
      <p:sp>
        <p:nvSpPr>
          <p:cNvPr id="3" name="Content Placeholder 2"/>
          <p:cNvSpPr>
            <a:spLocks noGrp="1"/>
          </p:cNvSpPr>
          <p:nvPr>
            <p:ph sz="quarter" idx="1"/>
          </p:nvPr>
        </p:nvSpPr>
        <p:spPr>
          <a:xfrm>
            <a:off x="0" y="609600"/>
            <a:ext cx="9144000" cy="3886200"/>
          </a:xfrm>
        </p:spPr>
        <p:txBody>
          <a:bodyPr>
            <a:normAutofit fontScale="92500" lnSpcReduction="20000"/>
          </a:bodyPr>
          <a:lstStyle/>
          <a:p>
            <a:r>
              <a:rPr lang="en-US" dirty="0" smtClean="0"/>
              <a:t>The most famous canal built in this era was the Erie Canal, which </a:t>
            </a:r>
            <a:r>
              <a:rPr lang="en-US" b="1" dirty="0" smtClean="0"/>
              <a:t>connected the Great Lakes to the Atlantic Ocean</a:t>
            </a:r>
            <a:r>
              <a:rPr lang="en-US" dirty="0" smtClean="0"/>
              <a:t>. </a:t>
            </a:r>
          </a:p>
          <a:p>
            <a:r>
              <a:rPr lang="en-US" dirty="0" smtClean="0"/>
              <a:t>It was opened in 1825 after eight years of digging by </a:t>
            </a:r>
            <a:r>
              <a:rPr lang="en-US" b="1" dirty="0" smtClean="0"/>
              <a:t>thousands of laborers, mostly immigrants</a:t>
            </a:r>
            <a:r>
              <a:rPr lang="en-US" dirty="0" smtClean="0"/>
              <a:t>. It stretches 363 miles from Lake Erie to the Hudson River, which flows into the Atlantic Ocean at New York City. </a:t>
            </a:r>
          </a:p>
          <a:p>
            <a:r>
              <a:rPr lang="en-US" dirty="0" smtClean="0"/>
              <a:t>The Erie Canal </a:t>
            </a:r>
            <a:r>
              <a:rPr lang="en-US" b="1" dirty="0" smtClean="0"/>
              <a:t>served as a turnpike for barges where a road could not easily be built, and greatly lowered transportation costs</a:t>
            </a:r>
            <a:r>
              <a:rPr lang="en-US" dirty="0" smtClean="0"/>
              <a:t>. </a:t>
            </a:r>
            <a:r>
              <a:rPr lang="en-US" b="1" dirty="0" smtClean="0"/>
              <a:t>This not only opened up western New York and regions further west to increased settlement, but also helped unite new regions with the Atlantic states.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286641" cy="4803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191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0"/>
            <a:ext cx="5638800" cy="762000"/>
          </a:xfrm>
        </p:spPr>
        <p:txBody>
          <a:bodyPr/>
          <a:lstStyle/>
          <a:p>
            <a:r>
              <a:rPr lang="en-US" dirty="0" smtClean="0"/>
              <a:t>New York City</a:t>
            </a:r>
            <a:endParaRPr lang="en-US" dirty="0"/>
          </a:p>
        </p:txBody>
      </p:sp>
      <p:sp>
        <p:nvSpPr>
          <p:cNvPr id="3" name="Content Placeholder 2"/>
          <p:cNvSpPr>
            <a:spLocks noGrp="1"/>
          </p:cNvSpPr>
          <p:nvPr>
            <p:ph sz="quarter" idx="1"/>
          </p:nvPr>
        </p:nvSpPr>
        <p:spPr>
          <a:xfrm>
            <a:off x="0" y="0"/>
            <a:ext cx="5638800" cy="6858000"/>
          </a:xfrm>
        </p:spPr>
        <p:txBody>
          <a:bodyPr>
            <a:normAutofit fontScale="92500" lnSpcReduction="10000"/>
          </a:bodyPr>
          <a:lstStyle/>
          <a:p>
            <a:r>
              <a:rPr lang="en-US" dirty="0" smtClean="0"/>
              <a:t>Until 1790, New York City was the capital of the United States.</a:t>
            </a:r>
          </a:p>
          <a:p>
            <a:r>
              <a:rPr lang="en-US" dirty="0" smtClean="0"/>
              <a:t> In the early 1800s, civic development turned this colonial town into a great economic center established on a grid of city blocks. By 1835, the population had grown so large that New York City outpaced Philadelphia as the largest U.S. city. </a:t>
            </a:r>
          </a:p>
          <a:p>
            <a:r>
              <a:rPr lang="en-US" b="1" dirty="0" smtClean="0"/>
              <a:t>Trade grew when the Erie Canal made the city’s harbors the link between European merchants and the great agricultural markets across the Appalachians from New York City. </a:t>
            </a:r>
            <a:r>
              <a:rPr lang="en-US" dirty="0" smtClean="0"/>
              <a:t>The city was home to the biggest gathering of artisans and crafts workers in the United States, and its banking and commercial activities would soon make it the leading city in all of North America.</a:t>
            </a:r>
            <a:endParaRPr lang="en-US" dirty="0"/>
          </a:p>
        </p:txBody>
      </p:sp>
      <p:pic>
        <p:nvPicPr>
          <p:cNvPr id="31746" name="Picture 2" descr="http://monroewvhistory.org/images/omnibus/broadwayomnibuses.jpg"/>
          <p:cNvPicPr>
            <a:picLocks noChangeAspect="1" noChangeArrowheads="1"/>
          </p:cNvPicPr>
          <p:nvPr/>
        </p:nvPicPr>
        <p:blipFill>
          <a:blip r:embed="rId2" cstate="print"/>
          <a:srcRect/>
          <a:stretch>
            <a:fillRect/>
          </a:stretch>
        </p:blipFill>
        <p:spPr bwMode="auto">
          <a:xfrm>
            <a:off x="5334000" y="2667000"/>
            <a:ext cx="3810000" cy="390005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839200" cy="1143000"/>
          </a:xfrm>
        </p:spPr>
        <p:txBody>
          <a:bodyPr/>
          <a:lstStyle/>
          <a:p>
            <a:endParaRPr lang="en-US"/>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118267938"/>
              </p:ext>
            </p:extLst>
          </p:nvPr>
        </p:nvGraphicFramePr>
        <p:xfrm>
          <a:off x="0" y="0"/>
          <a:ext cx="9144000" cy="6858000"/>
        </p:xfrm>
        <a:graphic>
          <a:graphicData uri="http://schemas.openxmlformats.org/drawingml/2006/table">
            <a:tbl>
              <a:tblPr firstRow="1" bandRow="1">
                <a:tableStyleId>{5C22544A-7EE6-4342-B048-85BDC9FD1C3A}</a:tableStyleId>
              </a:tblPr>
              <a:tblGrid>
                <a:gridCol w="3048000"/>
                <a:gridCol w="3048000"/>
                <a:gridCol w="3048000"/>
              </a:tblGrid>
              <a:tr h="782133">
                <a:tc>
                  <a:txBody>
                    <a:bodyPr/>
                    <a:lstStyle/>
                    <a:p>
                      <a:r>
                        <a:rPr lang="en-US" sz="3600" dirty="0" smtClean="0"/>
                        <a:t>Geographic</a:t>
                      </a:r>
                      <a:endParaRPr lang="en-US" sz="3600" dirty="0"/>
                    </a:p>
                  </a:txBody>
                  <a:tcPr/>
                </a:tc>
                <a:tc>
                  <a:txBody>
                    <a:bodyPr/>
                    <a:lstStyle/>
                    <a:p>
                      <a:r>
                        <a:rPr lang="en-US" sz="3600" dirty="0" smtClean="0"/>
                        <a:t>Social</a:t>
                      </a:r>
                      <a:endParaRPr lang="en-US" sz="3600" dirty="0"/>
                    </a:p>
                  </a:txBody>
                  <a:tcPr/>
                </a:tc>
                <a:tc>
                  <a:txBody>
                    <a:bodyPr/>
                    <a:lstStyle/>
                    <a:p>
                      <a:r>
                        <a:rPr lang="en-US" sz="3600" dirty="0" smtClean="0"/>
                        <a:t>Economic</a:t>
                      </a:r>
                      <a:endParaRPr lang="en-US" sz="3600" dirty="0"/>
                    </a:p>
                  </a:txBody>
                  <a:tcPr/>
                </a:tc>
              </a:tr>
              <a:tr h="6075867">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2093020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1204</TotalTime>
  <Words>134</Words>
  <Application>Microsoft Office PowerPoint</Application>
  <PresentationFormat>On-screen Show (4:3)</PresentationFormat>
  <Paragraphs>28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Origin</vt:lpstr>
      <vt:lpstr>Erie Canal and New York City</vt:lpstr>
      <vt:lpstr>Vocab of the standard</vt:lpstr>
      <vt:lpstr>Why do we need it in 1820?</vt:lpstr>
      <vt:lpstr>Building Infrastructure </vt:lpstr>
      <vt:lpstr>Steamboats and canals</vt:lpstr>
      <vt:lpstr>Erie Canal</vt:lpstr>
      <vt:lpstr>PowerPoint Presentation</vt:lpstr>
      <vt:lpstr>New York City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Erie Canal and New York City</dc:title>
  <dc:creator>Owner</dc:creator>
  <cp:lastModifiedBy>Sara Wood</cp:lastModifiedBy>
  <cp:revision>14</cp:revision>
  <dcterms:created xsi:type="dcterms:W3CDTF">2014-08-31T19:36:28Z</dcterms:created>
  <dcterms:modified xsi:type="dcterms:W3CDTF">2016-02-08T20:21:50Z</dcterms:modified>
</cp:coreProperties>
</file>