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8" r:id="rId3"/>
    <p:sldId id="257" r:id="rId4"/>
    <p:sldId id="259" r:id="rId5"/>
    <p:sldId id="258" r:id="rId6"/>
    <p:sldId id="260" r:id="rId7"/>
    <p:sldId id="261" r:id="rId8"/>
    <p:sldId id="263" r:id="rId9"/>
    <p:sldId id="262" r:id="rId10"/>
    <p:sldId id="264" r:id="rId11"/>
    <p:sldId id="265" r:id="rId12"/>
    <p:sldId id="266"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75E5E3-D446-4E93-BBCD-E61112C5925B}"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7E0CF-6CB1-49B0-800A-D859AC34C6CB}" type="slidenum">
              <a:rPr lang="en-US" smtClean="0"/>
              <a:t>‹#›</a:t>
            </a:fld>
            <a:endParaRPr lang="en-US"/>
          </a:p>
        </p:txBody>
      </p:sp>
    </p:spTree>
    <p:extLst>
      <p:ext uri="{BB962C8B-B14F-4D97-AF65-F5344CB8AC3E}">
        <p14:creationId xmlns:p14="http://schemas.microsoft.com/office/powerpoint/2010/main" val="3588005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75E5E3-D446-4E93-BBCD-E61112C5925B}"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7E0CF-6CB1-49B0-800A-D859AC34C6CB}" type="slidenum">
              <a:rPr lang="en-US" smtClean="0"/>
              <a:t>‹#›</a:t>
            </a:fld>
            <a:endParaRPr lang="en-US"/>
          </a:p>
        </p:txBody>
      </p:sp>
    </p:spTree>
    <p:extLst>
      <p:ext uri="{BB962C8B-B14F-4D97-AF65-F5344CB8AC3E}">
        <p14:creationId xmlns:p14="http://schemas.microsoft.com/office/powerpoint/2010/main" val="829785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75E5E3-D446-4E93-BBCD-E61112C5925B}"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7E0CF-6CB1-49B0-800A-D859AC34C6CB}" type="slidenum">
              <a:rPr lang="en-US" smtClean="0"/>
              <a:t>‹#›</a:t>
            </a:fld>
            <a:endParaRPr lang="en-US"/>
          </a:p>
        </p:txBody>
      </p:sp>
    </p:spTree>
    <p:extLst>
      <p:ext uri="{BB962C8B-B14F-4D97-AF65-F5344CB8AC3E}">
        <p14:creationId xmlns:p14="http://schemas.microsoft.com/office/powerpoint/2010/main" val="2057982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75E5E3-D446-4E93-BBCD-E61112C5925B}"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7E0CF-6CB1-49B0-800A-D859AC34C6CB}" type="slidenum">
              <a:rPr lang="en-US" smtClean="0"/>
              <a:t>‹#›</a:t>
            </a:fld>
            <a:endParaRPr lang="en-US"/>
          </a:p>
        </p:txBody>
      </p:sp>
    </p:spTree>
    <p:extLst>
      <p:ext uri="{BB962C8B-B14F-4D97-AF65-F5344CB8AC3E}">
        <p14:creationId xmlns:p14="http://schemas.microsoft.com/office/powerpoint/2010/main" val="3230147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75E5E3-D446-4E93-BBCD-E61112C5925B}"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7E0CF-6CB1-49B0-800A-D859AC34C6CB}" type="slidenum">
              <a:rPr lang="en-US" smtClean="0"/>
              <a:t>‹#›</a:t>
            </a:fld>
            <a:endParaRPr lang="en-US"/>
          </a:p>
        </p:txBody>
      </p:sp>
    </p:spTree>
    <p:extLst>
      <p:ext uri="{BB962C8B-B14F-4D97-AF65-F5344CB8AC3E}">
        <p14:creationId xmlns:p14="http://schemas.microsoft.com/office/powerpoint/2010/main" val="111497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75E5E3-D446-4E93-BBCD-E61112C5925B}"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7E0CF-6CB1-49B0-800A-D859AC34C6CB}" type="slidenum">
              <a:rPr lang="en-US" smtClean="0"/>
              <a:t>‹#›</a:t>
            </a:fld>
            <a:endParaRPr lang="en-US"/>
          </a:p>
        </p:txBody>
      </p:sp>
    </p:spTree>
    <p:extLst>
      <p:ext uri="{BB962C8B-B14F-4D97-AF65-F5344CB8AC3E}">
        <p14:creationId xmlns:p14="http://schemas.microsoft.com/office/powerpoint/2010/main" val="780274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75E5E3-D446-4E93-BBCD-E61112C5925B}" type="datetimeFigureOut">
              <a:rPr lang="en-US" smtClean="0"/>
              <a:t>9/6/2016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A7E0CF-6CB1-49B0-800A-D859AC34C6CB}" type="slidenum">
              <a:rPr lang="en-US" smtClean="0"/>
              <a:t>‹#›</a:t>
            </a:fld>
            <a:endParaRPr lang="en-US"/>
          </a:p>
        </p:txBody>
      </p:sp>
    </p:spTree>
    <p:extLst>
      <p:ext uri="{BB962C8B-B14F-4D97-AF65-F5344CB8AC3E}">
        <p14:creationId xmlns:p14="http://schemas.microsoft.com/office/powerpoint/2010/main" val="2928934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75E5E3-D446-4E93-BBCD-E61112C5925B}" type="datetimeFigureOut">
              <a:rPr lang="en-US" smtClean="0"/>
              <a:t>9/6/2016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A7E0CF-6CB1-49B0-800A-D859AC34C6CB}" type="slidenum">
              <a:rPr lang="en-US" smtClean="0"/>
              <a:t>‹#›</a:t>
            </a:fld>
            <a:endParaRPr lang="en-US"/>
          </a:p>
        </p:txBody>
      </p:sp>
    </p:spTree>
    <p:extLst>
      <p:ext uri="{BB962C8B-B14F-4D97-AF65-F5344CB8AC3E}">
        <p14:creationId xmlns:p14="http://schemas.microsoft.com/office/powerpoint/2010/main" val="841378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5E5E3-D446-4E93-BBCD-E61112C5925B}" type="datetimeFigureOut">
              <a:rPr lang="en-US" smtClean="0"/>
              <a:t>9/6/2016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A7E0CF-6CB1-49B0-800A-D859AC34C6CB}" type="slidenum">
              <a:rPr lang="en-US" smtClean="0"/>
              <a:t>‹#›</a:t>
            </a:fld>
            <a:endParaRPr lang="en-US"/>
          </a:p>
        </p:txBody>
      </p:sp>
    </p:spTree>
    <p:extLst>
      <p:ext uri="{BB962C8B-B14F-4D97-AF65-F5344CB8AC3E}">
        <p14:creationId xmlns:p14="http://schemas.microsoft.com/office/powerpoint/2010/main" val="2965993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75E5E3-D446-4E93-BBCD-E61112C5925B}"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7E0CF-6CB1-49B0-800A-D859AC34C6CB}" type="slidenum">
              <a:rPr lang="en-US" smtClean="0"/>
              <a:t>‹#›</a:t>
            </a:fld>
            <a:endParaRPr lang="en-US"/>
          </a:p>
        </p:txBody>
      </p:sp>
    </p:spTree>
    <p:extLst>
      <p:ext uri="{BB962C8B-B14F-4D97-AF65-F5344CB8AC3E}">
        <p14:creationId xmlns:p14="http://schemas.microsoft.com/office/powerpoint/2010/main" val="1867247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75E5E3-D446-4E93-BBCD-E61112C5925B}"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7E0CF-6CB1-49B0-800A-D859AC34C6CB}" type="slidenum">
              <a:rPr lang="en-US" smtClean="0"/>
              <a:t>‹#›</a:t>
            </a:fld>
            <a:endParaRPr lang="en-US"/>
          </a:p>
        </p:txBody>
      </p:sp>
    </p:spTree>
    <p:extLst>
      <p:ext uri="{BB962C8B-B14F-4D97-AF65-F5344CB8AC3E}">
        <p14:creationId xmlns:p14="http://schemas.microsoft.com/office/powerpoint/2010/main" val="251597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5E5E3-D446-4E93-BBCD-E61112C5925B}" type="datetimeFigureOut">
              <a:rPr lang="en-US" smtClean="0"/>
              <a:t>9/6/2016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A7E0CF-6CB1-49B0-800A-D859AC34C6CB}" type="slidenum">
              <a:rPr lang="en-US" smtClean="0"/>
              <a:t>‹#›</a:t>
            </a:fld>
            <a:endParaRPr lang="en-US"/>
          </a:p>
        </p:txBody>
      </p:sp>
    </p:spTree>
    <p:extLst>
      <p:ext uri="{BB962C8B-B14F-4D97-AF65-F5344CB8AC3E}">
        <p14:creationId xmlns:p14="http://schemas.microsoft.com/office/powerpoint/2010/main" val="22370450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77089"/>
            <a:ext cx="7772400" cy="1470025"/>
          </a:xfrm>
        </p:spPr>
        <p:txBody>
          <a:bodyPr>
            <a:normAutofit fontScale="90000"/>
          </a:bodyPr>
          <a:lstStyle/>
          <a:p>
            <a:pPr algn="l"/>
            <a:r>
              <a:rPr lang="en-US" sz="1400" dirty="0"/>
              <a:t> </a:t>
            </a:r>
            <a:r>
              <a:rPr lang="en-US" dirty="0"/>
              <a:t/>
            </a:r>
            <a:br>
              <a:rPr lang="en-US" dirty="0"/>
            </a:br>
            <a:r>
              <a:rPr lang="en-US" dirty="0"/>
              <a:t/>
            </a:r>
            <a:br>
              <a:rPr lang="en-US" dirty="0"/>
            </a:br>
            <a:endParaRPr lang="en-US" dirty="0"/>
          </a:p>
        </p:txBody>
      </p:sp>
      <p:sp>
        <p:nvSpPr>
          <p:cNvPr id="6" name="Subtitle 5"/>
          <p:cNvSpPr>
            <a:spLocks noGrp="1"/>
          </p:cNvSpPr>
          <p:nvPr>
            <p:ph type="subTitle" idx="1"/>
          </p:nvPr>
        </p:nvSpPr>
        <p:spPr/>
        <p:txBody>
          <a:bodyPr/>
          <a:lstStyle/>
          <a:p>
            <a:endParaRPr lang="en-US"/>
          </a:p>
        </p:txBody>
      </p:sp>
      <p:sp>
        <p:nvSpPr>
          <p:cNvPr id="5" name="TextBox 4"/>
          <p:cNvSpPr txBox="1"/>
          <p:nvPr/>
        </p:nvSpPr>
        <p:spPr>
          <a:xfrm>
            <a:off x="-64974" y="0"/>
            <a:ext cx="9208973" cy="6801862"/>
          </a:xfrm>
          <a:prstGeom prst="rect">
            <a:avLst/>
          </a:prstGeom>
          <a:noFill/>
        </p:spPr>
        <p:txBody>
          <a:bodyPr wrap="square" rtlCol="0">
            <a:spAutoFit/>
          </a:bodyPr>
          <a:lstStyle/>
          <a:p>
            <a:r>
              <a:rPr lang="en-US" sz="2800" b="1" i="1" dirty="0" smtClean="0"/>
              <a:t>What followed the Boston Tea Party?</a:t>
            </a:r>
            <a:br>
              <a:rPr lang="en-US" sz="2800" b="1" i="1" dirty="0" smtClean="0"/>
            </a:br>
            <a:r>
              <a:rPr lang="en-US" sz="2400" b="1" dirty="0" smtClean="0"/>
              <a:t>A. The free flow of trade between the colonies and other countries</a:t>
            </a:r>
            <a:br>
              <a:rPr lang="en-US" sz="2400" b="1" dirty="0" smtClean="0"/>
            </a:br>
            <a:r>
              <a:rPr lang="en-US" sz="2400" b="1" dirty="0" smtClean="0"/>
              <a:t>B. Harsh restrictions on colonial liberties and trade</a:t>
            </a:r>
          </a:p>
          <a:p>
            <a:r>
              <a:rPr lang="en-US" sz="2400" b="1" dirty="0" smtClean="0"/>
              <a:t>C. Increased self-government in New England</a:t>
            </a:r>
            <a:br>
              <a:rPr lang="en-US" sz="2400" b="1" dirty="0" smtClean="0"/>
            </a:br>
            <a:r>
              <a:rPr lang="en-US" sz="2400" b="1" dirty="0" smtClean="0"/>
              <a:t>D. The removal of British troops from the colonies</a:t>
            </a:r>
            <a:br>
              <a:rPr lang="en-US" sz="2400" b="1" dirty="0" smtClean="0"/>
            </a:br>
            <a:r>
              <a:rPr lang="en-US" sz="2400" b="1" dirty="0" smtClean="0"/>
              <a:t/>
            </a:r>
            <a:br>
              <a:rPr lang="en-US" sz="2400" b="1" dirty="0" smtClean="0"/>
            </a:br>
            <a:r>
              <a:rPr lang="en-US" sz="2800" b="1" i="1" dirty="0" smtClean="0"/>
              <a:t>Which issue was highlighted by Daniel Shays Rebellion of 1786–1787?</a:t>
            </a:r>
            <a:br>
              <a:rPr lang="en-US" sz="2800" b="1" i="1" dirty="0" smtClean="0"/>
            </a:br>
            <a:r>
              <a:rPr lang="en-US" sz="2400" b="1" dirty="0" smtClean="0"/>
              <a:t>A.  The dangers of executive authority over state’s rights</a:t>
            </a:r>
            <a:br>
              <a:rPr lang="en-US" sz="2400" b="1" dirty="0" smtClean="0"/>
            </a:br>
            <a:r>
              <a:rPr lang="en-US" sz="2400" b="1" dirty="0" smtClean="0"/>
              <a:t>B. The weaknesses of the Articles of Confederation</a:t>
            </a:r>
            <a:br>
              <a:rPr lang="en-US" sz="2400" b="1" dirty="0" smtClean="0"/>
            </a:br>
            <a:r>
              <a:rPr lang="en-US" sz="2400" b="1" dirty="0" smtClean="0"/>
              <a:t>C. The failure of the federal government to organize the territories</a:t>
            </a:r>
            <a:br>
              <a:rPr lang="en-US" sz="2400" b="1" dirty="0" smtClean="0"/>
            </a:br>
            <a:r>
              <a:rPr lang="en-US" sz="2400" b="1" dirty="0" smtClean="0"/>
              <a:t>D. The inability of the Monroe Doctrine to protect American interests</a:t>
            </a:r>
            <a:br>
              <a:rPr lang="en-US" sz="2400" b="1" dirty="0" smtClean="0"/>
            </a:br>
            <a:r>
              <a:rPr lang="en-US" sz="2400" b="1" dirty="0" smtClean="0"/>
              <a:t/>
            </a:r>
            <a:br>
              <a:rPr lang="en-US" sz="2400" b="1" dirty="0" smtClean="0"/>
            </a:br>
            <a:r>
              <a:rPr lang="en-US" sz="2800" b="1" i="1" dirty="0" smtClean="0"/>
              <a:t>The major cause of Cornwallis defeat at Yorktown was</a:t>
            </a:r>
            <a:r>
              <a:rPr lang="en-US" sz="2400" b="1" dirty="0" smtClean="0"/>
              <a:t/>
            </a:r>
            <a:br>
              <a:rPr lang="en-US" sz="2400" b="1" dirty="0" smtClean="0"/>
            </a:br>
            <a:r>
              <a:rPr lang="en-US" sz="2400" b="1" dirty="0" smtClean="0"/>
              <a:t>A.  </a:t>
            </a:r>
            <a:r>
              <a:rPr lang="en-US" sz="2000" b="1" dirty="0" smtClean="0"/>
              <a:t>The British were short on men due to losses on the battlefield</a:t>
            </a:r>
            <a:br>
              <a:rPr lang="en-US" sz="2000" b="1" dirty="0" smtClean="0"/>
            </a:br>
            <a:r>
              <a:rPr lang="en-US" sz="2000" b="1" dirty="0" smtClean="0"/>
              <a:t>B.  The British reinforcements did not arrive from New York</a:t>
            </a:r>
            <a:br>
              <a:rPr lang="en-US" sz="2000" b="1" dirty="0" smtClean="0"/>
            </a:br>
            <a:r>
              <a:rPr lang="en-US" sz="2000" b="1" dirty="0" smtClean="0"/>
              <a:t>C.  Lord Cornwallis and his army were trapped by land and sea</a:t>
            </a:r>
            <a:br>
              <a:rPr lang="en-US" sz="2000" b="1" dirty="0" smtClean="0"/>
            </a:br>
            <a:r>
              <a:rPr lang="en-US" sz="2000" b="1" dirty="0" smtClean="0"/>
              <a:t>D. The British soldiers were exhausted from the southern campaign and weary of war</a:t>
            </a:r>
            <a:endParaRPr lang="en-US" sz="2000" b="1" dirty="0"/>
          </a:p>
        </p:txBody>
      </p:sp>
    </p:spTree>
    <p:extLst>
      <p:ext uri="{BB962C8B-B14F-4D97-AF65-F5344CB8AC3E}">
        <p14:creationId xmlns:p14="http://schemas.microsoft.com/office/powerpoint/2010/main" val="3325048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
            <a:ext cx="8260672" cy="762000"/>
          </a:xfrm>
        </p:spPr>
        <p:txBody>
          <a:bodyPr/>
          <a:lstStyle/>
          <a:p>
            <a:r>
              <a:rPr lang="en-US" dirty="0" smtClean="0"/>
              <a:t>Lewis and Clark</a:t>
            </a:r>
            <a:endParaRPr lang="en-US" dirty="0"/>
          </a:p>
        </p:txBody>
      </p:sp>
      <p:sp>
        <p:nvSpPr>
          <p:cNvPr id="3" name="Content Placeholder 2"/>
          <p:cNvSpPr>
            <a:spLocks noGrp="1"/>
          </p:cNvSpPr>
          <p:nvPr>
            <p:ph idx="1"/>
          </p:nvPr>
        </p:nvSpPr>
        <p:spPr>
          <a:xfrm>
            <a:off x="10886" y="609600"/>
            <a:ext cx="9133114" cy="3733800"/>
          </a:xfrm>
        </p:spPr>
        <p:txBody>
          <a:bodyPr>
            <a:normAutofit fontScale="92500" lnSpcReduction="20000"/>
          </a:bodyPr>
          <a:lstStyle/>
          <a:p>
            <a:r>
              <a:rPr lang="en-US" b="1" dirty="0"/>
              <a:t>Jefferson sent Meriwether Lewis and William Clark to explore Louisiana and the western lands all the way to the Pacific Ocean. </a:t>
            </a:r>
            <a:endParaRPr lang="en-US" b="1" dirty="0" smtClean="0"/>
          </a:p>
          <a:p>
            <a:r>
              <a:rPr lang="en-US" b="1" dirty="0" smtClean="0"/>
              <a:t>On </a:t>
            </a:r>
            <a:r>
              <a:rPr lang="en-US" b="1" dirty="0"/>
              <a:t>their 16-month expedition, Lewis and Clark charted the trails west, mapped rivers and mountain ranges, wrote descriptions and collected samples of unfamiliar animals and plants, and recorded facts and figures about the various Native American tribes and customs west of the Mississippi River.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4038600"/>
            <a:ext cx="5203371" cy="2929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9083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9448800" cy="6377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3387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91600" cy="6781800"/>
          </a:xfrm>
        </p:spPr>
        <p:txBody>
          <a:bodyPr>
            <a:normAutofit/>
          </a:bodyPr>
          <a:lstStyle/>
          <a:p>
            <a:pPr marL="0" indent="0">
              <a:buNone/>
            </a:pPr>
            <a:r>
              <a:rPr lang="en-US" sz="3600" dirty="0" smtClean="0">
                <a:effectLst/>
              </a:rPr>
              <a:t> </a:t>
            </a:r>
            <a:r>
              <a:rPr lang="en-US" sz="3600" dirty="0" smtClean="0">
                <a:effectLst/>
                <a:latin typeface="Aharoni" panose="02010803020104030203" pitchFamily="2" charset="-79"/>
                <a:cs typeface="Aharoni" panose="02010803020104030203" pitchFamily="2" charset="-79"/>
              </a:rPr>
              <a:t>Time Line</a:t>
            </a:r>
          </a:p>
          <a:p>
            <a:r>
              <a:rPr lang="en-US" sz="3600" dirty="0" smtClean="0">
                <a:effectLst/>
                <a:latin typeface="Aharoni" panose="02010803020104030203" pitchFamily="2" charset="-79"/>
                <a:cs typeface="Aharoni" panose="02010803020104030203" pitchFamily="2" charset="-79"/>
              </a:rPr>
              <a:t>As the students go through each day, they will create a timeline of events in their notes and include key information. </a:t>
            </a:r>
          </a:p>
          <a:p>
            <a:r>
              <a:rPr lang="en-US" sz="3600" dirty="0">
                <a:latin typeface="Aharoni" panose="02010803020104030203" pitchFamily="2" charset="-79"/>
                <a:cs typeface="Aharoni" panose="02010803020104030203" pitchFamily="2" charset="-79"/>
              </a:rPr>
              <a:t>Summarize 10 days of the </a:t>
            </a:r>
            <a:r>
              <a:rPr lang="en-US" sz="3600" dirty="0" smtClean="0">
                <a:latin typeface="Aharoni" panose="02010803020104030203" pitchFamily="2" charset="-79"/>
                <a:cs typeface="Aharoni" panose="02010803020104030203" pitchFamily="2" charset="-79"/>
              </a:rPr>
              <a:t>journey</a:t>
            </a:r>
            <a:r>
              <a:rPr lang="en-US" sz="3600" dirty="0">
                <a:latin typeface="Aharoni" panose="02010803020104030203" pitchFamily="2" charset="-79"/>
                <a:cs typeface="Aharoni" panose="02010803020104030203" pitchFamily="2" charset="-79"/>
              </a:rPr>
              <a:t> </a:t>
            </a:r>
            <a:r>
              <a:rPr lang="en-US" sz="3600" dirty="0" smtClean="0">
                <a:latin typeface="Aharoni" panose="02010803020104030203" pitchFamily="2" charset="-79"/>
                <a:cs typeface="Aharoni" panose="02010803020104030203" pitchFamily="2" charset="-79"/>
              </a:rPr>
              <a:t>and </a:t>
            </a:r>
            <a:r>
              <a:rPr lang="en-US" sz="3600" dirty="0" smtClean="0">
                <a:effectLst/>
                <a:latin typeface="Aharoni" panose="02010803020104030203" pitchFamily="2" charset="-79"/>
                <a:cs typeface="Aharoni" panose="02010803020104030203" pitchFamily="2" charset="-79"/>
              </a:rPr>
              <a:t>explain why key stops on the journey influenced later westward migration and  creation of more states.</a:t>
            </a:r>
          </a:p>
          <a:p>
            <a:endParaRPr lang="en-US" sz="36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983262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3</a:t>
            </a:r>
            <a:r>
              <a:rPr lang="en-US" baseline="30000" dirty="0" smtClean="0"/>
              <a:t>rd</a:t>
            </a:r>
            <a:r>
              <a:rPr lang="en-US" dirty="0" smtClean="0"/>
              <a:t> block</a:t>
            </a:r>
            <a:endParaRPr lang="en-US" dirty="0"/>
          </a:p>
        </p:txBody>
      </p:sp>
      <p:sp>
        <p:nvSpPr>
          <p:cNvPr id="3" name="Content Placeholder 2"/>
          <p:cNvSpPr>
            <a:spLocks noGrp="1"/>
          </p:cNvSpPr>
          <p:nvPr>
            <p:ph idx="1"/>
          </p:nvPr>
        </p:nvSpPr>
        <p:spPr>
          <a:xfrm>
            <a:off x="0" y="533400"/>
            <a:ext cx="9144000" cy="5638800"/>
          </a:xfrm>
        </p:spPr>
        <p:txBody>
          <a:bodyPr/>
          <a:lstStyle/>
          <a:p>
            <a:r>
              <a:rPr lang="en-US" b="1" dirty="0" smtClean="0"/>
              <a:t>Choose 2 of the following abolitionists: William Lloyd Garrison, Frederick Douglass, or the Grimke Sisters. </a:t>
            </a:r>
          </a:p>
          <a:p>
            <a:r>
              <a:rPr lang="en-US" b="1" dirty="0" smtClean="0"/>
              <a:t>Create a poster comparing and contrasting your 2 chosen abolitionists</a:t>
            </a:r>
          </a:p>
          <a:p>
            <a:r>
              <a:rPr lang="en-US" b="1" dirty="0"/>
              <a:t>Information is expected to include: personal history, education, protest methods, </a:t>
            </a:r>
            <a:r>
              <a:rPr lang="en-US" b="1" dirty="0" smtClean="0"/>
              <a:t>notable activities, key </a:t>
            </a:r>
            <a:r>
              <a:rPr lang="en-US" b="1" dirty="0"/>
              <a:t>works etc.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8682" y="4648200"/>
            <a:ext cx="193357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57" y="4640782"/>
            <a:ext cx="1838325"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648200"/>
            <a:ext cx="3790950" cy="236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9584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r>
              <a:rPr lang="en-US" baseline="30000" dirty="0" smtClean="0"/>
              <a:t>rd</a:t>
            </a:r>
            <a:r>
              <a:rPr lang="en-US" dirty="0" smtClean="0"/>
              <a:t> block warm up</a:t>
            </a:r>
            <a:endParaRPr lang="en-US" dirty="0"/>
          </a:p>
        </p:txBody>
      </p:sp>
      <p:sp>
        <p:nvSpPr>
          <p:cNvPr id="3" name="Content Placeholder 2"/>
          <p:cNvSpPr>
            <a:spLocks noGrp="1"/>
          </p:cNvSpPr>
          <p:nvPr>
            <p:ph idx="1"/>
          </p:nvPr>
        </p:nvSpPr>
        <p:spPr/>
        <p:txBody>
          <a:bodyPr>
            <a:normAutofit/>
          </a:bodyPr>
          <a:lstStyle/>
          <a:p>
            <a:r>
              <a:rPr lang="en-US" sz="6000" dirty="0" smtClean="0"/>
              <a:t>What do you know about John Adams?</a:t>
            </a:r>
            <a:endParaRPr lang="en-US" sz="6000" dirty="0"/>
          </a:p>
        </p:txBody>
      </p:sp>
    </p:spTree>
    <p:extLst>
      <p:ext uri="{BB962C8B-B14F-4D97-AF65-F5344CB8AC3E}">
        <p14:creationId xmlns:p14="http://schemas.microsoft.com/office/powerpoint/2010/main" val="4157077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Northwest Ordinance</a:t>
            </a:r>
            <a:endParaRPr lang="en-US" dirty="0"/>
          </a:p>
        </p:txBody>
      </p:sp>
      <p:sp>
        <p:nvSpPr>
          <p:cNvPr id="3" name="Content Placeholder 2"/>
          <p:cNvSpPr>
            <a:spLocks noGrp="1"/>
          </p:cNvSpPr>
          <p:nvPr>
            <p:ph idx="1"/>
          </p:nvPr>
        </p:nvSpPr>
        <p:spPr>
          <a:xfrm>
            <a:off x="0" y="444092"/>
            <a:ext cx="5754320" cy="5181600"/>
          </a:xfrm>
        </p:spPr>
        <p:txBody>
          <a:bodyPr>
            <a:noAutofit/>
          </a:bodyPr>
          <a:lstStyle/>
          <a:p>
            <a:r>
              <a:rPr lang="en-US" dirty="0"/>
              <a:t>The first U.S. governmental </a:t>
            </a:r>
            <a:r>
              <a:rPr lang="en-US" b="1" dirty="0"/>
              <a:t>territory outside the original states was the Northwest Territory</a:t>
            </a:r>
            <a:r>
              <a:rPr lang="en-US" dirty="0"/>
              <a:t>, which was created by the </a:t>
            </a:r>
            <a:r>
              <a:rPr lang="en-US" b="1" dirty="0"/>
              <a:t>Northwest Ordinance. </a:t>
            </a:r>
            <a:endParaRPr lang="en-US" b="1" dirty="0" smtClean="0"/>
          </a:p>
          <a:p>
            <a:r>
              <a:rPr lang="en-US" b="1" dirty="0" smtClean="0"/>
              <a:t>This </a:t>
            </a:r>
            <a:r>
              <a:rPr lang="en-US" b="1" dirty="0"/>
              <a:t>law demonstrated to Americans that their national government intended to encourage westward expansion and that it would do so by organizing new states that would be equal members of the Union</a:t>
            </a:r>
            <a:r>
              <a:rPr lang="en-US" dirty="0"/>
              <a:t>. </a:t>
            </a:r>
            <a:endParaRPr lang="en-US" dirty="0" smtClean="0"/>
          </a:p>
          <a:p>
            <a:pPr marL="114300" indent="0">
              <a:buNone/>
            </a:pPr>
            <a:endParaRPr lang="en-US" sz="28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600199"/>
            <a:ext cx="3581400" cy="4025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2860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52161" cy="6196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1565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52400"/>
            <a:ext cx="8229600" cy="1143000"/>
          </a:xfrm>
        </p:spPr>
        <p:txBody>
          <a:bodyPr/>
          <a:lstStyle/>
          <a:p>
            <a:r>
              <a:rPr lang="en-US" dirty="0" smtClean="0"/>
              <a:t>What did it do?</a:t>
            </a:r>
            <a:endParaRPr lang="en-US" dirty="0"/>
          </a:p>
        </p:txBody>
      </p:sp>
      <p:sp>
        <p:nvSpPr>
          <p:cNvPr id="3" name="Content Placeholder 2"/>
          <p:cNvSpPr>
            <a:spLocks noGrp="1"/>
          </p:cNvSpPr>
          <p:nvPr>
            <p:ph idx="1"/>
          </p:nvPr>
        </p:nvSpPr>
        <p:spPr>
          <a:xfrm>
            <a:off x="1" y="76200"/>
            <a:ext cx="4572000" cy="6781800"/>
          </a:xfrm>
        </p:spPr>
        <p:txBody>
          <a:bodyPr>
            <a:normAutofit lnSpcReduction="10000"/>
          </a:bodyPr>
          <a:lstStyle/>
          <a:p>
            <a:r>
              <a:rPr lang="en-US" dirty="0"/>
              <a:t>The </a:t>
            </a:r>
            <a:r>
              <a:rPr lang="en-US" b="1" dirty="0"/>
              <a:t>ordinance banned slavery in the Northwest Territory.</a:t>
            </a:r>
            <a:r>
              <a:rPr lang="en-US" dirty="0"/>
              <a:t> This law made the </a:t>
            </a:r>
            <a:r>
              <a:rPr lang="en-US" b="1" dirty="0"/>
              <a:t>Ohio River the boundary between free and slave regions </a:t>
            </a:r>
            <a:r>
              <a:rPr lang="en-US" dirty="0"/>
              <a:t>between the 13 states and the Mississippi River. </a:t>
            </a:r>
            <a:endParaRPr lang="en-US" dirty="0" smtClean="0"/>
          </a:p>
          <a:p>
            <a:r>
              <a:rPr lang="en-US" dirty="0" smtClean="0"/>
              <a:t>Additionally</a:t>
            </a:r>
            <a:r>
              <a:rPr lang="en-US" dirty="0"/>
              <a:t>, the Northwest Ordinance </a:t>
            </a:r>
            <a:r>
              <a:rPr lang="en-US" b="1" dirty="0"/>
              <a:t>mandated the establishment of public schools in the Northwest Territory</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2853" y="1485291"/>
            <a:ext cx="4691147" cy="3620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3573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4267200" cy="1039427"/>
          </a:xfrm>
        </p:spPr>
        <p:txBody>
          <a:bodyPr>
            <a:normAutofit fontScale="90000"/>
          </a:bodyPr>
          <a:lstStyle/>
          <a:p>
            <a:r>
              <a:rPr lang="en-US" dirty="0" smtClean="0"/>
              <a:t>Why is it important?</a:t>
            </a:r>
            <a:endParaRPr lang="en-US" dirty="0"/>
          </a:p>
        </p:txBody>
      </p:sp>
      <p:sp>
        <p:nvSpPr>
          <p:cNvPr id="3" name="Content Placeholder 2"/>
          <p:cNvSpPr>
            <a:spLocks noGrp="1"/>
          </p:cNvSpPr>
          <p:nvPr>
            <p:ph idx="1"/>
          </p:nvPr>
        </p:nvSpPr>
        <p:spPr>
          <a:xfrm>
            <a:off x="-101042" y="1600200"/>
            <a:ext cx="3233057" cy="5181600"/>
          </a:xfrm>
        </p:spPr>
        <p:txBody>
          <a:bodyPr>
            <a:normAutofit fontScale="92500" lnSpcReduction="20000"/>
          </a:bodyPr>
          <a:lstStyle/>
          <a:p>
            <a:r>
              <a:rPr lang="en-US" b="1" dirty="0" smtClean="0"/>
              <a:t>created </a:t>
            </a:r>
            <a:r>
              <a:rPr lang="en-US" b="1" dirty="0"/>
              <a:t>a policy for the addition of new states to the </a:t>
            </a:r>
            <a:r>
              <a:rPr lang="en-US" b="1" dirty="0" smtClean="0"/>
              <a:t>nation</a:t>
            </a:r>
          </a:p>
          <a:p>
            <a:r>
              <a:rPr lang="en-US" b="1" dirty="0" smtClean="0"/>
              <a:t>Encouraged education of citizens by opening public schools</a:t>
            </a:r>
          </a:p>
          <a:p>
            <a:r>
              <a:rPr lang="en-US" b="1" dirty="0" smtClean="0"/>
              <a:t>Encouraged westward migration</a:t>
            </a:r>
            <a:endParaRPr lang="en-US"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016" y="0"/>
            <a:ext cx="6011985" cy="6869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2658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
            <a:ext cx="8260672" cy="881743"/>
          </a:xfrm>
        </p:spPr>
        <p:txBody>
          <a:bodyPr/>
          <a:lstStyle/>
          <a:p>
            <a:r>
              <a:rPr lang="en-US" dirty="0" smtClean="0"/>
              <a:t>Louisiana Purchase</a:t>
            </a:r>
            <a:endParaRPr lang="en-US" dirty="0"/>
          </a:p>
        </p:txBody>
      </p:sp>
      <p:sp>
        <p:nvSpPr>
          <p:cNvPr id="3" name="Content Placeholder 2"/>
          <p:cNvSpPr>
            <a:spLocks noGrp="1"/>
          </p:cNvSpPr>
          <p:nvPr>
            <p:ph idx="1"/>
          </p:nvPr>
        </p:nvSpPr>
        <p:spPr>
          <a:xfrm>
            <a:off x="33688" y="685800"/>
            <a:ext cx="9110312" cy="6172200"/>
          </a:xfrm>
        </p:spPr>
        <p:txBody>
          <a:bodyPr/>
          <a:lstStyle/>
          <a:p>
            <a:r>
              <a:rPr lang="en-US" dirty="0"/>
              <a:t>In the early 1800s, President Thomas Jefferson sent James Monroe to France to negotiate the purchase of the important port city of New Orleans. </a:t>
            </a:r>
            <a:endParaRPr lang="en-US" dirty="0" smtClean="0"/>
          </a:p>
          <a:p>
            <a:r>
              <a:rPr lang="en-US" dirty="0" smtClean="0"/>
              <a:t>At </a:t>
            </a:r>
            <a:r>
              <a:rPr lang="en-US" dirty="0"/>
              <a:t>the time, the </a:t>
            </a:r>
            <a:r>
              <a:rPr lang="en-US" b="1" dirty="0"/>
              <a:t>French ruler Napoleon controlled New Orleans and much of the land west of the Mississippi River</a:t>
            </a:r>
            <a:r>
              <a:rPr lang="en-US" dirty="0"/>
              <a:t>. </a:t>
            </a:r>
            <a:endParaRPr lang="en-US"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708934"/>
            <a:ext cx="4800600" cy="3149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8966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260672" cy="838200"/>
          </a:xfrm>
        </p:spPr>
        <p:txBody>
          <a:bodyPr/>
          <a:lstStyle/>
          <a:p>
            <a:r>
              <a:rPr lang="en-US" dirty="0" smtClean="0"/>
              <a:t>New Orleans- A port city</a:t>
            </a:r>
            <a:endParaRPr lang="en-US" dirty="0"/>
          </a:p>
        </p:txBody>
      </p:sp>
      <p:pic>
        <p:nvPicPr>
          <p:cNvPr id="614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095182" y="2667000"/>
            <a:ext cx="638658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105150"/>
            <a:ext cx="3810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555" y="763604"/>
            <a:ext cx="3200400" cy="3209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2955" y="761999"/>
            <a:ext cx="5711045" cy="3210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4088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71"/>
            <a:ext cx="8260672" cy="1039427"/>
          </a:xfrm>
        </p:spPr>
        <p:txBody>
          <a:bodyPr/>
          <a:lstStyle/>
          <a:p>
            <a:r>
              <a:rPr lang="en-US" dirty="0" smtClean="0"/>
              <a:t>Louisiana purchase</a:t>
            </a:r>
            <a:endParaRPr lang="en-US" dirty="0"/>
          </a:p>
        </p:txBody>
      </p:sp>
      <p:sp>
        <p:nvSpPr>
          <p:cNvPr id="3" name="Content Placeholder 2"/>
          <p:cNvSpPr>
            <a:spLocks noGrp="1"/>
          </p:cNvSpPr>
          <p:nvPr>
            <p:ph idx="1"/>
          </p:nvPr>
        </p:nvSpPr>
        <p:spPr>
          <a:xfrm>
            <a:off x="0" y="762000"/>
            <a:ext cx="9220200" cy="5867400"/>
          </a:xfrm>
        </p:spPr>
        <p:txBody>
          <a:bodyPr>
            <a:normAutofit/>
          </a:bodyPr>
          <a:lstStyle/>
          <a:p>
            <a:r>
              <a:rPr lang="en-US" dirty="0"/>
              <a:t>In 1803, </a:t>
            </a:r>
            <a:r>
              <a:rPr lang="en-US" b="1" dirty="0"/>
              <a:t>Napoleon agreed to sell to the United States not only New Orleans but also the entire Louisiana Territory for $15 million</a:t>
            </a:r>
            <a:r>
              <a:rPr lang="en-US" dirty="0"/>
              <a:t>. As a result, the </a:t>
            </a:r>
            <a:r>
              <a:rPr lang="en-US" b="1" dirty="0"/>
              <a:t>United States nearly doubled </a:t>
            </a:r>
            <a:r>
              <a:rPr lang="en-US" dirty="0"/>
              <a:t>in geographic area.</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838892"/>
            <a:ext cx="6172200" cy="4019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5549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Bodoni MT"/>
        <a:ea typeface=""/>
        <a:cs typeface=""/>
      </a:majorFont>
      <a:minorFont>
        <a:latin typeface="Bodoni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7862</TotalTime>
  <Words>379</Words>
  <Application>Microsoft Office PowerPoint</Application>
  <PresentationFormat>On-screen Show (4:3)</PresentationFormat>
  <Paragraphs>31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vt:lpstr>
      <vt:lpstr>3rd block warm up</vt:lpstr>
      <vt:lpstr>Northwest Ordinance</vt:lpstr>
      <vt:lpstr>PowerPoint Presentation</vt:lpstr>
      <vt:lpstr>What did it do?</vt:lpstr>
      <vt:lpstr>Why is it important?</vt:lpstr>
      <vt:lpstr>Louisiana Purchase</vt:lpstr>
      <vt:lpstr>New Orleans- A port city</vt:lpstr>
      <vt:lpstr>Louisiana purchase</vt:lpstr>
      <vt:lpstr>Lewis and Clark</vt:lpstr>
      <vt:lpstr>PowerPoint Presentation</vt:lpstr>
      <vt:lpstr>PowerPoint Presentation</vt:lpstr>
      <vt:lpstr>3rd block</vt:lpstr>
    </vt:vector>
  </TitlesOfParts>
  <Company>WCBOE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dc:title>
  <dc:creator>Sara Wood</dc:creator>
  <cp:lastModifiedBy>Sara Wood</cp:lastModifiedBy>
  <cp:revision>24</cp:revision>
  <dcterms:created xsi:type="dcterms:W3CDTF">2014-08-28T19:30:20Z</dcterms:created>
  <dcterms:modified xsi:type="dcterms:W3CDTF">2016-09-06T16:09:21Z</dcterms:modified>
</cp:coreProperties>
</file>