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9C085-4F4C-4360-980E-D827BB9076E3}"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9C085-4F4C-4360-980E-D827BB9076E3}"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9C085-4F4C-4360-980E-D827BB9076E3}"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9C085-4F4C-4360-980E-D827BB9076E3}"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9C085-4F4C-4360-980E-D827BB9076E3}"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9C085-4F4C-4360-980E-D827BB9076E3}"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9C085-4F4C-4360-980E-D827BB9076E3}" type="datetimeFigureOut">
              <a:rPr lang="en-US" smtClean="0"/>
              <a:t>8/23/2014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9C085-4F4C-4360-980E-D827BB9076E3}" type="datetimeFigureOut">
              <a:rPr lang="en-US" smtClean="0"/>
              <a:t>8/23/2014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9C085-4F4C-4360-980E-D827BB9076E3}" type="datetimeFigureOut">
              <a:rPr lang="en-US" smtClean="0"/>
              <a:t>8/23/2014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9C085-4F4C-4360-980E-D827BB9076E3}"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9C085-4F4C-4360-980E-D827BB9076E3}"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66613-8B22-4731-B0B5-1EBAFFBF84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9C085-4F4C-4360-980E-D827BB9076E3}" type="datetimeFigureOut">
              <a:rPr lang="en-US" smtClean="0"/>
              <a:t>8/23/2014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66613-8B22-4731-B0B5-1EBAFFBF84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lstStyle/>
          <a:p>
            <a:r>
              <a:rPr lang="en-US" dirty="0" smtClean="0"/>
              <a:t>Unit 3 </a:t>
            </a:r>
            <a:endParaRPr lang="en-US" dirty="0"/>
          </a:p>
        </p:txBody>
      </p:sp>
      <p:sp>
        <p:nvSpPr>
          <p:cNvPr id="3" name="Subtitle 2"/>
          <p:cNvSpPr>
            <a:spLocks noGrp="1"/>
          </p:cNvSpPr>
          <p:nvPr>
            <p:ph type="subTitle" idx="1"/>
          </p:nvPr>
        </p:nvSpPr>
        <p:spPr>
          <a:xfrm>
            <a:off x="1295400" y="1447800"/>
            <a:ext cx="6400800" cy="1752600"/>
          </a:xfrm>
        </p:spPr>
        <p:txBody>
          <a:bodyPr/>
          <a:lstStyle/>
          <a:p>
            <a:r>
              <a:rPr lang="en-US" dirty="0" smtClean="0"/>
              <a:t>The Whiskey Rebellion</a:t>
            </a:r>
            <a:endParaRPr lang="en-US" dirty="0"/>
          </a:p>
        </p:txBody>
      </p:sp>
      <p:pic>
        <p:nvPicPr>
          <p:cNvPr id="7170" name="Picture 2" descr="http://www.legendsofamerica.com/photos-pennsylvania/Whiskey_Insurrection.jpg"/>
          <p:cNvPicPr>
            <a:picLocks noChangeAspect="1" noChangeArrowheads="1"/>
          </p:cNvPicPr>
          <p:nvPr/>
        </p:nvPicPr>
        <p:blipFill>
          <a:blip r:embed="rId2" cstate="print"/>
          <a:srcRect/>
          <a:stretch>
            <a:fillRect/>
          </a:stretch>
        </p:blipFill>
        <p:spPr bwMode="auto">
          <a:xfrm>
            <a:off x="0" y="2971800"/>
            <a:ext cx="9092711" cy="3886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p:spPr>
        <p:txBody>
          <a:bodyPr>
            <a:normAutofit fontScale="90000"/>
          </a:bodyPr>
          <a:lstStyle/>
          <a:p>
            <a:r>
              <a:rPr lang="en-US" dirty="0" smtClean="0"/>
              <a:t>George Washington, President</a:t>
            </a:r>
            <a:endParaRPr lang="en-US" dirty="0"/>
          </a:p>
        </p:txBody>
      </p:sp>
      <p:sp>
        <p:nvSpPr>
          <p:cNvPr id="3" name="Content Placeholder 2"/>
          <p:cNvSpPr>
            <a:spLocks noGrp="1"/>
          </p:cNvSpPr>
          <p:nvPr>
            <p:ph idx="1"/>
          </p:nvPr>
        </p:nvSpPr>
        <p:spPr>
          <a:xfrm>
            <a:off x="0" y="533400"/>
            <a:ext cx="5867400" cy="6324600"/>
          </a:xfrm>
        </p:spPr>
        <p:txBody>
          <a:bodyPr>
            <a:normAutofit fontScale="85000" lnSpcReduction="20000"/>
          </a:bodyPr>
          <a:lstStyle/>
          <a:p>
            <a:r>
              <a:rPr lang="en-US" dirty="0"/>
              <a:t>George Washington was elected the first president of the United States. He </a:t>
            </a:r>
            <a:r>
              <a:rPr lang="en-US" dirty="0" smtClean="0"/>
              <a:t>established</a:t>
            </a:r>
            <a:r>
              <a:rPr lang="en-US" dirty="0"/>
              <a:t> </a:t>
            </a:r>
            <a:r>
              <a:rPr lang="en-US" dirty="0" smtClean="0"/>
              <a:t>important </a:t>
            </a:r>
            <a:r>
              <a:rPr lang="en-US" dirty="0"/>
              <a:t>patterns for future presidents to follow. Developments that altered the course </a:t>
            </a:r>
            <a:r>
              <a:rPr lang="en-US" dirty="0" smtClean="0"/>
              <a:t>of</a:t>
            </a:r>
            <a:r>
              <a:rPr lang="en-US" dirty="0"/>
              <a:t> </a:t>
            </a:r>
            <a:r>
              <a:rPr lang="en-US" dirty="0" smtClean="0"/>
              <a:t>the </a:t>
            </a:r>
            <a:r>
              <a:rPr lang="en-US" dirty="0"/>
              <a:t>history of the U.S. government took place during his administration. </a:t>
            </a:r>
            <a:r>
              <a:rPr lang="en-US" b="1" dirty="0" smtClean="0"/>
              <a:t>Washington</a:t>
            </a:r>
            <a:r>
              <a:rPr lang="en-US" b="1" dirty="0"/>
              <a:t> </a:t>
            </a:r>
            <a:r>
              <a:rPr lang="en-US" b="1" dirty="0" smtClean="0"/>
              <a:t>favored </a:t>
            </a:r>
            <a:r>
              <a:rPr lang="en-US" b="1" dirty="0"/>
              <a:t>nonintervention in Europe and avoided siding with France against Great Britain.</a:t>
            </a:r>
            <a:r>
              <a:rPr lang="en-US" dirty="0" smtClean="0"/>
              <a:t/>
            </a:r>
            <a:br>
              <a:rPr lang="en-US" dirty="0" smtClean="0"/>
            </a:br>
            <a:r>
              <a:rPr lang="en-US" dirty="0"/>
              <a:t>Instead, the </a:t>
            </a:r>
            <a:r>
              <a:rPr lang="en-US" b="1" dirty="0"/>
              <a:t>United States persuaded Britain to </a:t>
            </a:r>
            <a:r>
              <a:rPr lang="en-US" b="1" dirty="0" smtClean="0"/>
              <a:t>forgive many </a:t>
            </a:r>
            <a:r>
              <a:rPr lang="en-US" b="1" dirty="0"/>
              <a:t>pre-Revolutionary debts and</a:t>
            </a:r>
            <a:r>
              <a:rPr lang="en-US" b="1" dirty="0" smtClean="0"/>
              <a:t/>
            </a:r>
            <a:br>
              <a:rPr lang="en-US" b="1" dirty="0" smtClean="0"/>
            </a:br>
            <a:r>
              <a:rPr lang="en-US" b="1" dirty="0"/>
              <a:t>to drop certain restrictions on American trade </a:t>
            </a:r>
            <a:r>
              <a:rPr lang="en-US" dirty="0"/>
              <a:t>with British colonies in the Americas. </a:t>
            </a:r>
            <a:r>
              <a:rPr lang="en-US" dirty="0" smtClean="0"/>
              <a:t>This</a:t>
            </a:r>
            <a:r>
              <a:rPr lang="en-US" dirty="0"/>
              <a:t> </a:t>
            </a:r>
            <a:r>
              <a:rPr lang="en-US" dirty="0" smtClean="0"/>
              <a:t>ushered </a:t>
            </a:r>
            <a:r>
              <a:rPr lang="en-US" dirty="0"/>
              <a:t>in an era of booming trade with Britain.</a:t>
            </a:r>
          </a:p>
        </p:txBody>
      </p:sp>
      <p:pic>
        <p:nvPicPr>
          <p:cNvPr id="5122" name="Picture 2" descr="http://upload.wikimedia.org/wikipedia/commons/thumb/9/98/Gilbert_Stuart_-_George_Washington_-_Google_Art_Project.jpg/639px-Gilbert_Stuart_-_George_Washington_-_Google_Art_Project.jpg"/>
          <p:cNvPicPr>
            <a:picLocks noChangeAspect="1" noChangeArrowheads="1"/>
          </p:cNvPicPr>
          <p:nvPr/>
        </p:nvPicPr>
        <p:blipFill>
          <a:blip r:embed="rId2" cstate="print"/>
          <a:srcRect/>
          <a:stretch>
            <a:fillRect/>
          </a:stretch>
        </p:blipFill>
        <p:spPr bwMode="auto">
          <a:xfrm>
            <a:off x="5720358" y="1371600"/>
            <a:ext cx="3423642" cy="5486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dirty="0" smtClean="0"/>
              <a:t>The Whiskey Rebellion</a:t>
            </a:r>
            <a:endParaRPr lang="en-US" dirty="0"/>
          </a:p>
        </p:txBody>
      </p:sp>
      <p:sp>
        <p:nvSpPr>
          <p:cNvPr id="3" name="Content Placeholder 2"/>
          <p:cNvSpPr>
            <a:spLocks noGrp="1"/>
          </p:cNvSpPr>
          <p:nvPr>
            <p:ph idx="1"/>
          </p:nvPr>
        </p:nvSpPr>
        <p:spPr>
          <a:xfrm>
            <a:off x="0" y="609600"/>
            <a:ext cx="9372600" cy="2667000"/>
          </a:xfrm>
        </p:spPr>
        <p:txBody>
          <a:bodyPr>
            <a:normAutofit fontScale="77500" lnSpcReduction="20000"/>
          </a:bodyPr>
          <a:lstStyle/>
          <a:p>
            <a:r>
              <a:rPr lang="en-US" dirty="0"/>
              <a:t>Washington’s new government persuaded Congress to pass taxes on liquor to help </a:t>
            </a:r>
            <a:r>
              <a:rPr lang="en-US" dirty="0" smtClean="0"/>
              <a:t>pay the </a:t>
            </a:r>
            <a:r>
              <a:rPr lang="en-US" dirty="0"/>
              <a:t>states’ debt from </a:t>
            </a:r>
            <a:r>
              <a:rPr lang="en-US" dirty="0" smtClean="0"/>
              <a:t>the Revolutionary </a:t>
            </a:r>
            <a:r>
              <a:rPr lang="en-US" dirty="0"/>
              <a:t>War. The tax hit the small whiskey-makers </a:t>
            </a:r>
            <a:r>
              <a:rPr lang="en-US" dirty="0" smtClean="0"/>
              <a:t>in western </a:t>
            </a:r>
            <a:r>
              <a:rPr lang="en-US" dirty="0"/>
              <a:t>settlements particularly hard because they made liquor using excess crops </a:t>
            </a:r>
            <a:r>
              <a:rPr lang="en-US" dirty="0" smtClean="0"/>
              <a:t>of grain </a:t>
            </a:r>
            <a:r>
              <a:rPr lang="en-US" dirty="0"/>
              <a:t>in order to make it easier to transport. </a:t>
            </a:r>
            <a:endParaRPr lang="en-US" dirty="0" smtClean="0"/>
          </a:p>
          <a:p>
            <a:r>
              <a:rPr lang="en-US" dirty="0" smtClean="0"/>
              <a:t>The </a:t>
            </a:r>
            <a:r>
              <a:rPr lang="en-US" dirty="0"/>
              <a:t>Whiskey Rebellion resulted when, up and down areas west of </a:t>
            </a:r>
            <a:r>
              <a:rPr lang="en-US" dirty="0" smtClean="0"/>
              <a:t>the Appalachians</a:t>
            </a:r>
            <a:r>
              <a:rPr lang="en-US" dirty="0"/>
              <a:t>, armed </a:t>
            </a:r>
            <a:r>
              <a:rPr lang="en-US" dirty="0" smtClean="0"/>
              <a:t>violence </a:t>
            </a:r>
            <a:r>
              <a:rPr lang="en-US" dirty="0"/>
              <a:t>broke out as farmers frightened and attacked federal </a:t>
            </a:r>
            <a:r>
              <a:rPr lang="en-US" dirty="0" smtClean="0"/>
              <a:t>tax collectors</a:t>
            </a:r>
            <a:r>
              <a:rPr lang="en-US" dirty="0"/>
              <a:t>. </a:t>
            </a:r>
            <a:endParaRPr lang="en-US" dirty="0" smtClean="0"/>
          </a:p>
        </p:txBody>
      </p:sp>
      <p:pic>
        <p:nvPicPr>
          <p:cNvPr id="4098" name="Picture 2" descr="http://www.sussexvt.k12.de.us/science/The%20History%20of%20the%20World%201500-1899/Whiskey%20Rebellion_files/image001.jpg"/>
          <p:cNvPicPr>
            <a:picLocks noChangeAspect="1" noChangeArrowheads="1"/>
          </p:cNvPicPr>
          <p:nvPr/>
        </p:nvPicPr>
        <p:blipFill>
          <a:blip r:embed="rId2" cstate="print"/>
          <a:srcRect/>
          <a:stretch>
            <a:fillRect/>
          </a:stretch>
        </p:blipFill>
        <p:spPr bwMode="auto">
          <a:xfrm>
            <a:off x="3962400" y="3115733"/>
            <a:ext cx="5181600" cy="3742267"/>
          </a:xfrm>
          <a:prstGeom prst="rect">
            <a:avLst/>
          </a:prstGeom>
          <a:noFill/>
        </p:spPr>
      </p:pic>
      <p:sp>
        <p:nvSpPr>
          <p:cNvPr id="5" name="TextBox 4"/>
          <p:cNvSpPr txBox="1"/>
          <p:nvPr/>
        </p:nvSpPr>
        <p:spPr>
          <a:xfrm>
            <a:off x="0" y="3124200"/>
            <a:ext cx="3962400" cy="3139321"/>
          </a:xfrm>
          <a:prstGeom prst="rect">
            <a:avLst/>
          </a:prstGeom>
          <a:noFill/>
        </p:spPr>
        <p:txBody>
          <a:bodyPr wrap="square" rtlCol="0">
            <a:spAutoFit/>
          </a:bodyPr>
          <a:lstStyle/>
          <a:p>
            <a:pPr>
              <a:buFont typeface="Arial" pitchFamily="34" charset="0"/>
              <a:buChar char="•"/>
            </a:pPr>
            <a:r>
              <a:rPr lang="en-US" dirty="0" smtClean="0"/>
              <a:t> </a:t>
            </a:r>
            <a:r>
              <a:rPr lang="en-US" sz="2200" dirty="0" smtClean="0"/>
              <a:t>George Washington led a large militia force into the western counties and put down the rebellion. Washington’s response showed his constitutional authority to enforce the law and that if Americans did not like a law, the way to change it was to petition Congress peacefully</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5962"/>
          </a:xfrm>
        </p:spPr>
        <p:txBody>
          <a:bodyPr>
            <a:normAutofit fontScale="90000"/>
          </a:bodyPr>
          <a:lstStyle/>
          <a:p>
            <a:r>
              <a:rPr lang="en-US" dirty="0" smtClean="0"/>
              <a:t>The Administration</a:t>
            </a:r>
            <a:endParaRPr lang="en-US" dirty="0"/>
          </a:p>
        </p:txBody>
      </p:sp>
      <p:sp>
        <p:nvSpPr>
          <p:cNvPr id="3" name="Content Placeholder 2"/>
          <p:cNvSpPr>
            <a:spLocks noGrp="1"/>
          </p:cNvSpPr>
          <p:nvPr>
            <p:ph idx="1"/>
          </p:nvPr>
        </p:nvSpPr>
        <p:spPr>
          <a:xfrm>
            <a:off x="0" y="685800"/>
            <a:ext cx="5791200" cy="6172201"/>
          </a:xfrm>
        </p:spPr>
        <p:txBody>
          <a:bodyPr>
            <a:normAutofit fontScale="77500" lnSpcReduction="20000"/>
          </a:bodyPr>
          <a:lstStyle/>
          <a:p>
            <a:r>
              <a:rPr lang="en-US" dirty="0"/>
              <a:t>Washington was the most influential and popular figure in the United States. </a:t>
            </a:r>
            <a:r>
              <a:rPr lang="en-US" dirty="0" smtClean="0"/>
              <a:t>He</a:t>
            </a:r>
            <a:r>
              <a:rPr lang="en-US" dirty="0"/>
              <a:t> </a:t>
            </a:r>
            <a:r>
              <a:rPr lang="en-US" dirty="0" smtClean="0"/>
              <a:t>increased </a:t>
            </a:r>
            <a:r>
              <a:rPr lang="en-US" dirty="0"/>
              <a:t>the prestige of his administration by making Thomas Jefferson his secretary of</a:t>
            </a:r>
            <a:r>
              <a:rPr lang="en-US" dirty="0" smtClean="0"/>
              <a:t/>
            </a:r>
            <a:br>
              <a:rPr lang="en-US" dirty="0" smtClean="0"/>
            </a:br>
            <a:r>
              <a:rPr lang="en-US" dirty="0"/>
              <a:t>state and Alexander Hamilton his secretary of treasury. </a:t>
            </a:r>
            <a:endParaRPr lang="en-US" dirty="0" smtClean="0"/>
          </a:p>
          <a:p>
            <a:r>
              <a:rPr lang="en-US" dirty="0" smtClean="0"/>
              <a:t>Despite </a:t>
            </a:r>
            <a:r>
              <a:rPr lang="en-US" dirty="0"/>
              <a:t>their talents </a:t>
            </a:r>
            <a:r>
              <a:rPr lang="en-US" dirty="0" smtClean="0"/>
              <a:t>and</a:t>
            </a:r>
            <a:r>
              <a:rPr lang="en-US" dirty="0"/>
              <a:t> </a:t>
            </a:r>
            <a:r>
              <a:rPr lang="en-US" dirty="0" smtClean="0"/>
              <a:t>reputations</a:t>
            </a:r>
            <a:r>
              <a:rPr lang="en-US" dirty="0"/>
              <a:t>, Jefferson and Hamilton had significant differences of opinion about the</a:t>
            </a:r>
            <a:r>
              <a:rPr lang="en-US" dirty="0" smtClean="0"/>
              <a:t/>
            </a:r>
            <a:br>
              <a:rPr lang="en-US" dirty="0" smtClean="0"/>
            </a:br>
            <a:r>
              <a:rPr lang="en-US" dirty="0"/>
              <a:t>legitimate power of the United States government. </a:t>
            </a:r>
            <a:endParaRPr lang="en-US" dirty="0" smtClean="0"/>
          </a:p>
          <a:p>
            <a:r>
              <a:rPr lang="en-US" dirty="0" smtClean="0"/>
              <a:t>Jefferson </a:t>
            </a:r>
            <a:r>
              <a:rPr lang="en-US" dirty="0"/>
              <a:t>believed that the national</a:t>
            </a:r>
            <a:r>
              <a:rPr lang="en-US" dirty="0" smtClean="0"/>
              <a:t/>
            </a:r>
            <a:br>
              <a:rPr lang="en-US" dirty="0" smtClean="0"/>
            </a:br>
            <a:r>
              <a:rPr lang="en-US" dirty="0"/>
              <a:t>government must limit its power to those areas described by the Constitution, </a:t>
            </a:r>
            <a:r>
              <a:rPr lang="en-US" dirty="0" smtClean="0"/>
              <a:t>while</a:t>
            </a:r>
            <a:r>
              <a:rPr lang="en-US" dirty="0"/>
              <a:t> </a:t>
            </a:r>
            <a:r>
              <a:rPr lang="en-US" dirty="0" smtClean="0"/>
              <a:t>Hamilton </a:t>
            </a:r>
            <a:r>
              <a:rPr lang="en-US" dirty="0"/>
              <a:t>wanted to expand the power of the government to stabilize the nation and its</a:t>
            </a:r>
            <a:r>
              <a:rPr lang="en-US" dirty="0" smtClean="0"/>
              <a:t/>
            </a:r>
            <a:br>
              <a:rPr lang="en-US" dirty="0" smtClean="0"/>
            </a:br>
            <a:r>
              <a:rPr lang="en-US" dirty="0"/>
              <a:t>economy.</a:t>
            </a:r>
          </a:p>
        </p:txBody>
      </p:sp>
      <p:pic>
        <p:nvPicPr>
          <p:cNvPr id="3074" name="Picture 2" descr="http://www.firstinpeace.org/wp-content/uploads/50690183.jpg"/>
          <p:cNvPicPr>
            <a:picLocks noChangeAspect="1" noChangeArrowheads="1"/>
          </p:cNvPicPr>
          <p:nvPr/>
        </p:nvPicPr>
        <p:blipFill>
          <a:blip r:embed="rId2" cstate="print"/>
          <a:srcRect/>
          <a:stretch>
            <a:fillRect/>
          </a:stretch>
        </p:blipFill>
        <p:spPr bwMode="auto">
          <a:xfrm>
            <a:off x="5562600" y="1066800"/>
            <a:ext cx="3581400" cy="472744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The end of an era</a:t>
            </a:r>
            <a:endParaRPr lang="en-US" dirty="0"/>
          </a:p>
        </p:txBody>
      </p:sp>
      <p:sp>
        <p:nvSpPr>
          <p:cNvPr id="3" name="Content Placeholder 2"/>
          <p:cNvSpPr>
            <a:spLocks noGrp="1"/>
          </p:cNvSpPr>
          <p:nvPr>
            <p:ph idx="1"/>
          </p:nvPr>
        </p:nvSpPr>
        <p:spPr>
          <a:xfrm>
            <a:off x="0" y="914400"/>
            <a:ext cx="9144000" cy="2362200"/>
          </a:xfrm>
        </p:spPr>
        <p:txBody>
          <a:bodyPr>
            <a:normAutofit fontScale="92500" lnSpcReduction="20000"/>
          </a:bodyPr>
          <a:lstStyle/>
          <a:p>
            <a:r>
              <a:rPr lang="en-US" dirty="0"/>
              <a:t>When Washington announced he would not seek a third term as president, the two men</a:t>
            </a:r>
            <a:r>
              <a:rPr lang="en-US" dirty="0" smtClean="0"/>
              <a:t/>
            </a:r>
            <a:br>
              <a:rPr lang="en-US" dirty="0" smtClean="0"/>
            </a:br>
            <a:r>
              <a:rPr lang="en-US" dirty="0"/>
              <a:t>and their supporters attacked one another and competed to replace him. Things got so </a:t>
            </a:r>
            <a:r>
              <a:rPr lang="en-US" dirty="0" smtClean="0"/>
              <a:t>bad</a:t>
            </a:r>
            <a:r>
              <a:rPr lang="en-US" dirty="0"/>
              <a:t> </a:t>
            </a:r>
            <a:r>
              <a:rPr lang="en-US" dirty="0" smtClean="0"/>
              <a:t>that</a:t>
            </a:r>
            <a:r>
              <a:rPr lang="en-US" dirty="0"/>
              <a:t>, in his farewell address, Washington warned about the dangers of political </a:t>
            </a:r>
            <a:r>
              <a:rPr lang="en-US" dirty="0" smtClean="0"/>
              <a:t>parties</a:t>
            </a:r>
            <a:r>
              <a:rPr lang="en-US" dirty="0"/>
              <a:t> </a:t>
            </a:r>
            <a:r>
              <a:rPr lang="en-US" dirty="0" smtClean="0"/>
              <a:t>(factions</a:t>
            </a:r>
            <a:r>
              <a:rPr lang="en-US" dirty="0"/>
              <a:t>).</a:t>
            </a:r>
          </a:p>
        </p:txBody>
      </p:sp>
      <p:pic>
        <p:nvPicPr>
          <p:cNvPr id="2050" name="Picture 2" descr="https://encrypted-tbn3.gstatic.com/images?q=tbn:ANd9GcQjHuBLUARSxAb6pLYKiO1B8OYsnrA-jxHsqOHB8_yTkMonhSbBnQ"/>
          <p:cNvPicPr>
            <a:picLocks noChangeAspect="1" noChangeArrowheads="1"/>
          </p:cNvPicPr>
          <p:nvPr/>
        </p:nvPicPr>
        <p:blipFill>
          <a:blip r:embed="rId2" cstate="print"/>
          <a:srcRect/>
          <a:stretch>
            <a:fillRect/>
          </a:stretch>
        </p:blipFill>
        <p:spPr bwMode="auto">
          <a:xfrm>
            <a:off x="3200401" y="3153711"/>
            <a:ext cx="5943600" cy="370428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John Adams, 2</a:t>
            </a:r>
            <a:r>
              <a:rPr lang="en-US" baseline="30000" dirty="0" smtClean="0"/>
              <a:t>nd</a:t>
            </a:r>
            <a:r>
              <a:rPr lang="en-US" dirty="0" smtClean="0"/>
              <a:t> President</a:t>
            </a:r>
            <a:endParaRPr lang="en-US" dirty="0"/>
          </a:p>
        </p:txBody>
      </p:sp>
      <p:sp>
        <p:nvSpPr>
          <p:cNvPr id="3" name="Content Placeholder 2"/>
          <p:cNvSpPr>
            <a:spLocks noGrp="1"/>
          </p:cNvSpPr>
          <p:nvPr>
            <p:ph idx="1"/>
          </p:nvPr>
        </p:nvSpPr>
        <p:spPr>
          <a:xfrm>
            <a:off x="0" y="609600"/>
            <a:ext cx="9144000" cy="2514600"/>
          </a:xfrm>
        </p:spPr>
        <p:txBody>
          <a:bodyPr>
            <a:normAutofit fontScale="77500" lnSpcReduction="20000"/>
          </a:bodyPr>
          <a:lstStyle/>
          <a:p>
            <a:r>
              <a:rPr lang="en-US" dirty="0"/>
              <a:t>The election of 1796 was a bitter contest between John Adams and Thomas </a:t>
            </a:r>
            <a:r>
              <a:rPr lang="en-US" dirty="0" smtClean="0"/>
              <a:t>Jefferson, with </a:t>
            </a:r>
            <a:r>
              <a:rPr lang="en-US" dirty="0"/>
              <a:t>Adams winning by a small margin. Like Washington, Adams set examples </a:t>
            </a:r>
            <a:r>
              <a:rPr lang="en-US" dirty="0" smtClean="0"/>
              <a:t>that influenced </a:t>
            </a:r>
            <a:r>
              <a:rPr lang="en-US" dirty="0"/>
              <a:t>future presidents as well as the course of American history. </a:t>
            </a:r>
            <a:endParaRPr lang="en-US" dirty="0" smtClean="0"/>
          </a:p>
          <a:p>
            <a:r>
              <a:rPr lang="en-US" dirty="0" smtClean="0"/>
              <a:t>His administration </a:t>
            </a:r>
            <a:r>
              <a:rPr lang="en-US" dirty="0"/>
              <a:t>was plagued by conflicts with France and Great Britain that crippled </a:t>
            </a:r>
            <a:r>
              <a:rPr lang="en-US" dirty="0" smtClean="0"/>
              <a:t>the nation’s </a:t>
            </a:r>
            <a:r>
              <a:rPr lang="en-US" dirty="0"/>
              <a:t>economy, and he received harsh political criticism from supporters of </a:t>
            </a:r>
            <a:r>
              <a:rPr lang="en-US" dirty="0" smtClean="0"/>
              <a:t>Vice President </a:t>
            </a:r>
            <a:r>
              <a:rPr lang="en-US" dirty="0"/>
              <a:t>Jefferson. </a:t>
            </a:r>
            <a:endParaRPr lang="en-US" dirty="0" smtClean="0"/>
          </a:p>
        </p:txBody>
      </p:sp>
      <p:sp>
        <p:nvSpPr>
          <p:cNvPr id="1028" name="AutoShape 4" descr="data:image/jpeg;base64,/9j/4AAQSkZJRgABAQAAAQABAAD/2wCEAAkGBxQTEhUUExQVFhUXGBoYGBgYGB0dGhccHxoXGhgaGxgYHCgiHRwlHBwaITEiJSkrLi4uGiAzODMtNygtLisBCgoKBQUFDgUFDisZExkrKysrKysrKysrKysrKysrKysrKysrKysrKysrKysrKysrKysrKysrKysrKysrKysrK//AABEIALcBEwMBIgACEQEDEQH/xAAcAAABBAMBAAAAAAAAAAAAAAAEAAMFBgECBwj/xAA+EAABAgQEAwYEBQMDAwUAAAABAhEAAyExBBJBUQVhcQYigZGh8BMyscEHQlLR4RRy8SNikjOCoiRDg7LS/8QAFAEBAAAAAAAAAAAAAAAAAAAAAP/EABQRAQAAAAAAAAAAAAAAAAAAAAD/2gAMAwEAAhEDEQA/ALbOXbfnfXnEZilufZ96+UEzm5+H7QBPWdffKAaVO+735e6UiLxM4ubWHj6+/oViJjA1bU8td2tAKZRWwSHsL/U6UgBysajlpfk567eMBrIuz608a+6u0TvD+EKmTMlmcHYbU6efKLPhex8oFL1GtDXxKj5QHJcYgAu9KtXmoO3pyZhEXxVnB/uDbCjUfwbYaR33GdkZeIoQAmlMo9GZoZV+HEjJlSQP/jSTzJJqXrctAefUTGNNt67exBOGkrIOVJLGrB+V9Kx1bEfgyK5MV0Bl/VlVgFP4d4nDmuWbLzZu4SHa2YUNDz1gOblNLAcwAPA2a3LweGJpbpf1FKj1O2kdQTwRBKgpSgo0KAWSol/yqIc6xTO0PBP6ehQUudS+5Bfl94CvlQN69NKHlzd21EL4jv8AxrQ++flqoBjb3yHKEetvUVb0pyG9IBxibOKs4cXrTzH0BvG2HxJHdNma2nV9Keg6NoNQPY+zv7No0WBowNX66fW0BMYXiMyT8pdJHymqSxJdmFXHjA+NnZ5ilAZQTRJ/L3QPY0gKXMYHaj7GtNPbQ+4JcW38GNPOARUWFtPdowt+XsiNViwHLWNc2jvAFBHLf2Id+kDk9Nel4JkA6/XlAJIb0h+Wkaj34RIcI4cqcrKLUc3bnF3ldkpSR8qlffwEBzwS629YJGEoO6WppT6R0vBcBkk0lJBFWPebzMTR7PhQDLIG2UAX5iA45Kw41FW++9ocOHq/+BUR2JfZrDgf9NJ1cio/iITEdnJGY2azAlxq9b1gOdGTzcRrMl38fqIu2I7NS0u5VlLhw1DziJxHA7/DOcV5G/6TAV1KNx7f3WHEyPPrzgoyCHB50N7i4h1KC+/+TABIlBxzb6mN5csDnv7tBfwiltW1jVA0p4+MAKrxjEbqHt4UBfsQvXqerW8YjZ8yoD/s9dG6+sGTlMG8OerU3rEfiDfRt/r0gGJgJ05UrXprEn2e4apRK0qSHDMQT7/jnDfCpyULZnNqGtdn0oeYpE9wnCGWoqyqANeXOAzhMKuTMzB1O9AmJ6XNKwMwY89PCHUSQtiAxBf3vBCpd94BySGLQ/A+FQReCIDBjVRjdo0UICC49wSXPFQytFChH7xyvtHwNWconldWykKLKZ2oSQOjR2qYIheP4FK5ZzDmGuCLQHHMR2TTkdKlAuHSa+O7Pf8AxFOKKtdtRrTysXrrHW8BNQlWYh/ylA/KXBeutmewiA7Y8KDLXKl5gFUUkF6mr0ZiOevWA5+DXnz8maMP9vTfleH5snKSkghT/KQx0aGFHofDqN7iAwdtAf8AJs31h+Qp0jx0hhwRub/UXHUecESKJGr/ALQGV9LRrJFdPtG590jZKbH36QCSkE+B+vpB+FQ5HsWgaWlw/rFg7O4TNMAIp/HunKAs3ZzDZJSfmCiatTlcRb8FPDZXU4vmLxA4bCGaUpCsgNt/d4tvB+zkuV3qqVzMA9w3AhNTqXYfeDxN/Mp6A6dDbwhJSQWIN3HPxgTiEw5GScp6PANYjiO3d5n7axCTeIvM+GXBIBdzR96xjD4NSioKJOyjqQKt035wPhcKnMpnzPUmpp7MApsxRCnuKKHQ6NRv4jCJSVF1Jpq//wBgPTSDpkk3FS4f0cjytCVWpAHLXw5bgwEHxrAgd56FnN8p08DEDJY190NYu03vpKCLHKrycdaU8Iq/9OETSm6SMya2LjMn1eu5gApiAWYW/cw0hLe+sSHw+W31hj4evSAE+Cd4UOq5jQfSMwFhxCzpv4aFm96QHOBNg7fx9mttBE5eWtX3FGpen23iMx2LysxAU+wsb/ceMBIYCQtE0KulQAdxuHYdNeRi78MKjVgRz1iocAx3xHSoObpNKtzMXDAqKKEA+N6aQEkpRFoclYhzUEQ1LS4Jt9odUg0IuIAlK6RskwMDGs/HJlpc+W8AbGFCK0rtvIC8ikzEq5inm8YHbOSqZ8NKVu7O1POAsBTEfxJLpIAeDpimD6NFd4h2jkoSo50lTsA+sBAcLktOnpKQ4ZYBGlifQQFxzEAhQQpKXDFJYaWyhnD1flG3Zvj3x+I5FJyZkKAOigzi/MfSCO1XZ1ZcpVlzFnew1fkHtqIDj/EcQkqATW+oPNu6SGudLmIuwq/0GtX3EXrtL2IElBWhSiXchgyQT+lnZ2GZz0u1GKG5gjbbrV/esBq2ws/lrBsgd0Ns99ICUm+tN+nrEjJByh67vAai9PdI2CXTbWN8vjv5Q9KknQbQDkiXmBbnWLXwrALOQBwqYsZaWAZ1eX0iM4LhMy0DK4erbO/2joPA5IE8qWzgMkeA+31MAXIwKkTQXJNgTeLxhUUERspKXBe0Hy5w3EAelMAYvChyzdCHh04oAXgb+uSTeAFnyQAd94r/ABGWAoqBY7/zFhxpd2MUvjeMKVEPz9+X1gC8HjlEtQk0dspGtSOjeMbTEFRBP11cH1DecBcIJVLVuS4PlTxZ4IxJWlDgHKCCS2jB7WrAD8QU0s1IUk5TuRcfaKycSFz05TUrUovz5dDBWP4mFZ8lHqauHtT3qIrOBmKVi5YDuSCdmq/vnAW336mGUopbb6GDFIv71MaBAa/usBHTJdfL6QoJmSnNxp9IUAViWJYUPP8AbWo1384nHSs4ZrUa7PQ9DYvo0SGIPeZw/rRwKtX102cRn9QUzCgpGVYDv8zANl+p8RAMcMxawoS8hVlBoFA7OSaUsHdvSLhwntLMlkZpagTRKVCp0oTeKjxCWJa0zZRUUKAKkgVGU7DYE22iTk9oyMi1LBSzDvUci9bvvAdA4fxx1ZVIZyz230OkWJJo8UHhHEfjANlfKatsQDXx0/aLRwkrS6VfLbW+jcrwB0xT2iFOLSh1TFCnp4axMS6mGMbwiVMSoLQFZgQfENpAQUntBhcU8uWpK5gD5UgqIvfIkjTeGuGoXMYoloIGoNvMBvKJXD8LlyDnkyZYmaqCW3rSmpLCjmCuAYL4edeVIUokqIepJJLuTqdIArESVmSoBs2WnlSKFwTFYTDSmWEHFTApZz/Pcu1CQkaUal46UiK5xHs9IVMKzh0KVd6gm5qQa3P0tAUbAkYrHy5bKRMlLfviqCliz6ghj0eL9x6clKklQ7ru+2teXOKpIwi0cQE9QAdQSwd2IKQSdTU+DbRK8WxsuUpSpiyAogsQ4ffVv5gKh2o4sSpSAMsuYcoUU70v4B9acw3NeKYcS5hSGNA7WOirh/mBFbVGkWDthxqXMUTLH5izUZIrmDBwfekVVcwqI2ZgBUtrqSauanV6wDZTyv4+od+Q6aRIYUdwV3iOSp667C499dYl8D8iQ2nun3gMyU89dekT3Z7AomzAhdiNLg3HXpESlLfliY4PizKOZFCQ1nFWGvPXlAXjhPAZUsjKeRJBfej6Hk5P0A4zhFon50t3g4d9NmL7RNYOeUjvfNejV3HLqW8Yfx8hM8Bx8oUW9Az6FoCuYVWPUCUqlIH5QSoqPg8TPZfGYiZNMuaMuWpI/NoGiNxHZH+p+ErMpBQXUcodRckKcF7G1BQbRd8FgxKrUlCLlnOwMBV+2HGJkl5SKqP5gbc+tornC8HjlDMpaCLgKdyObGm0WTE4JM3EOoggqc8qd0dHgXtBwda5WRMwoWFEldbaBLJLNybrAQ87jc1MwIX3aNcqB6O0DcVxyqPUC9DUQ/wXhSviZZivipCS6iLOaAOHLACparw/xrhaUyi2ltPGAl+AYlPwwaMDrYsag+EWaVjZSk0YE6EMDoWUI5zwtZRKAe6iW0LjK3vlB2BxGRYp3FkpUCWY1r/dz2gJbGcIw/xVEoYGutCLsB1EVvivA5aSZkkkGj6Ke4oeeh12iTm40vMC1WFCB12is8X4uTLKJYUxbMuopqEu/nSAmeGYlWb4Z73dd3tbTofPrB0sOPlq37xEdl8MEBQBKiQk5jdnIZja0TaUltHb7QAqqUaFD60qBannCgA5liaX/YP6nTziJ4nLLZgS6Q4ubDYEWqRfWm0sZndfmA/hXy8LQFxKW6VaUIrTe58Kl6QEPhsZMUiYUrSksGUCHINL0b1N9om+ErlKATMCVBNnSmpowKjbTyio8RxBo75gALkfKwqBR2cafSGJmLmAJUCwb8373NC2sBel4VMgiZLWys5OUKdIBFhu3vl0TgeNzSgM5VdnGnVn86x51m8SmCYlWYqI0Gl3p0jrPZjjQIlEJWnMwJKSE/8AI0J6QHRZaqvBiFvEXIngi8GCAIVLjdFIZE5rxiTNd83QdIDczNobnsFpJPzd0dbiK/xXhc1KVqk4mZmuELylHSocdXir9l+1i8Ri/hzioJkpOUMwzuQrMTdhbSAmu2mIKEhVglQUTaxim9o8cJoyscp1LsDVjlIu1qRaPxBngyyNCGO9f5+8cblcen5UgkKCXAJuXBuRXaAe4xhhkYKsXD1y6ZUkPcgK0FOZiDJYANrrWvKhgqbNUoupb3o5IqWYAUDcmaG1ovYcjryI3/zANNS4DtQ6VclhYFx7Z5fh3yC/j62+sRSKl3b3Q1vrEvw8NLHj7bSAIDvf+YPwCmIcUcOH0eAZSKwXIA3293gLAripKt3o5NEitSNWAtFo7KYjPmFwkJFb1cvQWLxRh3h4a9aVi4dhEspbm7ejj30gLpKwrC5HO7ecDcS4gEyzzJ9P8RvxicpMhfw/nynLziidpePTQlKFS8pSzpDV6WfrATODxAWutSSGiemS3YGOcYLtIt0hUtKTnQEsakFVTQUpHTlszwEROlJSCwindpMU5yvpFo4tPAveKJxeb/qF9belmgCcBOZHMPfVzQEDmxfSG5k7vBrl6fqIdix8ngGTOLUfw6wPiZK5qgQogJcHQ+EAzxXHKe4cOSrY6kU5wxIKlSs5BUjMxa4OjO1I0xJBUqSg1/OrZvlT+8H4MKlIYWZj1Ow3d/OAnuCSVKUFlKkC1aFqUbwd4mykc/PlCwr/AAkZvmype12rG7W6ctjANzL38ozG56DzEKAiSCG86DzJ319NbsTSCliDtpqemo89docWxDu7+t/D3yhmdQ05b9BAQuPwkmWTNW5Dh3Ls5ZLDXQvygchE5kyQkk0yUSSzVOZgwD3jHaOcmYgyviICqMnMBYg5dh41iv4rHIXLShUl5w7jgMXfYVf/AG7wF3/D7gIlmfiJ6UpXLWZIlqbulSAokNR2UNbExdew+HQpM/BmiQypT2ApQVuhXmCNHakycN/TcOwosqYZnxQ/5yo5X3KQClucB4btBMw8xE1BdSVhTE/MBmCk+KFFL6ZoDpsnEqlqKVflLHdxRvT1iz4XE5kiIjiGDTjpCMXhCCVpBY0zj9J/TMTVNdmPKH4TxzKTLUFJUksQoMQRcEHrAXNRDWrEd/T4lRzJVLCT+UhT8tadIf4fiQs8oPK6UgKlxSTjpYU5kTUkEgZFJykCjkE5hEH2J4VNK1zZhQ+YhQAI89Gb6xdOKYaYQVBWlBt4xTcbxH+nKjYkB/8Adv4vbrAC/iVj0JSoA1Y9Sw9+ccjTUdB5VG2/vcTPani5mqNXJPkNPE0P+YhAGHozXLU9bmAczal6Vo96NWrVfyEYbR6fuW2tUbX6xijlgPN6aDp/EZduW3jzSK6X3gNEClD5VDn+AzRLYJX+mlrVpteI9KWFRWm1bkXcjlSJXAoZAu5fnR/dYB+U/X/EFo08IHb6/aCJI+0AXLt4feLh2Lm1XvSKalmvv9YsvZKa00j9QIvqKwFkncXaYE5Vq/tSTbpDUyfLmpKpkiYFC2ZDm+hESYkJZxeBhKXcKLDQP9YCszcFLBzZJg1s/peJ7hXECuUFVAdg4IJaljDpw4PzMTEbxbFJlrQ1BqN4AbiM0maBpFR4zM75PvwiZx2NzKJEVnE4jMuh29v7tAGYf5WgLE8VUhCkS5Z+JWp+Wti73arRJ4WS7AEBrnYdYiAoTFTDupk6d0OBbe79IALhUlQYXWrXQmvrFhwrCimzUIZJdxUBzo4vD/CeCKWAsEBL035P71i0SsCkEFgTSrbO0ApKiUpLXA+8OJD++UOEN76wki/vSAZmJL+/2hQ8sVhQFanrD3IHp5vvtWsNzE1J5fYcuhjaYoEuDpmvSpSTqdKa3iJ4nxeXhwxLruEppyD7D5g8BG9ouFpSTNSlBcd9ChRR1IIYhX7w/wBn5cnCpTiFVnKByIA/6dKEKL964cilNjEMeMKKviKL1YMPlozD2/SB8fxYzFbC962tzgJ3iPFviYYooyVkppWtXLau9YgF47NQ8w29qQ3InnIvf0Y7wH8Rgx1rTS3P2/SA6X+FXbv+kmnD4hX/AKeaoMo/+yugzHZCqA7MDZ4652l7ODENNlsJyRQ/lmD9KvsrTpHlmYsvX/PPxjsX4P8Ab9smBxKqWkTCbbSlE/8Aif8At2gFO43NkKVJmBUpSSHSzk+L+tokML26QlkzCQ1Hr6vHReL8Fk4lOWcgK2NlJ6KFR9I5lxTsZOw2YJ+HiJQqM6gmYn/aXodNfAQEtje3Uko7qx1fwjmfa3tMJ/dlk3cP6mDMXwxRTlVIlyXJdRUm2wDuVeHlFAx6UfEX8N8gPde7QBciSTdnoa16itLNGJiSQDpTn4nez835wPKxWWhGbY2IOhG99RBaeo/nevKuvKAxl03cV5XY+/CNgutyNr3zVLbW1/aMymqWr6FwdAH0IPJt4VRpXR6057vtzvuDhBF303Nn8d4kcKrugDb3aAkzAQwZxWhuH0calvIQZhgAnz9nnAFBR9ftBEpJDb0+kDhqwQkCnhAPBT++ZiQwE0pUCLgmoiMRUX022MG4blS7QF54TxcLfNQjTlEwMYhjSvWOeICj8pynQ+EFIwOJKUqUV5VBxQV5vm+0BPcV47LQKmsUrH8TK1O9dtPCCV8GQC6ytWtdIOwOGSR3JbJ1WqgDep8BAV8/EUGSk11h/hnAlPmNBudegizy8KkH9XUU5UgXjGPEpOY6UAaqlaJSNoCD7R4xMmWJMq6qnoAb9a+AMVrDYkJCRYO/UEBzezUAG+tIEx2PM1SlEh1UFGevM0Ao9LxjCKBLPTrfQUHNqDmdHAdJ7Gz8xnIcOlSS23dTzszeUWEWt7rHK+zmKKZy5iTlU+ppR3d6kXf2B03BT86EqGoryNXEA4/2+8YakbKFoW0BqDCjdIDQoDknFu1n5ZAo575vqHbyPlFXmTFKJUokk3JhkqMZTAImNkC8arMIGl4B6VMNasCOf15Q2DGjwgYB1KtD4cuR5Q+lxp1gR4Iw6w4BqnUft75c4D0R+DvaKdi8ItM5WdUlYlhf5inICMxfvEVD6tWsWTjOHC3BCVqZ2KEq9MwVHnPhHaCbgZkuZhZxCinvpuk95TJWg0NPJ3BDx6J7Fdp047Cy5rpTMIIWgH5VihYGrG45GAoPG+GKlhWdCgogsAACXdwlIqota5d9o4qACWBOU68tLR61xklSgoHuhrhiGuHG48qxyTtt2cwf9NiZxSlE6SxzSkFAUtamQlSB3SFKpnYddw5LMFa8q3gpczQm1HG4LH1Z625CBspNr+2giUwQklRZeZjoCLpcmhcvsyrisBsFOdm9h9PfhGTcPd9fDzDnpXSH0CnNmJdi+5L6+D6axozONbEvqHP6uun8BoS9/bi5auo00MS2EJCReAJanLhw5GjANQM2wergchEjIIKQX03d+bj3WALQDrzghApTlT2YClkPQteDZO2b20Bsg+o+559ILTMyg03vZvKBtL+vOIbtJj2AQGY1Voa28KKgDMXxhyRL+WxVqrTunSrh+UdK/DLjSZ8v+nmMWDpfbUf4jjWN7ppmAIDV8iAeX0HOLf8AhbN/9UkFRSGLM1Ter3F4Dp/FuyqQrPIQ51SpTt/bmLNEdOwEwfMhQPME+Ri+yS40MC8VmplS1zDZIdnNdhAc64pN+AgqmdwDSxU2g1PhHNu0XGlT11ICLJSxy11OjMfXlUntZxxeImKWohtEg0TtZ9M3Xzit1NwTuGJfRq+Q8DqBAaLIIqSBclr3D8jUj/tPNisEvvC3iqottc0Nv2gNXPxcDluWNn/iHpM3Yiri5dj06mzEnlAEYaYUKcEO+Ysp+vl66bRfeyHFf9VcpX5mUncFqglhVm566ueeSl/zfwoDubcomcJPKRmSVZ0kEFj+Wo8nL/3c4Dq5amn+IyA2sAcH4yjESwtLO3eSbpob/vEiX5e2gNQOcKFkhQHnMGCMOkKLEsdCbdDA0ZEA5N8uW28YUGb7w5MVmqbs/WsNTIDDxmMARmAzG0tL2jWNkeTwBq1ky0g/lNKVZTa6h2I6mOg/g52p/psQZCk5kT2ZrpWHt1GnIRzpU8FCEU7uZy18xBboG81GChiUJTJVKdMxIJWauFhZKVJNgMuW1iDAesfjoWnMhQOjjQ7HaKv2jw0maVS5qArN3VINXDuFUrsQdx1iP/DztOMXhypPdnpYTBudFDkTpo7aQXisTLUfhLSy0uQQuoDj5HBzAF3q4PnAcm7S9jUykzJsgnKhipC9AVAJyqv/AMvM2ilyT80tzlU1g5zB8tPSOpfidPMiW5BX8daQFZgENLZSkqQ2bMQRrqqto5QtdXt/iA3kYxSQE0Ic0L1Bbu3tQet7QeieFh05mF0k2uBuCPKpiJmBi3Qj6iMy5hBcfWAm8r2J1IJp99dgRYxI4UdwO7gWPX7REy5gUMwJAevKgodTa5O0SeE+UV09+EATmDm+vt4MlAeu3KsBDodYMQae9oDZZ7pvYdYp3FZxVMXelBzag8L+Bi04ufkQpVKCmlb/AFirYKWVqJbnyr49PSAM4pQJc/lTzqHqdffOJjsEpPx5ZWohLuSHcbWqLX0iCx6fiTWBdm10YbDqbx0v8Ley/wAVfxFp/wBOXbmaMKeu9N4DqvBVgp7qlKFw9R4Fg8a9rpWbBTwdZZ0iZwyGHLSIPt9Ny4Ge36CB40gPNOLW7kO5NKkuwvSgZmYWbyjczGwt+2pPSvXV4NxwqajarWr1o1YABq1ORYa/SleTCA2Krsw8tqUL01apjZywFms1SfmcCl7h9KQ2KV8GqK+A5Wvbcw5LQ4q7W1tXY8hTmN4B2QS+tKBs1d+bUvTTxOkqBDBnPIM3Lk/m40ERpyvU2OtTfmW2LchBGHUAK0s1avcPSp+YN15QFkwPFZshSVIQVAUYfmTawDnQPu0X/g/F5WJRmlqBu6TRSTSigaiOV4XEuwd//Iaaam3nE7w6eCcySUrAospUSA5pm1FfltAdLQKXhRWpHHpwSAZaFH9TkPWhbpGYDiUKFGWgHE/L5tCnpZhy/d4dWuwrX1elIWMW6jbQD7wA7Qo3lJBLE5RuQSB1CQT5CNRAYjMKMwGRG/0hHDqAcpLfTrtcXjATpuIC19heMrwOKQtThExkLDh2VYkPRubUJjr3FpSZktwQpctQUCaOlYALFiwfIoXtHn2asqJUWc+vOOu/h/xc4jDMsqJR3CUsSGCcpZxRmrpAUftycRMmLVNGQSiEZHcOQHWFJABKnBsKERUQY7D2qUfizEflUh5ktQSVZiUhSe8H/IDYECaK1jjqgRQ3FD1gHcQO6k11FrVcffwEMwTJQFpmVYhOcDdiHD/2knwgZ4AiQrKRUMb3pz8LxZ5SnHzE8767j6xUkqrFmwRAQnIVKS1CQxIfUV+ukAenXxggmnvaBKByaX8IFxHE6EIu/wAzU8ANYDPFpwU0oHvKZ+QFzEccQEJZJBetLkULv7FeUKdNyJJJGdQvqBQ62219GgLBIzr00uzAVf8Ax0gJ/gWBKmp3lqCRvUsK3uY9H8D4YjDSES0WTc6k6kxyj8O+Fg4hGolpzHmWpR9zzuY7CmZVn0gDpao55+LvFwmSJAfMupbQC3r9IuXE+KIkSlTFlgkP15COA9ruMrxWIWSzBypqgNRIu1PWsBUOIFiz1et+mh92vAjddRruAKO1vpD+JmO7mz0cb09+HOBisWp1YUtzoL0gHRXSp8fUnpXlGVIpsD0HjyFRXkI0UoMadXF67PTXyjINrAu9Gpt1NunOA2lKGm3IfQUFvKHUv01oamoIbRqw0+gJv/tPs/L6RtmHM5jyr5XNbchAPpUXZ+VC5vYC4DEV5QfhJpSzA1rY/pNElqC4enyjwjEVqX5+WrDVLikHSwTRq8wTs17Byks9W8SEmMSrRSB/wFdaKqz663tGIBUlOyTzb/8AKmjEBWUw7LQ/7/z4w2I3RSsA6oAZQ71jTK79TX3eNsTLDoIbvJBNbFyCOVQ7cxGqtvd9YDQjSFCyxk1gEWhyQoBSSoEpCgVAFiQ4cDmRR4ZjYGAs3HcNhENMw+JTNSrN3SlQmBwWStLCu5fQeNfnyykpCgxyg9RofGGVQRild5NXZKQDybntAOYEIExPxCQjVvS1WeharPEpwHi5kzVsAM6SGRmKc7HKB3szFwDW9dIhM8GYPCoVnzKPdTmyggFdqAqpS51YUEBbsZxOauTOm5s+JUf0XSQEkoH6k1p/tdi1OfmLhw7iomD4ZALKQQpIyrWEKBSJhAqxZilny1vFVxswKWVAM7ebAKPQqc+MBjBTGWl7Gh6EMfQwwRpCdo3njvHzpzgNWie4fPAlI13HifKIUzHABqEj7v8AWCZc0hKaaVOt/WAOxOIJudT9dPb8oUiXXMTRBJL20pW/SkCO53el2F9/3Jh3GqKQJdCLrbzYnQUB8OpgA8ZMzqez02YPRh7vEzwiWE2cNSpuNdRyOg8og5PeU5GtPs3iIn8GpgAxsxbdh0csEu5NX2JgOw/h2lKZa5l1FvoCPUmLR/WhKlKUWAuegin9lsWmXLU5oWPU8h5RDdqONKUVpB7rnMXonl4esAD+IHa9U0qCFMkFkjb/AHFtYpOFpIUbZiQDUOHP1r4GBMfiM6yQ5ANM3Or+xBE90y0o3Dmpo76C9t/JqhFqX3r9G6VPeFf7vKElTBnLgbDk7VvdyecZWXa9ernflbWwreMHqN7PvuO9r5GAwlLgXYilhdnroL11aHgR6chSm1hXrDRNubUqWPlU3DWhwKfp4O/lU1t05MCGrm+5Gz0pQN9BDwTuQ1RdtST0Dh32eNEpr8utBVhybUsbf28o3QTU3tY60YMByBYb86A6AHABF7JUSbgsA9Gc972CMhYAAkkOwFG7mr8r8usNSa3f/l1ABYMb253q8ESk5lObt8pBIBzBReztezabwBsgd0d1TVZygOHoWNbRmA52BzKJCQatVCgaUslxCgKyB733jaVfwjMKAyod+mjtyZzGc1unn4CFCgNii5FPe4hsot6c4UKAyG9++kFYfA5kqWVoly0kArXmYFQJSGlpUqwOjQoUAsfw1cmYJa2chJBBcKSpilQsWI0IB5QLNLk+nSwhQoBBVLCEXMKFAP4BIKwFKUlNXKbhgTDE3L+V25+/bQoUA2Y3d080/Q+G8KFANwRLVRhyevOmn7woUAdwxNc5DpSMx5tXd/CAMQt3JNVftt05woUA/hSGsC7voxIH+3bSDJU7vJym22tH5bj+YUKA6Nisb8KWlKf+oof8BYnmbjlFJ49jqZRQWUbuX5ingK7woUBCJluwO49ac/oYMx6XNmoNAzM1grdQ6nlGYUBHSyKV7ut7Dfytao5xn4gDXLs/eNqDazvS9qwoUBiWGtr10Y3f5XHM25w6jRr2FT5D9IqH8YUKAfQkgA5aVYZjo7h9BQdWLNSFkawL2+Y0vv1T7soUAQnMCzNUAHMSdNQ1e8K/zD+DDksxYAipDaigTWgBZ9OZEKFAYGEUWPdqB8ylFRpcsnW/7WhQo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TEhUUExQVFhUXGBoYGBgYGB0dGhccHxoXGhgaGxgYHCgiHRwlHBwaITEiJSkrLi4uGiAzODMtNygtLisBCgoKBQUFDgUFDisZExkrKysrKysrKysrKysrKysrKysrKysrKysrKysrKysrKysrKysrKysrKysrKysrKysrK//AABEIALcBEwMBIgACEQEDEQH/xAAcAAABBAMBAAAAAAAAAAAAAAAEAAMFBgECBwj/xAA+EAABAgQEAwYEBQMDAwUAAAABAhEAAyExBBJBUQVhcQYigZGh8BMyscEHQlLR4RRy8SNikjOCoiRDg7LS/8QAFAEBAAAAAAAAAAAAAAAAAAAAAP/EABQRAQAAAAAAAAAAAAAAAAAAAAD/2gAMAwEAAhEDEQA/ALbOXbfnfXnEZilufZ96+UEzm5+H7QBPWdffKAaVO+735e6UiLxM4ubWHj6+/oViJjA1bU8td2tAKZRWwSHsL/U6UgBysajlpfk567eMBrIuz608a+6u0TvD+EKmTMlmcHYbU6efKLPhex8oFL1GtDXxKj5QHJcYgAu9KtXmoO3pyZhEXxVnB/uDbCjUfwbYaR33GdkZeIoQAmlMo9GZoZV+HEjJlSQP/jSTzJJqXrctAefUTGNNt67exBOGkrIOVJLGrB+V9Kx1bEfgyK5MV0Bl/VlVgFP4d4nDmuWbLzZu4SHa2YUNDz1gOblNLAcwAPA2a3LweGJpbpf1FKj1O2kdQTwRBKgpSgo0KAWSol/yqIc6xTO0PBP6ehQUudS+5Bfl94CvlQN69NKHlzd21EL4jv8AxrQ++flqoBjb3yHKEetvUVb0pyG9IBxibOKs4cXrTzH0BvG2HxJHdNma2nV9Keg6NoNQPY+zv7No0WBowNX66fW0BMYXiMyT8pdJHymqSxJdmFXHjA+NnZ5ilAZQTRJ/L3QPY0gKXMYHaj7GtNPbQ+4JcW38GNPOARUWFtPdowt+XsiNViwHLWNc2jvAFBHLf2Id+kDk9Nel4JkA6/XlAJIb0h+Wkaj34RIcI4cqcrKLUc3bnF3ldkpSR8qlffwEBzwS629YJGEoO6WppT6R0vBcBkk0lJBFWPebzMTR7PhQDLIG2UAX5iA45Kw41FW++9ocOHq/+BUR2JfZrDgf9NJ1cio/iITEdnJGY2azAlxq9b1gOdGTzcRrMl38fqIu2I7NS0u5VlLhw1DziJxHA7/DOcV5G/6TAV1KNx7f3WHEyPPrzgoyCHB50N7i4h1KC+/+TABIlBxzb6mN5csDnv7tBfwiltW1jVA0p4+MAKrxjEbqHt4UBfsQvXqerW8YjZ8yoD/s9dG6+sGTlMG8OerU3rEfiDfRt/r0gGJgJ05UrXprEn2e4apRK0qSHDMQT7/jnDfCpyULZnNqGtdn0oeYpE9wnCGWoqyqANeXOAzhMKuTMzB1O9AmJ6XNKwMwY89PCHUSQtiAxBf3vBCpd94BySGLQ/A+FQReCIDBjVRjdo0UICC49wSXPFQytFChH7xyvtHwNWconldWykKLKZ2oSQOjR2qYIheP4FK5ZzDmGuCLQHHMR2TTkdKlAuHSa+O7Pf8AxFOKKtdtRrTysXrrHW8BNQlWYh/ylA/KXBeutmewiA7Y8KDLXKl5gFUUkF6mr0ZiOevWA5+DXnz8maMP9vTfleH5snKSkghT/KQx0aGFHofDqN7iAwdtAf8AJs31h+Qp0jx0hhwRub/UXHUecESKJGr/ALQGV9LRrJFdPtG590jZKbH36QCSkE+B+vpB+FQ5HsWgaWlw/rFg7O4TNMAIp/HunKAs3ZzDZJSfmCiatTlcRb8FPDZXU4vmLxA4bCGaUpCsgNt/d4tvB+zkuV3qqVzMA9w3AhNTqXYfeDxN/Mp6A6dDbwhJSQWIN3HPxgTiEw5GScp6PANYjiO3d5n7axCTeIvM+GXBIBdzR96xjD4NSioKJOyjqQKt035wPhcKnMpnzPUmpp7MApsxRCnuKKHQ6NRv4jCJSVF1Jpq//wBgPTSDpkk3FS4f0cjytCVWpAHLXw5bgwEHxrAgd56FnN8p08DEDJY190NYu03vpKCLHKrycdaU8Iq/9OETSm6SMya2LjMn1eu5gApiAWYW/cw0hLe+sSHw+W31hj4evSAE+Cd4UOq5jQfSMwFhxCzpv4aFm96QHOBNg7fx9mttBE5eWtX3FGpen23iMx2LysxAU+wsb/ceMBIYCQtE0KulQAdxuHYdNeRi78MKjVgRz1iocAx3xHSoObpNKtzMXDAqKKEA+N6aQEkpRFoclYhzUEQ1LS4Jt9odUg0IuIAlK6RskwMDGs/HJlpc+W8AbGFCK0rtvIC8ikzEq5inm8YHbOSqZ8NKVu7O1POAsBTEfxJLpIAeDpimD6NFd4h2jkoSo50lTsA+sBAcLktOnpKQ4ZYBGlifQQFxzEAhQQpKXDFJYaWyhnD1flG3Zvj3x+I5FJyZkKAOigzi/MfSCO1XZ1ZcpVlzFnew1fkHtqIDj/EcQkqATW+oPNu6SGudLmIuwq/0GtX3EXrtL2IElBWhSiXchgyQT+lnZ2GZz0u1GKG5gjbbrV/esBq2ws/lrBsgd0Ns99ICUm+tN+nrEjJByh67vAai9PdI2CXTbWN8vjv5Q9KknQbQDkiXmBbnWLXwrALOQBwqYsZaWAZ1eX0iM4LhMy0DK4erbO/2joPA5IE8qWzgMkeA+31MAXIwKkTQXJNgTeLxhUUERspKXBe0Hy5w3EAelMAYvChyzdCHh04oAXgb+uSTeAFnyQAd94r/ABGWAoqBY7/zFhxpd2MUvjeMKVEPz9+X1gC8HjlEtQk0dspGtSOjeMbTEFRBP11cH1DecBcIJVLVuS4PlTxZ4IxJWlDgHKCCS2jB7WrAD8QU0s1IUk5TuRcfaKycSFz05TUrUovz5dDBWP4mFZ8lHqauHtT3qIrOBmKVi5YDuSCdmq/vnAW336mGUopbb6GDFIv71MaBAa/usBHTJdfL6QoJmSnNxp9IUAViWJYUPP8AbWo1384nHSs4ZrUa7PQ9DYvo0SGIPeZw/rRwKtX102cRn9QUzCgpGVYDv8zANl+p8RAMcMxawoS8hVlBoFA7OSaUsHdvSLhwntLMlkZpagTRKVCp0oTeKjxCWJa0zZRUUKAKkgVGU7DYE22iTk9oyMi1LBSzDvUci9bvvAdA4fxx1ZVIZyz230OkWJJo8UHhHEfjANlfKatsQDXx0/aLRwkrS6VfLbW+jcrwB0xT2iFOLSh1TFCnp4axMS6mGMbwiVMSoLQFZgQfENpAQUntBhcU8uWpK5gD5UgqIvfIkjTeGuGoXMYoloIGoNvMBvKJXD8LlyDnkyZYmaqCW3rSmpLCjmCuAYL4edeVIUokqIepJJLuTqdIArESVmSoBs2WnlSKFwTFYTDSmWEHFTApZz/Pcu1CQkaUal46UiK5xHs9IVMKzh0KVd6gm5qQa3P0tAUbAkYrHy5bKRMlLfviqCliz6ghj0eL9x6clKklQ7ru+2teXOKpIwi0cQE9QAdQSwd2IKQSdTU+DbRK8WxsuUpSpiyAogsQ4ffVv5gKh2o4sSpSAMsuYcoUU70v4B9acw3NeKYcS5hSGNA7WOirh/mBFbVGkWDthxqXMUTLH5izUZIrmDBwfekVVcwqI2ZgBUtrqSauanV6wDZTyv4+od+Q6aRIYUdwV3iOSp667C499dYl8D8iQ2nun3gMyU89dekT3Z7AomzAhdiNLg3HXpESlLfliY4PizKOZFCQ1nFWGvPXlAXjhPAZUsjKeRJBfej6Hk5P0A4zhFon50t3g4d9NmL7RNYOeUjvfNejV3HLqW8Yfx8hM8Bx8oUW9Az6FoCuYVWPUCUqlIH5QSoqPg8TPZfGYiZNMuaMuWpI/NoGiNxHZH+p+ErMpBQXUcodRckKcF7G1BQbRd8FgxKrUlCLlnOwMBV+2HGJkl5SKqP5gbc+tornC8HjlDMpaCLgKdyObGm0WTE4JM3EOoggqc8qd0dHgXtBwda5WRMwoWFEldbaBLJLNybrAQ87jc1MwIX3aNcqB6O0DcVxyqPUC9DUQ/wXhSviZZivipCS6iLOaAOHLACparw/xrhaUyi2ltPGAl+AYlPwwaMDrYsag+EWaVjZSk0YE6EMDoWUI5zwtZRKAe6iW0LjK3vlB2BxGRYp3FkpUCWY1r/dz2gJbGcIw/xVEoYGutCLsB1EVvivA5aSZkkkGj6Ke4oeeh12iTm40vMC1WFCB12is8X4uTLKJYUxbMuopqEu/nSAmeGYlWb4Z73dd3tbTofPrB0sOPlq37xEdl8MEBQBKiQk5jdnIZja0TaUltHb7QAqqUaFD60qBannCgA5liaX/YP6nTziJ4nLLZgS6Q4ubDYEWqRfWm0sZndfmA/hXy8LQFxKW6VaUIrTe58Kl6QEPhsZMUiYUrSksGUCHINL0b1N9om+ErlKATMCVBNnSmpowKjbTyio8RxBo75gALkfKwqBR2cafSGJmLmAJUCwb8373NC2sBel4VMgiZLWys5OUKdIBFhu3vl0TgeNzSgM5VdnGnVn86x51m8SmCYlWYqI0Gl3p0jrPZjjQIlEJWnMwJKSE/8AI0J6QHRZaqvBiFvEXIngi8GCAIVLjdFIZE5rxiTNd83QdIDczNobnsFpJPzd0dbiK/xXhc1KVqk4mZmuELylHSocdXir9l+1i8Ri/hzioJkpOUMwzuQrMTdhbSAmu2mIKEhVglQUTaxim9o8cJoyscp1LsDVjlIu1qRaPxBngyyNCGO9f5+8cblcen5UgkKCXAJuXBuRXaAe4xhhkYKsXD1y6ZUkPcgK0FOZiDJYANrrWvKhgqbNUoupb3o5IqWYAUDcmaG1ovYcjryI3/zANNS4DtQ6VclhYFx7Z5fh3yC/j62+sRSKl3b3Q1vrEvw8NLHj7bSAIDvf+YPwCmIcUcOH0eAZSKwXIA3293gLAripKt3o5NEitSNWAtFo7KYjPmFwkJFb1cvQWLxRh3h4a9aVi4dhEspbm7ejj30gLpKwrC5HO7ecDcS4gEyzzJ9P8RvxicpMhfw/nynLziidpePTQlKFS8pSzpDV6WfrATODxAWutSSGiemS3YGOcYLtIt0hUtKTnQEsakFVTQUpHTlszwEROlJSCwindpMU5yvpFo4tPAveKJxeb/qF9belmgCcBOZHMPfVzQEDmxfSG5k7vBrl6fqIdix8ngGTOLUfw6wPiZK5qgQogJcHQ+EAzxXHKe4cOSrY6kU5wxIKlSs5BUjMxa4OjO1I0xJBUqSg1/OrZvlT+8H4MKlIYWZj1Ow3d/OAnuCSVKUFlKkC1aFqUbwd4mykc/PlCwr/AAkZvmype12rG7W6ctjANzL38ozG56DzEKAiSCG86DzJ319NbsTSCliDtpqemo89docWxDu7+t/D3yhmdQ05b9BAQuPwkmWTNW5Dh3Ls5ZLDXQvygchE5kyQkk0yUSSzVOZgwD3jHaOcmYgyviICqMnMBYg5dh41iv4rHIXLShUl5w7jgMXfYVf/AG7wF3/D7gIlmfiJ6UpXLWZIlqbulSAokNR2UNbExdew+HQpM/BmiQypT2ApQVuhXmCNHakycN/TcOwosqYZnxQ/5yo5X3KQClucB4btBMw8xE1BdSVhTE/MBmCk+KFFL6ZoDpsnEqlqKVflLHdxRvT1iz4XE5kiIjiGDTjpCMXhCCVpBY0zj9J/TMTVNdmPKH4TxzKTLUFJUksQoMQRcEHrAXNRDWrEd/T4lRzJVLCT+UhT8tadIf4fiQs8oPK6UgKlxSTjpYU5kTUkEgZFJykCjkE5hEH2J4VNK1zZhQ+YhQAI89Gb6xdOKYaYQVBWlBt4xTcbxH+nKjYkB/8Adv4vbrAC/iVj0JSoA1Y9Sw9+ccjTUdB5VG2/vcTPani5mqNXJPkNPE0P+YhAGHozXLU9bmAczal6Vo96NWrVfyEYbR6fuW2tUbX6xijlgPN6aDp/EZduW3jzSK6X3gNEClD5VDn+AzRLYJX+mlrVpteI9KWFRWm1bkXcjlSJXAoZAu5fnR/dYB+U/X/EFo08IHb6/aCJI+0AXLt4feLh2Lm1XvSKalmvv9YsvZKa00j9QIvqKwFkncXaYE5Vq/tSTbpDUyfLmpKpkiYFC2ZDm+hESYkJZxeBhKXcKLDQP9YCszcFLBzZJg1s/peJ7hXECuUFVAdg4IJaljDpw4PzMTEbxbFJlrQ1BqN4AbiM0maBpFR4zM75PvwiZx2NzKJEVnE4jMuh29v7tAGYf5WgLE8VUhCkS5Z+JWp+Wti73arRJ4WS7AEBrnYdYiAoTFTDupk6d0OBbe79IALhUlQYXWrXQmvrFhwrCimzUIZJdxUBzo4vD/CeCKWAsEBL035P71i0SsCkEFgTSrbO0ApKiUpLXA+8OJD++UOEN76wki/vSAZmJL+/2hQ8sVhQFanrD3IHp5vvtWsNzE1J5fYcuhjaYoEuDpmvSpSTqdKa3iJ4nxeXhwxLruEppyD7D5g8BG9ouFpSTNSlBcd9ChRR1IIYhX7w/wBn5cnCpTiFVnKByIA/6dKEKL964cilNjEMeMKKviKL1YMPlozD2/SB8fxYzFbC962tzgJ3iPFviYYooyVkppWtXLau9YgF47NQ8w29qQ3InnIvf0Y7wH8Rgx1rTS3P2/SA6X+FXbv+kmnD4hX/AKeaoMo/+yugzHZCqA7MDZ4652l7ODENNlsJyRQ/lmD9KvsrTpHlmYsvX/PPxjsX4P8Ab9smBxKqWkTCbbSlE/8Aif8At2gFO43NkKVJmBUpSSHSzk+L+tokML26QlkzCQ1Hr6vHReL8Fk4lOWcgK2NlJ6KFR9I5lxTsZOw2YJ+HiJQqM6gmYn/aXodNfAQEtje3Uko7qx1fwjmfa3tMJ/dlk3cP6mDMXwxRTlVIlyXJdRUm2wDuVeHlFAx6UfEX8N8gPde7QBciSTdnoa16itLNGJiSQDpTn4nez835wPKxWWhGbY2IOhG99RBaeo/nevKuvKAxl03cV5XY+/CNgutyNr3zVLbW1/aMymqWr6FwdAH0IPJt4VRpXR6057vtzvuDhBF303Nn8d4kcKrugDb3aAkzAQwZxWhuH0calvIQZhgAnz9nnAFBR9ftBEpJDb0+kDhqwQkCnhAPBT++ZiQwE0pUCLgmoiMRUX022MG4blS7QF54TxcLfNQjTlEwMYhjSvWOeICj8pynQ+EFIwOJKUqUV5VBxQV5vm+0BPcV47LQKmsUrH8TK1O9dtPCCV8GQC6ytWtdIOwOGSR3JbJ1WqgDep8BAV8/EUGSk11h/hnAlPmNBudegizy8KkH9XUU5UgXjGPEpOY6UAaqlaJSNoCD7R4xMmWJMq6qnoAb9a+AMVrDYkJCRYO/UEBzezUAG+tIEx2PM1SlEh1UFGevM0Ao9LxjCKBLPTrfQUHNqDmdHAdJ7Gz8xnIcOlSS23dTzszeUWEWt7rHK+zmKKZy5iTlU+ppR3d6kXf2B03BT86EqGoryNXEA4/2+8YakbKFoW0BqDCjdIDQoDknFu1n5ZAo575vqHbyPlFXmTFKJUokk3JhkqMZTAImNkC8arMIGl4B6VMNasCOf15Q2DGjwgYB1KtD4cuR5Q+lxp1gR4Iw6w4BqnUft75c4D0R+DvaKdi8ItM5WdUlYlhf5inICMxfvEVD6tWsWTjOHC3BCVqZ2KEq9MwVHnPhHaCbgZkuZhZxCinvpuk95TJWg0NPJ3BDx6J7Fdp047Cy5rpTMIIWgH5VihYGrG45GAoPG+GKlhWdCgogsAACXdwlIqota5d9o4qACWBOU68tLR61xklSgoHuhrhiGuHG48qxyTtt2cwf9NiZxSlE6SxzSkFAUtamQlSB3SFKpnYddw5LMFa8q3gpczQm1HG4LH1Z625CBspNr+2giUwQklRZeZjoCLpcmhcvsyrisBsFOdm9h9PfhGTcPd9fDzDnpXSH0CnNmJdi+5L6+D6axozONbEvqHP6uun8BoS9/bi5auo00MS2EJCReAJanLhw5GjANQM2wergchEjIIKQX03d+bj3WALQDrzghApTlT2YClkPQteDZO2b20Bsg+o+559ILTMyg03vZvKBtL+vOIbtJj2AQGY1Voa28KKgDMXxhyRL+WxVqrTunSrh+UdK/DLjSZ8v+nmMWDpfbUf4jjWN7ppmAIDV8iAeX0HOLf8AhbN/9UkFRSGLM1Ter3F4Dp/FuyqQrPIQ51SpTt/bmLNEdOwEwfMhQPME+Ri+yS40MC8VmplS1zDZIdnNdhAc64pN+AgqmdwDSxU2g1PhHNu0XGlT11ICLJSxy11OjMfXlUntZxxeImKWohtEg0TtZ9M3Xzit1NwTuGJfRq+Q8DqBAaLIIqSBclr3D8jUj/tPNisEvvC3iqottc0Nv2gNXPxcDluWNn/iHpM3Yiri5dj06mzEnlAEYaYUKcEO+Ysp+vl66bRfeyHFf9VcpX5mUncFqglhVm566ueeSl/zfwoDubcomcJPKRmSVZ0kEFj+Wo8nL/3c4Dq5amn+IyA2sAcH4yjESwtLO3eSbpob/vEiX5e2gNQOcKFkhQHnMGCMOkKLEsdCbdDA0ZEA5N8uW28YUGb7w5MVmqbs/WsNTIDDxmMARmAzG0tL2jWNkeTwBq1ky0g/lNKVZTa6h2I6mOg/g52p/psQZCk5kT2ZrpWHt1GnIRzpU8FCEU7uZy18xBboG81GChiUJTJVKdMxIJWauFhZKVJNgMuW1iDAesfjoWnMhQOjjQ7HaKv2jw0maVS5qArN3VINXDuFUrsQdx1iP/DztOMXhypPdnpYTBudFDkTpo7aQXisTLUfhLSy0uQQuoDj5HBzAF3q4PnAcm7S9jUykzJsgnKhipC9AVAJyqv/AMvM2ilyT80tzlU1g5zB8tPSOpfidPMiW5BX8daQFZgENLZSkqQ2bMQRrqqto5QtdXt/iA3kYxSQE0Ic0L1Bbu3tQet7QeieFh05mF0k2uBuCPKpiJmBi3Qj6iMy5hBcfWAm8r2J1IJp99dgRYxI4UdwO7gWPX7REy5gUMwJAevKgodTa5O0SeE+UV09+EATmDm+vt4MlAeu3KsBDodYMQae9oDZZ7pvYdYp3FZxVMXelBzag8L+Bi04ufkQpVKCmlb/AFirYKWVqJbnyr49PSAM4pQJc/lTzqHqdffOJjsEpPx5ZWohLuSHcbWqLX0iCx6fiTWBdm10YbDqbx0v8Ley/wAVfxFp/wBOXbmaMKeu9N4DqvBVgp7qlKFw9R4Fg8a9rpWbBTwdZZ0iZwyGHLSIPt9Ny4Ge36CB40gPNOLW7kO5NKkuwvSgZmYWbyjczGwt+2pPSvXV4NxwqajarWr1o1YABq1ORYa/SleTCA2Krsw8tqUL01apjZywFms1SfmcCl7h9KQ2KV8GqK+A5Wvbcw5LQ4q7W1tXY8hTmN4B2QS+tKBs1d+bUvTTxOkqBDBnPIM3Lk/m40ERpyvU2OtTfmW2LchBGHUAK0s1avcPSp+YN15QFkwPFZshSVIQVAUYfmTawDnQPu0X/g/F5WJRmlqBu6TRSTSigaiOV4XEuwd//Iaaam3nE7w6eCcySUrAospUSA5pm1FfltAdLQKXhRWpHHpwSAZaFH9TkPWhbpGYDiUKFGWgHE/L5tCnpZhy/d4dWuwrX1elIWMW6jbQD7wA7Qo3lJBLE5RuQSB1CQT5CNRAYjMKMwGRG/0hHDqAcpLfTrtcXjATpuIC19heMrwOKQtThExkLDh2VYkPRubUJjr3FpSZktwQpctQUCaOlYALFiwfIoXtHn2asqJUWc+vOOu/h/xc4jDMsqJR3CUsSGCcpZxRmrpAUftycRMmLVNGQSiEZHcOQHWFJABKnBsKERUQY7D2qUfizEflUh5ktQSVZiUhSe8H/IDYECaK1jjqgRQ3FD1gHcQO6k11FrVcffwEMwTJQFpmVYhOcDdiHD/2knwgZ4AiQrKRUMb3pz8LxZ5SnHzE8767j6xUkqrFmwRAQnIVKS1CQxIfUV+ukAenXxggmnvaBKByaX8IFxHE6EIu/wAzU8ANYDPFpwU0oHvKZ+QFzEccQEJZJBetLkULv7FeUKdNyJJJGdQvqBQ62219GgLBIzr00uzAVf8Ax0gJ/gWBKmp3lqCRvUsK3uY9H8D4YjDSES0WTc6k6kxyj8O+Fg4hGolpzHmWpR9zzuY7CmZVn0gDpao55+LvFwmSJAfMupbQC3r9IuXE+KIkSlTFlgkP15COA9ruMrxWIWSzBypqgNRIu1PWsBUOIFiz1et+mh92vAjddRruAKO1vpD+JmO7mz0cb09+HOBisWp1YUtzoL0gHRXSp8fUnpXlGVIpsD0HjyFRXkI0UoMadXF67PTXyjINrAu9Gpt1NunOA2lKGm3IfQUFvKHUv01oamoIbRqw0+gJv/tPs/L6RtmHM5jyr5XNbchAPpUXZ+VC5vYC4DEV5QfhJpSzA1rY/pNElqC4enyjwjEVqX5+WrDVLikHSwTRq8wTs17Byks9W8SEmMSrRSB/wFdaKqz663tGIBUlOyTzb/8AKmjEBWUw7LQ/7/z4w2I3RSsA6oAZQ71jTK79TX3eNsTLDoIbvJBNbFyCOVQ7cxGqtvd9YDQjSFCyxk1gEWhyQoBSSoEpCgVAFiQ4cDmRR4ZjYGAs3HcNhENMw+JTNSrN3SlQmBwWStLCu5fQeNfnyykpCgxyg9RofGGVQRild5NXZKQDybntAOYEIExPxCQjVvS1WeharPEpwHi5kzVsAM6SGRmKc7HKB3szFwDW9dIhM8GYPCoVnzKPdTmyggFdqAqpS51YUEBbsZxOauTOm5s+JUf0XSQEkoH6k1p/tdi1OfmLhw7iomD4ZALKQQpIyrWEKBSJhAqxZilny1vFVxswKWVAM7ebAKPQqc+MBjBTGWl7Gh6EMfQwwRpCdo3njvHzpzgNWie4fPAlI13HifKIUzHABqEj7v8AWCZc0hKaaVOt/WAOxOIJudT9dPb8oUiXXMTRBJL20pW/SkCO53el2F9/3Jh3GqKQJdCLrbzYnQUB8OpgA8ZMzqez02YPRh7vEzwiWE2cNSpuNdRyOg8og5PeU5GtPs3iIn8GpgAxsxbdh0csEu5NX2JgOw/h2lKZa5l1FvoCPUmLR/WhKlKUWAuegin9lsWmXLU5oWPU8h5RDdqONKUVpB7rnMXonl4esAD+IHa9U0qCFMkFkjb/AHFtYpOFpIUbZiQDUOHP1r4GBMfiM6yQ5ANM3Or+xBE90y0o3Dmpo76C9t/JqhFqX3r9G6VPeFf7vKElTBnLgbDk7VvdyecZWXa9ernflbWwreMHqN7PvuO9r5GAwlLgXYilhdnroL11aHgR6chSm1hXrDRNubUqWPlU3DWhwKfp4O/lU1t05MCGrm+5Gz0pQN9BDwTuQ1RdtST0Dh32eNEpr8utBVhybUsbf28o3QTU3tY60YMByBYb86A6AHABF7JUSbgsA9Gc972CMhYAAkkOwFG7mr8r8usNSa3f/l1ABYMb253q8ESk5lObt8pBIBzBReztezabwBsgd0d1TVZygOHoWNbRmA52BzKJCQatVCgaUslxCgKyB733jaVfwjMKAyod+mjtyZzGc1unn4CFCgNii5FPe4hsot6c4UKAyG9++kFYfA5kqWVoly0kArXmYFQJSGlpUqwOjQoUAsfw1cmYJa2chJBBcKSpilQsWI0IB5QLNLk+nSwhQoBBVLCEXMKFAP4BIKwFKUlNXKbhgTDE3L+V25+/bQoUA2Y3d080/Q+G8KFANwRLVRhyevOmn7woUAdwxNc5DpSMx5tXd/CAMQt3JNVftt05woUA/hSGsC7voxIH+3bSDJU7vJym22tH5bj+YUKA6Nisb8KWlKf+oof8BYnmbjlFJ49jqZRQWUbuX5ingK7woUBCJluwO49ac/oYMx6XNmoNAzM1grdQ6nlGYUBHSyKV7ut7Dfytao5xn4gDXLs/eNqDazvS9qwoUBiWGtr10Y3f5XHM25w6jRr2FT5D9IqH8YUKAfQkgA5aVYZjo7h9BQdWLNSFkawL2+Y0vv1T7soUAQnMCzNUAHMSdNQ1e8K/zD+DDksxYAipDaigTWgBZ9OZEKFAYGEUWPdqB8ylFRpcsnW/7WhQo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http://www.commentarymagazine.com/wp-content/uploads/2011/05/john-adams-thomas-jefferson.jpg"/>
          <p:cNvPicPr>
            <a:picLocks noChangeAspect="1" noChangeArrowheads="1"/>
          </p:cNvPicPr>
          <p:nvPr/>
        </p:nvPicPr>
        <p:blipFill>
          <a:blip r:embed="rId2" cstate="print"/>
          <a:srcRect/>
          <a:stretch>
            <a:fillRect/>
          </a:stretch>
        </p:blipFill>
        <p:spPr bwMode="auto">
          <a:xfrm>
            <a:off x="3881793" y="3353080"/>
            <a:ext cx="5262207" cy="3504920"/>
          </a:xfrm>
          <a:prstGeom prst="rect">
            <a:avLst/>
          </a:prstGeom>
          <a:noFill/>
        </p:spPr>
      </p:pic>
      <p:sp>
        <p:nvSpPr>
          <p:cNvPr id="8" name="TextBox 7"/>
          <p:cNvSpPr txBox="1"/>
          <p:nvPr/>
        </p:nvSpPr>
        <p:spPr>
          <a:xfrm>
            <a:off x="0" y="2819400"/>
            <a:ext cx="3886200" cy="4093428"/>
          </a:xfrm>
          <a:prstGeom prst="rect">
            <a:avLst/>
          </a:prstGeom>
          <a:noFill/>
        </p:spPr>
        <p:txBody>
          <a:bodyPr wrap="square" rtlCol="0">
            <a:spAutoFit/>
          </a:bodyPr>
          <a:lstStyle/>
          <a:p>
            <a:pPr>
              <a:buFont typeface="Arial" pitchFamily="34" charset="0"/>
              <a:buChar char="•"/>
            </a:pPr>
            <a:r>
              <a:rPr lang="en-US" dirty="0" smtClean="0"/>
              <a:t> </a:t>
            </a:r>
            <a:r>
              <a:rPr lang="en-US" sz="2000" dirty="0" smtClean="0"/>
              <a:t>To aid Adams, Congress passed laws that increased citizenship requirements so that Jefferson could not receive support from the immigrant community. Congress also tried to stop the criticism with attempts to limit the speech and press rights of Jefferson’s followers. Jefferson and Madison then argued that states could refuse to enforce federal laws they did not agree with. This was the beginning of the states’ rights concept.</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395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Unit 3 </vt:lpstr>
      <vt:lpstr>George Washington, President</vt:lpstr>
      <vt:lpstr>The Whiskey Rebellion</vt:lpstr>
      <vt:lpstr>The Administration</vt:lpstr>
      <vt:lpstr>The end of an era</vt:lpstr>
      <vt:lpstr>John Adams, 2nd President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Owner</dc:creator>
  <cp:lastModifiedBy>Owner</cp:lastModifiedBy>
  <cp:revision>3</cp:revision>
  <dcterms:created xsi:type="dcterms:W3CDTF">2014-08-23T17:15:13Z</dcterms:created>
  <dcterms:modified xsi:type="dcterms:W3CDTF">2014-08-23T17:41:55Z</dcterms:modified>
</cp:coreProperties>
</file>