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71" r:id="rId5"/>
    <p:sldId id="260" r:id="rId6"/>
    <p:sldId id="273" r:id="rId7"/>
    <p:sldId id="261" r:id="rId8"/>
    <p:sldId id="262" r:id="rId9"/>
    <p:sldId id="277" r:id="rId10"/>
    <p:sldId id="263" r:id="rId11"/>
    <p:sldId id="278" r:id="rId12"/>
    <p:sldId id="266" r:id="rId13"/>
    <p:sldId id="285" r:id="rId14"/>
    <p:sldId id="267" r:id="rId15"/>
    <p:sldId id="268" r:id="rId16"/>
    <p:sldId id="274" r:id="rId17"/>
    <p:sldId id="283" r:id="rId18"/>
    <p:sldId id="270" r:id="rId19"/>
    <p:sldId id="280" r:id="rId20"/>
    <p:sldId id="259"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B7EBFED8-8A1C-4812-929E-F67AA7A8DDE4}" type="datetimeFigureOut">
              <a:rPr lang="en-US" smtClean="0"/>
              <a:pPr/>
              <a:t>1/29/2016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F21C955-16E2-44E6-AB22-57AB0F3815EF}"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EBFED8-8A1C-4812-929E-F67AA7A8DDE4}" type="datetimeFigureOut">
              <a:rPr lang="en-US" smtClean="0"/>
              <a:pPr/>
              <a:t>1/29/2016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21C955-16E2-44E6-AB22-57AB0F3815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EBFED8-8A1C-4812-929E-F67AA7A8DDE4}" type="datetimeFigureOut">
              <a:rPr lang="en-US" smtClean="0"/>
              <a:pPr/>
              <a:t>1/29/2016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21C955-16E2-44E6-AB22-57AB0F3815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EBFED8-8A1C-4812-929E-F67AA7A8DDE4}" type="datetimeFigureOut">
              <a:rPr lang="en-US" smtClean="0"/>
              <a:pPr/>
              <a:t>1/29/2016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21C955-16E2-44E6-AB22-57AB0F3815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B7EBFED8-8A1C-4812-929E-F67AA7A8DDE4}" type="datetimeFigureOut">
              <a:rPr lang="en-US" smtClean="0"/>
              <a:pPr/>
              <a:t>1/29/2016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F21C955-16E2-44E6-AB22-57AB0F3815EF}"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7EBFED8-8A1C-4812-929E-F67AA7A8DDE4}" type="datetimeFigureOut">
              <a:rPr lang="en-US" smtClean="0"/>
              <a:pPr/>
              <a:t>1/29/2016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F21C955-16E2-44E6-AB22-57AB0F3815EF}"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7EBFED8-8A1C-4812-929E-F67AA7A8DDE4}" type="datetimeFigureOut">
              <a:rPr lang="en-US" smtClean="0"/>
              <a:pPr/>
              <a:t>1/29/2016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F21C955-16E2-44E6-AB22-57AB0F3815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7EBFED8-8A1C-4812-929E-F67AA7A8DDE4}" type="datetimeFigureOut">
              <a:rPr lang="en-US" smtClean="0"/>
              <a:pPr/>
              <a:t>1/29/2016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F21C955-16E2-44E6-AB22-57AB0F3815EF}"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7EBFED8-8A1C-4812-929E-F67AA7A8DDE4}" type="datetimeFigureOut">
              <a:rPr lang="en-US" smtClean="0"/>
              <a:pPr/>
              <a:t>1/29/2016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F21C955-16E2-44E6-AB22-57AB0F3815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B7EBFED8-8A1C-4812-929E-F67AA7A8DDE4}" type="datetimeFigureOut">
              <a:rPr lang="en-US" smtClean="0"/>
              <a:pPr/>
              <a:t>1/29/2016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F21C955-16E2-44E6-AB22-57AB0F3815EF}"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B7EBFED8-8A1C-4812-929E-F67AA7A8DDE4}" type="datetimeFigureOut">
              <a:rPr lang="en-US" smtClean="0"/>
              <a:pPr/>
              <a:t>1/29/2016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F21C955-16E2-44E6-AB22-57AB0F3815EF}"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7EBFED8-8A1C-4812-929E-F67AA7A8DDE4}" type="datetimeFigureOut">
              <a:rPr lang="en-US" smtClean="0"/>
              <a:pPr/>
              <a:t>1/29/2016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F21C955-16E2-44E6-AB22-57AB0F3815EF}"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77500" lnSpcReduction="20000"/>
          </a:bodyPr>
          <a:lstStyle/>
          <a:p>
            <a:pPr algn="l"/>
            <a:r>
              <a:rPr lang="en-US" sz="4600" b="1" dirty="0" smtClean="0">
                <a:ln w="19050">
                  <a:solidFill>
                    <a:schemeClr val="tx1"/>
                  </a:solidFill>
                </a:ln>
                <a:solidFill>
                  <a:srgbClr val="FF0000"/>
                </a:solidFill>
              </a:rPr>
              <a:t>5</a:t>
            </a:r>
            <a:r>
              <a:rPr lang="en-US" sz="4600" b="1" baseline="30000" dirty="0" smtClean="0">
                <a:ln w="19050">
                  <a:solidFill>
                    <a:schemeClr val="tx1"/>
                  </a:solidFill>
                </a:ln>
                <a:solidFill>
                  <a:srgbClr val="FF0000"/>
                </a:solidFill>
              </a:rPr>
              <a:t>th</a:t>
            </a:r>
            <a:r>
              <a:rPr lang="en-US" sz="4600" b="1" dirty="0" smtClean="0">
                <a:ln w="19050">
                  <a:solidFill>
                    <a:schemeClr val="tx1"/>
                  </a:solidFill>
                </a:ln>
                <a:solidFill>
                  <a:srgbClr val="FF0000"/>
                </a:solidFill>
              </a:rPr>
              <a:t> block: Find your new seats on the task board. You MUST sit in those groups. </a:t>
            </a:r>
            <a:r>
              <a:rPr lang="en-US" sz="4600" b="1" u="sng" dirty="0" smtClean="0">
                <a:ln w="19050">
                  <a:solidFill>
                    <a:schemeClr val="tx1"/>
                  </a:solidFill>
                </a:ln>
                <a:solidFill>
                  <a:srgbClr val="FF0000"/>
                </a:solidFill>
              </a:rPr>
              <a:t>No one </a:t>
            </a:r>
            <a:r>
              <a:rPr lang="en-US" sz="4600" b="1" dirty="0" smtClean="0">
                <a:ln w="19050">
                  <a:solidFill>
                    <a:schemeClr val="tx1"/>
                  </a:solidFill>
                </a:ln>
                <a:solidFill>
                  <a:srgbClr val="FF0000"/>
                </a:solidFill>
              </a:rPr>
              <a:t>behind my desk. </a:t>
            </a:r>
          </a:p>
          <a:p>
            <a:pPr algn="l"/>
            <a:r>
              <a:rPr lang="en-US" b="1" dirty="0" smtClean="0"/>
              <a:t>Which </a:t>
            </a:r>
            <a:r>
              <a:rPr lang="en-US" b="1" dirty="0"/>
              <a:t>issue was highlighted by Daniel Shays Rebellion of 1786–1787</a:t>
            </a:r>
            <a:r>
              <a:rPr lang="en-US" b="1" dirty="0" smtClean="0"/>
              <a:t>?</a:t>
            </a:r>
            <a:endParaRPr lang="en-US" dirty="0"/>
          </a:p>
          <a:p>
            <a:pPr algn="l"/>
            <a:r>
              <a:rPr lang="en-US" dirty="0"/>
              <a:t>   </a:t>
            </a:r>
            <a:r>
              <a:rPr lang="en-US" dirty="0" smtClean="0"/>
              <a:t>  A. The </a:t>
            </a:r>
            <a:r>
              <a:rPr lang="en-US" dirty="0"/>
              <a:t>dangers of executive authority over state’s rights</a:t>
            </a:r>
          </a:p>
          <a:p>
            <a:pPr algn="l"/>
            <a:r>
              <a:rPr lang="en-US" dirty="0"/>
              <a:t>   </a:t>
            </a:r>
            <a:r>
              <a:rPr lang="en-US" dirty="0" smtClean="0"/>
              <a:t>  B. The </a:t>
            </a:r>
            <a:r>
              <a:rPr lang="en-US" dirty="0"/>
              <a:t>weaknesses of the Articles of Confederation</a:t>
            </a:r>
          </a:p>
          <a:p>
            <a:pPr algn="l"/>
            <a:r>
              <a:rPr lang="en-US" dirty="0"/>
              <a:t>   </a:t>
            </a:r>
            <a:r>
              <a:rPr lang="en-US" dirty="0" smtClean="0"/>
              <a:t>  C. The </a:t>
            </a:r>
            <a:r>
              <a:rPr lang="en-US" dirty="0"/>
              <a:t>failure of the federal government to organize the territories</a:t>
            </a:r>
          </a:p>
          <a:p>
            <a:pPr algn="l"/>
            <a:r>
              <a:rPr lang="en-US" dirty="0"/>
              <a:t>   </a:t>
            </a:r>
            <a:r>
              <a:rPr lang="en-US" dirty="0" smtClean="0"/>
              <a:t>  D. </a:t>
            </a:r>
            <a:r>
              <a:rPr lang="en-US" dirty="0"/>
              <a:t>The inability of the Monroe Doctrine to protect American interests</a:t>
            </a:r>
          </a:p>
          <a:p>
            <a:pPr algn="l"/>
            <a:endParaRPr lang="en-US" b="1" dirty="0"/>
          </a:p>
          <a:p>
            <a:pPr algn="l"/>
            <a:r>
              <a:rPr lang="en-US" b="1" dirty="0" smtClean="0"/>
              <a:t>The </a:t>
            </a:r>
            <a:r>
              <a:rPr lang="en-US" b="1" dirty="0"/>
              <a:t>major cause of Cornwallis defeat at Yorktown was</a:t>
            </a:r>
          </a:p>
          <a:p>
            <a:pPr algn="l"/>
            <a:r>
              <a:rPr lang="en-US" dirty="0" smtClean="0"/>
              <a:t>    A</a:t>
            </a:r>
            <a:r>
              <a:rPr lang="en-US" dirty="0"/>
              <a:t>. The British were short on men due to losses on the battlefield</a:t>
            </a:r>
          </a:p>
          <a:p>
            <a:pPr algn="l"/>
            <a:r>
              <a:rPr lang="en-US" dirty="0" smtClean="0"/>
              <a:t>    B</a:t>
            </a:r>
            <a:r>
              <a:rPr lang="en-US" dirty="0"/>
              <a:t>. The British reinforcements did not arrive from New York</a:t>
            </a:r>
          </a:p>
          <a:p>
            <a:pPr algn="l"/>
            <a:r>
              <a:rPr lang="en-US" dirty="0" smtClean="0"/>
              <a:t>    C</a:t>
            </a:r>
            <a:r>
              <a:rPr lang="en-US" dirty="0"/>
              <a:t>. Lord Cornwallis and his army were trapped by land and sea</a:t>
            </a:r>
          </a:p>
          <a:p>
            <a:pPr algn="l"/>
            <a:r>
              <a:rPr lang="en-US" dirty="0" smtClean="0"/>
              <a:t>    D</a:t>
            </a:r>
            <a:r>
              <a:rPr lang="en-US" dirty="0"/>
              <a:t>. The British soldiers were exhausted from the southern campaign and weary of war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a:normAutofit fontScale="90000"/>
          </a:bodyPr>
          <a:lstStyle/>
          <a:p>
            <a:r>
              <a:rPr lang="en-US" dirty="0" smtClean="0"/>
              <a:t>Compromises lead to our New Constitution</a:t>
            </a:r>
            <a:endParaRPr lang="en-US" dirty="0"/>
          </a:p>
        </p:txBody>
      </p:sp>
      <p:pic>
        <p:nvPicPr>
          <p:cNvPr id="34818" name="Picture 2" descr="http://federalistfuture.files.wordpress.com/2011/12/const_conv_thumb-1.png"/>
          <p:cNvPicPr>
            <a:picLocks noChangeAspect="1" noChangeArrowheads="1"/>
          </p:cNvPicPr>
          <p:nvPr/>
        </p:nvPicPr>
        <p:blipFill>
          <a:blip r:embed="rId2" cstate="print"/>
          <a:srcRect/>
          <a:stretch>
            <a:fillRect/>
          </a:stretch>
        </p:blipFill>
        <p:spPr bwMode="auto">
          <a:xfrm>
            <a:off x="533400" y="971550"/>
            <a:ext cx="7848600" cy="58864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slaves count?</a:t>
            </a:r>
            <a:endParaRPr lang="en-US" dirty="0"/>
          </a:p>
        </p:txBody>
      </p:sp>
      <p:sp>
        <p:nvSpPr>
          <p:cNvPr id="3" name="Content Placeholder 2"/>
          <p:cNvSpPr>
            <a:spLocks noGrp="1"/>
          </p:cNvSpPr>
          <p:nvPr>
            <p:ph idx="1"/>
          </p:nvPr>
        </p:nvSpPr>
        <p:spPr>
          <a:xfrm>
            <a:off x="228600" y="1524000"/>
            <a:ext cx="8763000" cy="4800600"/>
          </a:xfrm>
        </p:spPr>
        <p:txBody>
          <a:bodyPr/>
          <a:lstStyle/>
          <a:p>
            <a:r>
              <a:rPr lang="en-US" dirty="0"/>
              <a:t>Another divisive and controversial issue that confronted delegates to the </a:t>
            </a:r>
            <a:r>
              <a:rPr lang="en-US" dirty="0" smtClean="0"/>
              <a:t>Constitutional Convention </a:t>
            </a:r>
            <a:r>
              <a:rPr lang="en-US" dirty="0"/>
              <a:t>was slavery. </a:t>
            </a:r>
            <a:endParaRPr lang="en-US" dirty="0" smtClean="0"/>
          </a:p>
          <a:p>
            <a:r>
              <a:rPr lang="en-US" dirty="0" smtClean="0"/>
              <a:t>Though </a:t>
            </a:r>
            <a:r>
              <a:rPr lang="en-US" dirty="0"/>
              <a:t>slavery existed in all the states, </a:t>
            </a:r>
            <a:r>
              <a:rPr lang="en-US" i="1" dirty="0"/>
              <a:t>southern</a:t>
            </a:r>
            <a:r>
              <a:rPr lang="en-US" dirty="0"/>
              <a:t> </a:t>
            </a:r>
            <a:r>
              <a:rPr lang="en-US" dirty="0" smtClean="0"/>
              <a:t>states depended </a:t>
            </a:r>
            <a:r>
              <a:rPr lang="en-US" dirty="0"/>
              <a:t>on slave labor because their economies were based on producing </a:t>
            </a:r>
            <a:r>
              <a:rPr lang="en-US" i="1" dirty="0"/>
              <a:t>cash crops</a:t>
            </a:r>
            <a:r>
              <a:rPr lang="en-US" dirty="0"/>
              <a:t>.</a:t>
            </a:r>
          </a:p>
        </p:txBody>
      </p:sp>
    </p:spTree>
    <p:extLst>
      <p:ext uri="{BB962C8B-B14F-4D97-AF65-F5344CB8AC3E}">
        <p14:creationId xmlns:p14="http://schemas.microsoft.com/office/powerpoint/2010/main" val="739122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95600"/>
            <a:ext cx="8229600" cy="737064"/>
          </a:xfrm>
        </p:spPr>
        <p:txBody>
          <a:bodyPr>
            <a:normAutofit fontScale="90000"/>
          </a:bodyPr>
          <a:lstStyle/>
          <a:p>
            <a:r>
              <a:rPr lang="en-US" dirty="0" smtClean="0"/>
              <a:t>Slavery</a:t>
            </a:r>
            <a:endParaRPr lang="en-US" dirty="0"/>
          </a:p>
        </p:txBody>
      </p:sp>
      <p:sp>
        <p:nvSpPr>
          <p:cNvPr id="3" name="Content Placeholder 2"/>
          <p:cNvSpPr>
            <a:spLocks noGrp="1"/>
          </p:cNvSpPr>
          <p:nvPr>
            <p:ph idx="1"/>
          </p:nvPr>
        </p:nvSpPr>
        <p:spPr>
          <a:xfrm>
            <a:off x="0" y="0"/>
            <a:ext cx="9144000" cy="4114800"/>
          </a:xfrm>
        </p:spPr>
        <p:txBody>
          <a:bodyPr>
            <a:noAutofit/>
          </a:bodyPr>
          <a:lstStyle/>
          <a:p>
            <a:r>
              <a:rPr lang="en-US" sz="2200" dirty="0" smtClean="0"/>
              <a:t>States with large populations might have more representatives in the national government, states with large slave populations demanded to be allowed to count their slaves as a part of their population. Northern states resisted.</a:t>
            </a:r>
          </a:p>
          <a:p>
            <a:r>
              <a:rPr lang="en-US" sz="2200" dirty="0" smtClean="0"/>
              <a:t>Both sides compromised by allowing the states to count </a:t>
            </a:r>
            <a:r>
              <a:rPr lang="en-US" sz="2200" b="1" dirty="0" smtClean="0"/>
              <a:t>three-fifths of their slaves when calculating their entire population. </a:t>
            </a:r>
          </a:p>
          <a:p>
            <a:r>
              <a:rPr lang="en-US" sz="2200" dirty="0" smtClean="0"/>
              <a:t>To protect slavery, states with large numbers of slaves demanded that the new government allow for the continuation of the slave trade for 20 years and that northern states return runaway slaves to their owners.</a:t>
            </a:r>
            <a:endParaRPr lang="en-US" sz="2200" dirty="0"/>
          </a:p>
        </p:txBody>
      </p:sp>
      <p:pic>
        <p:nvPicPr>
          <p:cNvPr id="35842" name="Picture 2" descr="http://img.chogger.com/c/eR0ei/main.png"/>
          <p:cNvPicPr>
            <a:picLocks noChangeAspect="1" noChangeArrowheads="1"/>
          </p:cNvPicPr>
          <p:nvPr/>
        </p:nvPicPr>
        <p:blipFill>
          <a:blip r:embed="rId2" cstate="print"/>
          <a:srcRect l="925" t="2500" r="1040" b="5000"/>
          <a:stretch>
            <a:fillRect/>
          </a:stretch>
        </p:blipFill>
        <p:spPr bwMode="auto">
          <a:xfrm>
            <a:off x="1" y="3646817"/>
            <a:ext cx="9199604" cy="321118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Despite the fact that most delegates to the Constitutional Convention believed the government designed by the Articles of Confederation had to be replaced, many still </a:t>
            </a:r>
            <a:r>
              <a:rPr lang="en-US" u="sng" dirty="0"/>
              <a:t>feared strong central governments</a:t>
            </a:r>
            <a:r>
              <a:rPr lang="en-US" dirty="0"/>
              <a:t>. To reassure people that the new government would not be too powerful, the framers of the Constitution created a limited government with divided powers. </a:t>
            </a:r>
          </a:p>
          <a:p>
            <a:endParaRPr lang="en-US" dirty="0"/>
          </a:p>
        </p:txBody>
      </p:sp>
    </p:spTree>
    <p:extLst>
      <p:ext uri="{BB962C8B-B14F-4D97-AF65-F5344CB8AC3E}">
        <p14:creationId xmlns:p14="http://schemas.microsoft.com/office/powerpoint/2010/main" val="3325522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t>Montesquieu and Separation of Power</a:t>
            </a:r>
            <a:endParaRPr lang="en-US" dirty="0"/>
          </a:p>
        </p:txBody>
      </p:sp>
      <p:sp>
        <p:nvSpPr>
          <p:cNvPr id="3" name="Content Placeholder 2"/>
          <p:cNvSpPr>
            <a:spLocks noGrp="1"/>
          </p:cNvSpPr>
          <p:nvPr>
            <p:ph idx="1"/>
          </p:nvPr>
        </p:nvSpPr>
        <p:spPr>
          <a:xfrm>
            <a:off x="1" y="0"/>
            <a:ext cx="7086599" cy="6858000"/>
          </a:xfrm>
        </p:spPr>
        <p:txBody>
          <a:bodyPr>
            <a:normAutofit fontScale="92500" lnSpcReduction="20000"/>
          </a:bodyPr>
          <a:lstStyle/>
          <a:p>
            <a:endParaRPr lang="en-US" dirty="0" smtClean="0"/>
          </a:p>
          <a:p>
            <a:r>
              <a:rPr lang="en-US" dirty="0" smtClean="0"/>
              <a:t>The framers were greatly influenced by the ideas of the famed French political thinker Charles de Montesquieu. </a:t>
            </a:r>
          </a:p>
          <a:p>
            <a:r>
              <a:rPr lang="en-US" dirty="0" smtClean="0"/>
              <a:t>Powers were divided in two ways within the new government:</a:t>
            </a:r>
          </a:p>
          <a:p>
            <a:pPr lvl="1"/>
            <a:r>
              <a:rPr lang="en-US" dirty="0" smtClean="0"/>
              <a:t>First, power was divided between national and state governments. </a:t>
            </a:r>
          </a:p>
          <a:p>
            <a:pPr lvl="1"/>
            <a:r>
              <a:rPr lang="en-US" dirty="0" smtClean="0"/>
              <a:t>Second, the power of the executive branch was</a:t>
            </a:r>
            <a:br>
              <a:rPr lang="en-US" dirty="0" smtClean="0"/>
            </a:br>
            <a:r>
              <a:rPr lang="en-US" dirty="0" smtClean="0"/>
              <a:t>weakened because it was shared with the legislative and judicial branches.  </a:t>
            </a:r>
          </a:p>
          <a:p>
            <a:pPr lvl="1"/>
            <a:r>
              <a:rPr lang="en-US" dirty="0" smtClean="0"/>
              <a:t>For example, the legislature can override a presidential veto of a bill, and the Supreme Court can rule that a bill signed by the president is unconstitutional</a:t>
            </a:r>
          </a:p>
          <a:p>
            <a:pPr lvl="1"/>
            <a:r>
              <a:rPr lang="en-US" dirty="0" smtClean="0"/>
              <a:t>An example of these checks and balances would be the president’s power to veto laws passed by Congress.</a:t>
            </a:r>
            <a:endParaRPr lang="en-US" dirty="0"/>
          </a:p>
        </p:txBody>
      </p:sp>
      <p:pic>
        <p:nvPicPr>
          <p:cNvPr id="37890" name="Picture 2" descr="http://cf067b.medialib.glogster.com/media/f7/f775dd29874538c0dec40261ff655b7c128ff171d5994b8a4f4b4beac89c0661/montesquieu1.jpg"/>
          <p:cNvPicPr>
            <a:picLocks noChangeAspect="1" noChangeArrowheads="1"/>
          </p:cNvPicPr>
          <p:nvPr/>
        </p:nvPicPr>
        <p:blipFill>
          <a:blip r:embed="rId2" cstate="print"/>
          <a:srcRect/>
          <a:stretch>
            <a:fillRect/>
          </a:stretch>
        </p:blipFill>
        <p:spPr bwMode="auto">
          <a:xfrm>
            <a:off x="6706860" y="1827811"/>
            <a:ext cx="2437140" cy="2743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74" y="-8434"/>
            <a:ext cx="8067290" cy="686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717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6553200"/>
          </a:xfrm>
        </p:spPr>
        <p:txBody>
          <a:bodyPr>
            <a:normAutofit fontScale="92500" lnSpcReduction="10000"/>
          </a:bodyPr>
          <a:lstStyle/>
          <a:p>
            <a:pPr>
              <a:lnSpc>
                <a:spcPct val="150000"/>
              </a:lnSpc>
            </a:pPr>
            <a:r>
              <a:rPr lang="en-US" dirty="0" smtClean="0"/>
              <a:t>1.</a:t>
            </a:r>
          </a:p>
          <a:p>
            <a:pPr>
              <a:lnSpc>
                <a:spcPct val="150000"/>
              </a:lnSpc>
            </a:pPr>
            <a:r>
              <a:rPr lang="en-US" dirty="0" smtClean="0"/>
              <a:t>2.</a:t>
            </a:r>
          </a:p>
          <a:p>
            <a:pPr>
              <a:lnSpc>
                <a:spcPct val="150000"/>
              </a:lnSpc>
            </a:pPr>
            <a:r>
              <a:rPr lang="en-US" dirty="0" smtClean="0"/>
              <a:t>3.</a:t>
            </a:r>
          </a:p>
          <a:p>
            <a:pPr>
              <a:lnSpc>
                <a:spcPct val="150000"/>
              </a:lnSpc>
            </a:pPr>
            <a:r>
              <a:rPr lang="en-US" dirty="0" smtClean="0"/>
              <a:t>4.</a:t>
            </a:r>
          </a:p>
          <a:p>
            <a:pPr>
              <a:lnSpc>
                <a:spcPct val="150000"/>
              </a:lnSpc>
            </a:pPr>
            <a:r>
              <a:rPr lang="en-US" dirty="0" smtClean="0"/>
              <a:t>5.</a:t>
            </a:r>
          </a:p>
          <a:p>
            <a:pPr>
              <a:lnSpc>
                <a:spcPct val="150000"/>
              </a:lnSpc>
            </a:pPr>
            <a:r>
              <a:rPr lang="en-US" dirty="0" smtClean="0"/>
              <a:t>6.</a:t>
            </a:r>
          </a:p>
          <a:p>
            <a:pPr>
              <a:lnSpc>
                <a:spcPct val="150000"/>
              </a:lnSpc>
            </a:pPr>
            <a:r>
              <a:rPr lang="en-US" dirty="0" smtClean="0"/>
              <a:t>7.</a:t>
            </a:r>
          </a:p>
          <a:p>
            <a:pPr>
              <a:lnSpc>
                <a:spcPct val="150000"/>
              </a:lnSpc>
            </a:pPr>
            <a:r>
              <a:rPr lang="en-US" dirty="0" smtClean="0"/>
              <a:t>8.</a:t>
            </a:r>
          </a:p>
          <a:p>
            <a:pPr>
              <a:lnSpc>
                <a:spcPct val="150000"/>
              </a:lnSpc>
            </a:pPr>
            <a:r>
              <a:rPr lang="en-US" dirty="0" smtClean="0"/>
              <a:t>9.</a:t>
            </a:r>
          </a:p>
          <a:p>
            <a:pPr>
              <a:lnSpc>
                <a:spcPct val="150000"/>
              </a:lnSpc>
            </a:pPr>
            <a:r>
              <a:rPr lang="en-US" dirty="0" smtClean="0"/>
              <a:t>10.</a:t>
            </a:r>
            <a:endParaRPr lang="en-US" dirty="0"/>
          </a:p>
        </p:txBody>
      </p:sp>
    </p:spTree>
    <p:extLst>
      <p:ext uri="{BB962C8B-B14F-4D97-AF65-F5344CB8AC3E}">
        <p14:creationId xmlns:p14="http://schemas.microsoft.com/office/powerpoint/2010/main" val="2820276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
            <a:ext cx="9144000" cy="5715000"/>
          </a:xfrm>
        </p:spPr>
        <p:txBody>
          <a:bodyPr>
            <a:normAutofit fontScale="70000" lnSpcReduction="20000"/>
          </a:bodyPr>
          <a:lstStyle/>
          <a:p>
            <a:r>
              <a:rPr lang="en-US" dirty="0"/>
              <a:t>First Amendment: Guarantees freedom of religion, of speech, and of the </a:t>
            </a:r>
            <a:r>
              <a:rPr lang="en-US" dirty="0" smtClean="0"/>
              <a:t>press, and </a:t>
            </a:r>
            <a:r>
              <a:rPr lang="en-US" dirty="0"/>
              <a:t>the right to petition the government</a:t>
            </a:r>
          </a:p>
          <a:p>
            <a:r>
              <a:rPr lang="en-US" dirty="0"/>
              <a:t>Second Amendment: Guarantees the right to possess firearms</a:t>
            </a:r>
          </a:p>
          <a:p>
            <a:r>
              <a:rPr lang="en-US" dirty="0"/>
              <a:t>Third Amendment: Declares that the government may not require people to </a:t>
            </a:r>
            <a:r>
              <a:rPr lang="en-US" dirty="0" smtClean="0"/>
              <a:t>house soldiers </a:t>
            </a:r>
            <a:r>
              <a:rPr lang="en-US" dirty="0"/>
              <a:t>during peacetime</a:t>
            </a:r>
          </a:p>
          <a:p>
            <a:r>
              <a:rPr lang="en-US" dirty="0"/>
              <a:t>Fourth Amendment: Protects people from unreasonable searches and seizures</a:t>
            </a:r>
          </a:p>
          <a:p>
            <a:r>
              <a:rPr lang="en-US" dirty="0"/>
              <a:t>Fifth Amendment: Guarantees that no one may be deprived of life, liberty, </a:t>
            </a:r>
            <a:r>
              <a:rPr lang="en-US" dirty="0" smtClean="0"/>
              <a:t>or property </a:t>
            </a:r>
            <a:r>
              <a:rPr lang="en-US" dirty="0"/>
              <a:t>without due process of law</a:t>
            </a:r>
          </a:p>
          <a:p>
            <a:r>
              <a:rPr lang="en-US" dirty="0"/>
              <a:t>Sixth Amendment: Guarantees the right to a trial by jury in criminal cases</a:t>
            </a:r>
          </a:p>
          <a:p>
            <a:r>
              <a:rPr lang="en-US" dirty="0"/>
              <a:t>Seventh Amendment: Guarantees the right to trial by jury in most civil cases</a:t>
            </a:r>
          </a:p>
          <a:p>
            <a:r>
              <a:rPr lang="en-US" dirty="0"/>
              <a:t>Eighth Amendment: Prohibits excessive bails, fines, and punishments</a:t>
            </a:r>
          </a:p>
          <a:p>
            <a:r>
              <a:rPr lang="en-US" dirty="0"/>
              <a:t>Ninth Amendment: Declares that rights not mentioned in the Constitution belong </a:t>
            </a:r>
            <a:r>
              <a:rPr lang="en-US" dirty="0" smtClean="0"/>
              <a:t>to the </a:t>
            </a:r>
            <a:r>
              <a:rPr lang="en-US" dirty="0"/>
              <a:t>people</a:t>
            </a:r>
          </a:p>
          <a:p>
            <a:r>
              <a:rPr lang="en-US" dirty="0"/>
              <a:t>Tenth Amendment: Declares that powers not given to the national </a:t>
            </a:r>
            <a:r>
              <a:rPr lang="en-US" dirty="0" smtClean="0"/>
              <a:t>government belong </a:t>
            </a:r>
            <a:r>
              <a:rPr lang="en-US" dirty="0"/>
              <a:t>to the states or to the people</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188793"/>
            <a:ext cx="4191000" cy="1697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36"/>
            <a:ext cx="9144000" cy="659157"/>
          </a:xfrm>
        </p:spPr>
        <p:txBody>
          <a:bodyPr>
            <a:normAutofit fontScale="90000"/>
          </a:bodyPr>
          <a:lstStyle/>
          <a:p>
            <a:r>
              <a:rPr lang="en-US" dirty="0" smtClean="0"/>
              <a:t>Federalists vs Anti-Federalists</a:t>
            </a:r>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 y="912693"/>
            <a:ext cx="9146628" cy="5945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200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http://api.ning.com/files/327lHfjgBWxh8dHR8-kQvUNXXv75*HJdtvNcAsGTD0zU-cmviIKtcp6mVf2UX68f6S8ntdCKU7W9z17jbBGI5xKts1jgBaJh/Federalism_thumb_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457200" y="0"/>
            <a:ext cx="8686800" cy="762000"/>
          </a:xfrm>
        </p:spPr>
        <p:txBody>
          <a:bodyPr>
            <a:normAutofit fontScale="90000"/>
          </a:bodyPr>
          <a:lstStyle/>
          <a:p>
            <a:r>
              <a:rPr lang="en-US" dirty="0" smtClean="0"/>
              <a:t>Compromise</a:t>
            </a:r>
            <a:endParaRPr lang="en-US" dirty="0"/>
          </a:p>
        </p:txBody>
      </p:sp>
      <p:pic>
        <p:nvPicPr>
          <p:cNvPr id="6148" name="Picture 4" descr="http://www.regentsprep.org/Regents/ushisgov/themes/government/feds_antifeds2.gif"/>
          <p:cNvPicPr>
            <a:picLocks noChangeAspect="1" noChangeArrowheads="1"/>
          </p:cNvPicPr>
          <p:nvPr/>
        </p:nvPicPr>
        <p:blipFill>
          <a:blip r:embed="rId2" cstate="print"/>
          <a:srcRect/>
          <a:stretch>
            <a:fillRect/>
          </a:stretch>
        </p:blipFill>
        <p:spPr bwMode="auto">
          <a:xfrm>
            <a:off x="0" y="533400"/>
            <a:ext cx="9144000" cy="6324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69182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858000"/>
          </a:xfrm>
        </p:spPr>
        <p:txBody>
          <a:bodyPr>
            <a:normAutofit/>
          </a:bodyPr>
          <a:lstStyle/>
          <a:p>
            <a:r>
              <a:rPr lang="en-US" sz="4000" dirty="0"/>
              <a:t>Writing the Constitution was just the first step in creating the new government. </a:t>
            </a:r>
            <a:endParaRPr lang="en-US" sz="4000" dirty="0" smtClean="0"/>
          </a:p>
          <a:p>
            <a:r>
              <a:rPr lang="en-US" sz="4000" dirty="0" smtClean="0"/>
              <a:t>Before </a:t>
            </a:r>
            <a:r>
              <a:rPr lang="en-US" sz="4000" dirty="0" smtClean="0"/>
              <a:t>the </a:t>
            </a:r>
            <a:r>
              <a:rPr lang="en-US" sz="4000" dirty="0"/>
              <a:t>Constitution could take effect, the states had to accept, or ratify, it. </a:t>
            </a:r>
          </a:p>
        </p:txBody>
      </p:sp>
    </p:spTree>
    <p:extLst>
      <p:ext uri="{BB962C8B-B14F-4D97-AF65-F5344CB8AC3E}">
        <p14:creationId xmlns:p14="http://schemas.microsoft.com/office/powerpoint/2010/main" val="236973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009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9464"/>
          </a:xfrm>
        </p:spPr>
        <p:txBody>
          <a:bodyPr>
            <a:normAutofit/>
          </a:bodyPr>
          <a:lstStyle/>
          <a:p>
            <a:r>
              <a:rPr lang="en-US" dirty="0" smtClean="0"/>
              <a:t>Different Opinions </a:t>
            </a:r>
            <a:endParaRPr lang="en-US" dirty="0"/>
          </a:p>
        </p:txBody>
      </p:sp>
      <p:sp>
        <p:nvSpPr>
          <p:cNvPr id="3" name="Content Placeholder 2"/>
          <p:cNvSpPr>
            <a:spLocks noGrp="1"/>
          </p:cNvSpPr>
          <p:nvPr>
            <p:ph idx="1"/>
          </p:nvPr>
        </p:nvSpPr>
        <p:spPr/>
        <p:txBody>
          <a:bodyPr/>
          <a:lstStyle/>
          <a:p>
            <a:endParaRPr lang="en-US"/>
          </a:p>
        </p:txBody>
      </p:sp>
      <p:pic>
        <p:nvPicPr>
          <p:cNvPr id="29698" name="Picture 2" descr="http://00.edu-cdn.com/files/static/mcgrawhillprof/9780071621908/ORIGINS_OF_AMERICAN_GOVERNMENT_03.GIF"/>
          <p:cNvPicPr>
            <a:picLocks noChangeAspect="1" noChangeArrowheads="1"/>
          </p:cNvPicPr>
          <p:nvPr/>
        </p:nvPicPr>
        <p:blipFill>
          <a:blip r:embed="rId2" cstate="print"/>
          <a:srcRect/>
          <a:stretch>
            <a:fillRect/>
          </a:stretch>
        </p:blipFill>
        <p:spPr bwMode="auto">
          <a:xfrm>
            <a:off x="228600" y="935100"/>
            <a:ext cx="8610600" cy="59229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517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0864"/>
          </a:xfrm>
        </p:spPr>
        <p:txBody>
          <a:bodyPr>
            <a:normAutofit fontScale="90000"/>
          </a:bodyPr>
          <a:lstStyle/>
          <a:p>
            <a:r>
              <a:rPr lang="en-US" dirty="0" smtClean="0"/>
              <a:t>Federalists Papers</a:t>
            </a:r>
            <a:endParaRPr lang="en-US" dirty="0"/>
          </a:p>
        </p:txBody>
      </p:sp>
      <p:pic>
        <p:nvPicPr>
          <p:cNvPr id="30724" name="Picture 4" descr="http://mrnussbaum.com/history1/images/hamilton.jpg"/>
          <p:cNvPicPr>
            <a:picLocks noChangeAspect="1" noChangeArrowheads="1"/>
          </p:cNvPicPr>
          <p:nvPr/>
        </p:nvPicPr>
        <p:blipFill>
          <a:blip r:embed="rId2" cstate="print"/>
          <a:srcRect/>
          <a:stretch>
            <a:fillRect/>
          </a:stretch>
        </p:blipFill>
        <p:spPr bwMode="auto">
          <a:xfrm>
            <a:off x="5508806" y="3200400"/>
            <a:ext cx="3635194" cy="3657600"/>
          </a:xfrm>
          <a:prstGeom prst="rect">
            <a:avLst/>
          </a:prstGeom>
          <a:noFill/>
        </p:spPr>
      </p:pic>
      <p:pic>
        <p:nvPicPr>
          <p:cNvPr id="30728" name="Picture 8" descr="http://www.travelthepast.com/wp-content/uploads/2012/09/james-madison.jpg"/>
          <p:cNvPicPr>
            <a:picLocks noChangeAspect="1" noChangeArrowheads="1"/>
          </p:cNvPicPr>
          <p:nvPr/>
        </p:nvPicPr>
        <p:blipFill>
          <a:blip r:embed="rId3" cstate="print"/>
          <a:srcRect t="7407"/>
          <a:stretch>
            <a:fillRect/>
          </a:stretch>
        </p:blipFill>
        <p:spPr bwMode="auto">
          <a:xfrm>
            <a:off x="0" y="3719906"/>
            <a:ext cx="2667000" cy="3138094"/>
          </a:xfrm>
          <a:prstGeom prst="rect">
            <a:avLst/>
          </a:prstGeom>
          <a:noFill/>
        </p:spPr>
      </p:pic>
      <p:sp>
        <p:nvSpPr>
          <p:cNvPr id="3" name="Content Placeholder 2"/>
          <p:cNvSpPr>
            <a:spLocks noGrp="1"/>
          </p:cNvSpPr>
          <p:nvPr>
            <p:ph idx="1"/>
          </p:nvPr>
        </p:nvSpPr>
        <p:spPr>
          <a:xfrm>
            <a:off x="0" y="457200"/>
            <a:ext cx="9144000" cy="3505200"/>
          </a:xfrm>
        </p:spPr>
        <p:txBody>
          <a:bodyPr>
            <a:normAutofit fontScale="85000" lnSpcReduction="10000"/>
          </a:bodyPr>
          <a:lstStyle/>
          <a:p>
            <a:r>
              <a:rPr lang="en-US" dirty="0" smtClean="0"/>
              <a:t>Promoted the Constitution</a:t>
            </a:r>
          </a:p>
          <a:p>
            <a:r>
              <a:rPr lang="en-US" dirty="0" smtClean="0"/>
              <a:t>anti-Federalists believed the </a:t>
            </a:r>
            <a:r>
              <a:rPr lang="en-US" dirty="0" err="1" smtClean="0"/>
              <a:t>gov</a:t>
            </a:r>
            <a:r>
              <a:rPr lang="en-US" dirty="0" smtClean="0"/>
              <a:t> created by the Constitution would be too powerful and would eliminate the power of the states. They also argued that the Constitution did not describe the rights guaranteed to the states and to each citizen.</a:t>
            </a:r>
          </a:p>
          <a:p>
            <a:r>
              <a:rPr lang="en-US" dirty="0" smtClean="0"/>
              <a:t>To counter these claims, James Madison, Alexander Hamilton, and others wrote the Papers and explained the intent behind its major provisions.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6" descr="http://1.bp.blogspot.com/-FRqlk7u78dU/T9yq2K7FtcI/AAAAAAAAA8E/5OTv05VRp-w/s1600/Copyright+Daniel+Baxter+James+Madison+art.jpg"/>
          <p:cNvPicPr>
            <a:picLocks noChangeAspect="1" noChangeArrowheads="1"/>
          </p:cNvPicPr>
          <p:nvPr/>
        </p:nvPicPr>
        <p:blipFill>
          <a:blip r:embed="rId2" cstate="print"/>
          <a:srcRect/>
          <a:stretch>
            <a:fillRect/>
          </a:stretch>
        </p:blipFill>
        <p:spPr bwMode="auto">
          <a:xfrm>
            <a:off x="381000" y="495755"/>
            <a:ext cx="8305800" cy="6362245"/>
          </a:xfrm>
          <a:prstGeom prst="rect">
            <a:avLst/>
          </a:prstGeom>
          <a:noFill/>
        </p:spPr>
      </p:pic>
      <p:sp>
        <p:nvSpPr>
          <p:cNvPr id="2" name="Title 1"/>
          <p:cNvSpPr>
            <a:spLocks noGrp="1"/>
          </p:cNvSpPr>
          <p:nvPr>
            <p:ph type="title"/>
          </p:nvPr>
        </p:nvSpPr>
        <p:spPr>
          <a:xfrm>
            <a:off x="-27709" y="-138545"/>
            <a:ext cx="9144000" cy="762000"/>
          </a:xfrm>
        </p:spPr>
        <p:txBody>
          <a:bodyPr>
            <a:noAutofit/>
          </a:bodyPr>
          <a:lstStyle/>
          <a:p>
            <a:r>
              <a:rPr lang="en-US" sz="3600" dirty="0" smtClean="0"/>
              <a:t>James Madison- Father of the Constitution</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838200"/>
          </a:xfrm>
        </p:spPr>
        <p:txBody>
          <a:bodyPr>
            <a:noAutofit/>
          </a:bodyPr>
          <a:lstStyle/>
          <a:p>
            <a:r>
              <a:rPr lang="en-US" sz="3200" dirty="0" smtClean="0"/>
              <a:t>The Great Compromise</a:t>
            </a:r>
            <a:endParaRPr lang="en-US" sz="3200" dirty="0"/>
          </a:p>
        </p:txBody>
      </p:sp>
      <p:sp>
        <p:nvSpPr>
          <p:cNvPr id="3" name="Content Placeholder 2"/>
          <p:cNvSpPr>
            <a:spLocks noGrp="1"/>
          </p:cNvSpPr>
          <p:nvPr>
            <p:ph idx="1"/>
          </p:nvPr>
        </p:nvSpPr>
        <p:spPr>
          <a:xfrm>
            <a:off x="0" y="457200"/>
            <a:ext cx="9144000" cy="6324600"/>
          </a:xfrm>
        </p:spPr>
        <p:txBody>
          <a:bodyPr>
            <a:normAutofit fontScale="77500" lnSpcReduction="20000"/>
          </a:bodyPr>
          <a:lstStyle/>
          <a:p>
            <a:r>
              <a:rPr lang="en-US" dirty="0"/>
              <a:t>One great issue facing the delegates to the Constitutional Convention was how </a:t>
            </a:r>
            <a:r>
              <a:rPr lang="en-US" dirty="0" smtClean="0"/>
              <a:t>different sized states </a:t>
            </a:r>
            <a:r>
              <a:rPr lang="en-US" dirty="0"/>
              <a:t>could have equal representation in the new government. </a:t>
            </a:r>
            <a:endParaRPr lang="en-US" dirty="0" smtClean="0"/>
          </a:p>
          <a:p>
            <a:r>
              <a:rPr lang="en-US" dirty="0" smtClean="0"/>
              <a:t>States </a:t>
            </a:r>
            <a:r>
              <a:rPr lang="en-US" dirty="0"/>
              <a:t>with </a:t>
            </a:r>
            <a:r>
              <a:rPr lang="en-US" dirty="0" smtClean="0"/>
              <a:t>large populations </a:t>
            </a:r>
            <a:r>
              <a:rPr lang="en-US" dirty="0"/>
              <a:t>supported a plan to create a legislative branch in which representatives </a:t>
            </a:r>
            <a:r>
              <a:rPr lang="en-US" dirty="0" smtClean="0"/>
              <a:t>were assigned </a:t>
            </a:r>
            <a:r>
              <a:rPr lang="en-US" dirty="0"/>
              <a:t>based on each state’s population. </a:t>
            </a:r>
            <a:endParaRPr lang="en-US" dirty="0" smtClean="0"/>
          </a:p>
          <a:p>
            <a:r>
              <a:rPr lang="en-US" dirty="0" smtClean="0"/>
              <a:t>States </a:t>
            </a:r>
            <a:r>
              <a:rPr lang="en-US" dirty="0"/>
              <a:t>with smaller populations supported </a:t>
            </a:r>
            <a:r>
              <a:rPr lang="en-US" dirty="0" smtClean="0"/>
              <a:t>a plan </a:t>
            </a:r>
            <a:r>
              <a:rPr lang="en-US" dirty="0"/>
              <a:t>to create a legislative branch in which all states were equally represented.</a:t>
            </a:r>
          </a:p>
          <a:p>
            <a:r>
              <a:rPr lang="en-US" dirty="0"/>
              <a:t>Delegates to the Constitutional Convention settled the issue of representation in </a:t>
            </a:r>
            <a:r>
              <a:rPr lang="en-US" dirty="0" smtClean="0"/>
              <a:t>Congress by </a:t>
            </a:r>
            <a:r>
              <a:rPr lang="en-US" dirty="0"/>
              <a:t>approving the Great Compromise. </a:t>
            </a:r>
            <a:endParaRPr lang="en-US" dirty="0" smtClean="0"/>
          </a:p>
          <a:p>
            <a:r>
              <a:rPr lang="en-US" dirty="0" smtClean="0"/>
              <a:t>This </a:t>
            </a:r>
            <a:r>
              <a:rPr lang="en-US" dirty="0"/>
              <a:t>compromise helped “save” the Constitution </a:t>
            </a:r>
            <a:r>
              <a:rPr lang="en-US" dirty="0" smtClean="0"/>
              <a:t>by settling </a:t>
            </a:r>
            <a:r>
              <a:rPr lang="en-US" dirty="0"/>
              <a:t>the dispute between states with large populations and states with </a:t>
            </a:r>
            <a:r>
              <a:rPr lang="en-US" dirty="0" smtClean="0"/>
              <a:t>small populations</a:t>
            </a:r>
            <a:r>
              <a:rPr lang="en-US" dirty="0"/>
              <a:t>. </a:t>
            </a:r>
            <a:endParaRPr lang="en-US" dirty="0" smtClean="0"/>
          </a:p>
          <a:p>
            <a:r>
              <a:rPr lang="en-US" b="1" dirty="0" smtClean="0"/>
              <a:t>The </a:t>
            </a:r>
            <a:r>
              <a:rPr lang="en-US" b="1" dirty="0"/>
              <a:t>compromise called for the creation of a legislature with two chambers: </a:t>
            </a:r>
            <a:r>
              <a:rPr lang="en-US" b="1" dirty="0" smtClean="0"/>
              <a:t>a House </a:t>
            </a:r>
            <a:r>
              <a:rPr lang="en-US" b="1" dirty="0"/>
              <a:t>of Representatives, with representation based on population, and a Senate, </a:t>
            </a:r>
            <a:r>
              <a:rPr lang="en-US" b="1" dirty="0" smtClean="0"/>
              <a:t>with equal </a:t>
            </a:r>
            <a:r>
              <a:rPr lang="en-US" b="1" dirty="0"/>
              <a:t>representation for all states.</a:t>
            </a:r>
          </a:p>
        </p:txBody>
      </p:sp>
    </p:spTree>
    <p:extLst>
      <p:ext uri="{BB962C8B-B14F-4D97-AF65-F5344CB8AC3E}">
        <p14:creationId xmlns:p14="http://schemas.microsoft.com/office/powerpoint/2010/main" val="2297181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1259</TotalTime>
  <Words>838</Words>
  <Application>Microsoft Office PowerPoint</Application>
  <PresentationFormat>On-screen Show (4:3)</PresentationFormat>
  <Paragraphs>66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Foundry</vt:lpstr>
      <vt:lpstr>PowerPoint Presentation</vt:lpstr>
      <vt:lpstr>PowerPoint Presentation</vt:lpstr>
      <vt:lpstr>PowerPoint Presentation</vt:lpstr>
      <vt:lpstr>PowerPoint Presentation</vt:lpstr>
      <vt:lpstr>Different Opinions </vt:lpstr>
      <vt:lpstr>PowerPoint Presentation</vt:lpstr>
      <vt:lpstr>Federalists Papers</vt:lpstr>
      <vt:lpstr>James Madison- Father of the Constitution</vt:lpstr>
      <vt:lpstr>The Great Compromise</vt:lpstr>
      <vt:lpstr>Compromises lead to our New Constitution</vt:lpstr>
      <vt:lpstr>Do slaves count?</vt:lpstr>
      <vt:lpstr>Slavery</vt:lpstr>
      <vt:lpstr>PowerPoint Presentation</vt:lpstr>
      <vt:lpstr>Montesquieu and Separation of Power</vt:lpstr>
      <vt:lpstr>PowerPoint Presentation</vt:lpstr>
      <vt:lpstr>PowerPoint Presentation</vt:lpstr>
      <vt:lpstr>PowerPoint Presentation</vt:lpstr>
      <vt:lpstr>PowerPoint Presentation</vt:lpstr>
      <vt:lpstr>Federalists vs Anti-Federalists</vt:lpstr>
      <vt:lpstr>Compromise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Owner</dc:creator>
  <cp:lastModifiedBy>Sara Wood</cp:lastModifiedBy>
  <cp:revision>24</cp:revision>
  <dcterms:created xsi:type="dcterms:W3CDTF">2014-08-17T19:21:55Z</dcterms:created>
  <dcterms:modified xsi:type="dcterms:W3CDTF">2016-01-29T20:34:01Z</dcterms:modified>
</cp:coreProperties>
</file>