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3A8B72-4192-4215-831C-CB790FA5E93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8C6189-38AB-42CB-AD6D-CFEC29700B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220200" cy="63246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George Washington was an effective military commander because he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a Won more battles than he lost using well-trained troops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b Preserved the army through his leadership skills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 Negotiated alliances with the leaders of other nations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d Prevented attacks against major population centers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“I have to inform your excellency that I have been forced…to surrender the troops under my command to the combined forces of the Americans and French….Source: Letter from Lord Cornwallis.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Which event resulted from the development described in the quotation?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a The Treaty of Paris of 1783 was signed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b The Articles of Confederation were adopted in 1777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 Hessian mercenaries entered the war to support the British army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d Some pledged military aid to the Americans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183880" cy="1051560"/>
          </a:xfrm>
        </p:spPr>
        <p:txBody>
          <a:bodyPr/>
          <a:lstStyle/>
          <a:p>
            <a:r>
              <a:rPr lang="en-US" dirty="0" smtClean="0"/>
              <a:t>Anti-Federalists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 As soon as the contents of the Constitution were published, a group of influential people spoke out against it. </a:t>
            </a:r>
          </a:p>
          <a:p>
            <a:r>
              <a:rPr lang="en-US" dirty="0" smtClean="0"/>
              <a:t>These people came to be known as the anti-Federalists. They believed the</a:t>
            </a:r>
            <a:br>
              <a:rPr lang="en-US" dirty="0" smtClean="0"/>
            </a:br>
            <a:r>
              <a:rPr lang="en-US" dirty="0" smtClean="0"/>
              <a:t>government created by the Constitution would be too powerful and would eliminate the power of the states. </a:t>
            </a:r>
          </a:p>
          <a:p>
            <a:r>
              <a:rPr lang="en-US" dirty="0" smtClean="0"/>
              <a:t>They also argued that the Constitution did not describe the rights guaranteed to the states and to each citizen.</a:t>
            </a:r>
            <a:endParaRPr lang="en-US" dirty="0"/>
          </a:p>
        </p:txBody>
      </p:sp>
      <p:pic>
        <p:nvPicPr>
          <p:cNvPr id="4098" name="Picture 2" descr="http://federalists1301.weebly.com/uploads/1/8/3/2/18328527/352751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3447287"/>
            <a:ext cx="5167745" cy="341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83880" cy="1051560"/>
          </a:xfrm>
        </p:spPr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183880" cy="4187952"/>
          </a:xfrm>
        </p:spPr>
        <p:txBody>
          <a:bodyPr/>
          <a:lstStyle/>
          <a:p>
            <a:r>
              <a:rPr lang="en-US" dirty="0" smtClean="0"/>
              <a:t>The anti- Federalists had a valid argument but was it worth not ratifying the Constitution over?</a:t>
            </a:r>
          </a:p>
          <a:p>
            <a:r>
              <a:rPr lang="en-US" dirty="0" smtClean="0"/>
              <a:t>How can we compromise?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83880" cy="685800"/>
          </a:xfrm>
        </p:spPr>
        <p:txBody>
          <a:bodyPr/>
          <a:lstStyle/>
          <a:p>
            <a:r>
              <a:rPr lang="en-US" dirty="0" smtClean="0"/>
              <a:t>The Federalist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105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counter these claims, James Madison, Alexander Hamilton, and others wrote a series of articles that supported ratification of the Constitution and explained the intent behind its major provisions, called the Federalist Papers. </a:t>
            </a:r>
          </a:p>
          <a:p>
            <a:r>
              <a:rPr lang="en-US" dirty="0" smtClean="0"/>
              <a:t>Supporters of the Constitution were known as Federalists. </a:t>
            </a:r>
          </a:p>
        </p:txBody>
      </p:sp>
      <p:pic>
        <p:nvPicPr>
          <p:cNvPr id="2050" name="Picture 2" descr="http://upload.wikimedia.org/wikipedia/commons/thumb/b/b6/An_Advertisement_of_The_Federalist_-_Project_Gutenberg_eText_16960.jpg/220px-An_Advertisement_of_The_Federalist_-_Project_Gutenberg_eText_16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761999"/>
            <a:ext cx="3962400" cy="6105697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QTEhUUExMVFRUXFRcaFxgYFxcVFBcUFxQYFxQVFBUYHCggHRolHBQVITEhJSksLi4uFx8zODMsNygtLisBCgoKBQUFDgUFDisZExkrKysrKysrKysrKysrKysrKysrKysrKysrKysrKysrKysrKysrKysrKysrKysrKysrK//AABEIAMgAsQMBIgACEQEDEQH/xAAbAAABBQEBAAAAAAAAAAAAAAACAAEDBAYFB//EAD0QAAIBAwIFAgMHAgQEBwAAAAECAwAREgQhBRMxQVEiYQYycRQjgZGhsfBC0VKC4fEVJGJyFjNDY5Kiwf/EABQBAQAAAAAAAAAAAAAAAAAAAAD/xAAUEQEAAAAAAAAAAAAAAAAAAAAA/9oADAMBAAIRAxEAPwD2OGPFQOtgB+VI1JahNBGTTWAoqcigFFFEaVqc0A40EgqUNSIoKEyX2vQLH+FXGUdq48KSfbGUvNy1RXGwETMzOGjvj0AwPW9BfWPoP070TMB3rlcQlk5rBeZgH0wGKnozfelfSQRiRc32oviGaRcBGzC+WRCswCjzipsb9PNB1CQR+VCQaOFdh16DrsalsKCoY7n96eLTAX996tWFNagiEP5UzRC9TqbCgYi9qCLligI36VZxFM6igo6mO6i21iCfpb+9AzC3WrQqjqEuem/7/hQR8weRSqPD6f8AxpUGpIoCKSv6QacGgA/rQC5PYbVKawfEeKpFrpYZtTMqCGBo1DkZSSyMp3G9/lsPr1oNwy0sTWN+IzJpholOrkAbVJFK5KqWjbMgEkbHZbsPeuzwIpKOfDqXlhYMgBOS8xJCrPG/jYj8AaDsHamzrF/DsM2oXWK2s1CtDq3iRxyz6FijZclMdju5J7+9WOEcSmm0+shnbl6nSl0aSL0hgI+ZFMqkbXGxXfofNBqm6eaZResb8K60aiGALrZG1QihmmGYdB61MiSKNhkMlsOnXtV3iuqZOIQodQ0UMkEzMCyKgdGRUszLtfInv8p2oNRamKeK4HwfrZ5Fn52Tok5WCUrg0sVgciALEA7ZDr+FN8W8Yl04jkjF44nR9UO/2dyY7jxY3c+yGg71MKp8Vu2nkMcjRnlsyyIFLCwyBGQIINu/YmuZ8A6iSXQwzzSNJJMmbE4gLuQFQKOm1/NBoJKYLfes79ql/wCKmDnNyfsomwsvzmUxkXtfGwBqLg3FG1I9GpUTLMyywEKpjjWQoyBDdslQBsz83WwBsA1OO1MFrN/E+o1Ol0jyrNlJzI1AxURqsk4Syi1yQrDc9xXah00iMGMzPGqNkGCAlrgqbhQAAMrigtv0oD2p9Jqo5UDRusin+pSGU9tiPepMR4oAYVWkiHerpSoJqCtyx4pqktSoBnzQAx7XNvIJ+ldKRrVXMuAY9fApDWqWAs2/e21/H1oJw1YqHheobiM8skC/Zpoo43DSKXHKLMjlR2NxttW1zFV30i5ZW3yyv5OGAv8AQUGb+NNJqZZNIYIc+Tqo5pDkigot8kS5+Y3+lX4pJg6rHpniiu7yljGWYkFsY1Vz6mc3uT++3Q0PMUNzCD6jjb/D2v71cFqDGfC7TwvrDJopxztU0yWMXymNUCn7z0n7u/8AmHipNDweeKLXTNGH1WsZjy1cYRqYzHEhcgA2uSSBWxyoTJQY7gsGqg0UMf2Nm1MOnMKtnHyjb5CWyvjdVNsTR8Q0Mr62BzpmkiSGWKUkx4nm4fKjHdQVNz+QrYE0DHrQZr4V0U+kMmnZWfTq7HTSZAlYit+SVJvZTcL7bdKnj0YmSZ59M4Zy4KMQS0WOCqLNY3Qd+hY13Wt9KktcUGN+G4dVFoGgmhlZ4ldIjeMmSNiRFchtiqkA/Sm+FY9TptDDp20shljjZAQ0XLJDMVYnO+9+lq2LEeKS79qDHR6HUf8AE1maF8DolgaQFMebzDJmVvfAXI+pqtreBHViCR9I0OuSSItMAqBcCC7mRSckKg2XruAbVu7UiKDLfH2lll0ZihjaaQyRMALAfdzLIbnaxsu1aBZC8d8CCVPoewJP+FuoF/NWVO1qVBzOBoVhUHTrprXtEhBAF+twB1roK9E1MKB6pzg3q6xqlqmsPrQR4jwaVUubJ5X/AO396eg7xjHi9c7XP2A3uLW810mO1c1H+8tf+k/nQWQPw9vFKCOw6k/WjU097UCZKIL/AD9qEmmO4IPQi350FHhnFVnMoQG8UnLa42JsLMtj8pOQ+qmqcvHQFeQQu0auUDgoc5RIseAW9xd2xBPgk279DT8PjiN40scFTYn5FJKruexY/nUEnB4WLkx35l8gS2JJtdgt7Kxst2G+woIl4+OYIjGyvzGRhdSEIiEoYkfMGUi1vO42phxj0Tycl7QSMhBK+sKqsWT2s/f/AAmjfg8JGJTYFmvk2RaRcXZmvdiV237UTcHi9V0Nmvf1PY3xvtfb5F6eKCNeKlmCrC7MUDkBl9MbSFFfc73xYgdbA+1wHHTdwYJAEkSNjlHYSScrEfN0+/Uk9rGp24RCcTh0ufmbfJsmD7+oZC9jcbUZ4VGcrhvXIsretwTIhUq2x/6F2/6RQU2+I1sTypCCJjGRheZoC3MSMFrhvS1srXsTV3hPFUnEhQEKhUZG1mugc2ANxa9iDYgg03/AofXZCued7MwCmU5SGMXsmRuTbyfNXNLpEjyKLYu2T+7FQpJv7KL+bUHJ/wDFMQUPjIFMZkS4X7yIOqGRPV0GaGxtsQa6eh1XNUOAQrbi9r2332JFja4I6giqq/D0CqVCsAwts7eheZzMY2/oXLew8Adq6AW2wGw6eNulAYNPUCA9/wAKO9AVjel7UJagJN6CR2rl6h8jbwau6h7A23NU7E7nvQRY0qkwpUF8vVGCQGYC1+v+X3o9U/X6UfCpEK7FS39Vuv40HQFImmtTOt6DnT8YRJTFy5WZYuZ6VGJTLHYltzltarWnnV1V1vZlBFxid99x2NcHiXC5JNVzDAzxiFEUiRUYyx6jnKbE/LcL1/Ku3pGcoDKqpIR6kVs1U3OwawvtbtQDr9ckQBa5LOqqqjJ2djZQo/PfsAafQa9ZUzRWALMtmXFgUYqwI9itUPiHh/ORFMSyx5gyKWwbFVYq0TXFnDYkG46dRT/D+ikigxmdnbJyuTcx1iLXjR5D8xA7/qetBd1urSJGkc2VQL7X6kAAAdSSQPxoNHr1lzsrqyMEdXUqwOIcbeLON6r8e0zSQsiokmRQMj7K8ZYc1bnoSlwD2NjVL4Z0EsQkViyx53iikfnSRrgAyiS/ylgSBc2HfsA7txVaDisRmeBX+9QKzDfbO+NvJ/a9FLkoJVS5AJxFgWI7AsQP1rLwcJ1UcunnWN2e0w1CFo8VExL+k3FyJBHa9/Sp77UG1Le9c/U8bjj1EenYSB5Qxj9DGNrKWYczoCFUm1XkQ9/x7/2rg/GGieWJRGrF1mjdSuN1CsOZYsy2yjLr/m7daDrcK4ok8fMQPiSQpZSuQBsWW/Vb3se9TajUIis7kKqi5J6AUMC2VRbHYenay7fKLbbdKp8e0zPA6CPm54AoGxJQyLmQwIswW5G/VRQTaTiMcpYISSpAYFWQhioYAq2/ykH8asg1l9HqpdK2MvMkSbUpHBzCn2hU5QyMg2LqHDWPUKLn31CrQImnD2pilRld6AZ6ruKs41HItBXt709PalQSPHeoOEovMkIUXFvV7eKum3503D19JNgLnqO6jpf9aC2ZKV7ikrVGzUDO38/emJJp8hTE0D07ihDULPegRHvTEUsqbK9AxP70YNCBR3oFmTttTio1YdqISA9KA0oy31oFNIvQFYbbdO/ffrv/ADpQMbUszQu1qAs6hy3p3Y2FhUZf2/WglLVFI+1DzKrPNQScwUqr86lQDqWdmCp8xFx42rvJCAAPAqpw0KoYD5r3J+vSrLUBEVC9JiTUbGgkSs9Lw/V5S/esUtLy8ZAHPp+6BuLA5SML36Qp1ua7bSmiVqDgR6LV8oKXfJYpxcSLdnyDae5Ptdfbvl1qDX8N1Vjy3mLHTrb1x2GoLWYkbE2XfqPrWoypAXPagz+l0mp5yMzMIgEzVmBJIiIuAOxci637A+bg0GqNgpYHmtkSy7RGdCpXvkI8re1/atE61FjbqL0HG16asvqOUSA2Cw3wIX05SyAeLjEA928dIZIdYWdgzBSImCAoXXIqNRGlxbJFVypJsTL7V3pF/ntRIluhoM0BrQLHmH0MRblf088ojX/9U3097em4bpvV2I6oadMg6y820pURmTk5Mcox8pt6RcgH5ja+1diRKLC9ByOFjVmR+cxVOVGqgBD98VBkdbDcA7b7XLbEWqCE6sCIs0hJxMgKRC15bMBYdkW/XvXfBoWW4oK3B5naMNKLP32AHyjpb+Dpva5ts9zUINIMCaCVxURX96HOgLb0DSvakmnvvSmF9j+FPHIQNxagl+z0qh+1e36GlQQ8O1/rwY7EXUe467/S1djmA9/1FvzrIcRiYWKkhh0P17fQ+KxGEa6bU7RS6SXUOrRAow0k6zlIpEt0jddiR0Nj0NB7GZLX3A+pHfpULN4/GsH8eaWI6zTrGNLmNLrFQShcBbk8lcTsPmfG+27VZ45w3Tajh6nTIki6Y5wj5gVhe8kSk9VYIwPnag2WY/MXo8wen8+lebaPRxS6khYlCa5UniYKQVihl++3HQsnLI95K9FhjVVVVACgWA7Y2AsKBs/bbfsf3oxP06e+/Qnp+PTavP8ATDTzPr/tbqmojlkVWJxlhg5ScltOL365EW3Lbd66L6eJtfJHqxGyLpojAJgMMSWGodVfbO9gfAtQbQP/AC1t/pUMs3+9ecppIpNDpxqJAobWsNNKWAlWIzsIJI2Ym4sE/wAuPar3DCBJq5J1EOph0gWeRVuSfvT9pi8hksfqlu1Bs27eD+3W42oy5A6G1vB7VjeBcPDNNppY1DNpYi0kMjskkbtKok9XqSUkPfc7WN6DRcLibWaxNwsMulwCu/pIhVyAMrWJ6jveg2bz7DbY2sfP0qUybbjasRw/Tr9q4inqAZokBV2BVZNOjyYb+klizbU/CdOr6rVplIojm03LAlf0ldOkjAAtYq1jce5oNkZPY0z6i387+KxYg/5fiWLyhkmmA++kLJjGrxgMWuvqa4Ate9SfE/C+XpnkR5sx9mRbSy7X1CKx2a92Dlbn2oLvxJrnBAF7Wv8AWudwjXPzV73679fNF8YcHWLSylWlJ5+nIyldjHnqIY3VWJvYhmFvei03DUOtkg9YSPTxugV3UsXkdXYspucSqqOwy+lBrAetCT396xOiaeaAgTyq6614YJcib4MyrzALB09OJv4812Ph/XGaVy2aSRogkiLEhJcmV9jbYhbqe4se5oNBQOKMH8aika9A23k0qjufalQR6NjJNiPlQeo+5Gy7+a6i6NQCAqgHsALH6iq3CNNy1bIgksWNunSw/Sryy39qCGbRqxu8aOT1LKrEjwSQbgUPJC7AAAdABYAewFWHkqsZN6BooQLWUCwsLACy+BtsNhtRsbmgd6QoGMKsysyqWT5WKqWX/tYi4ptdCrLYosltwpUNv7ZdDSEvT+fzeiy9v360FXSQk3MwViT6VIDCMWtZSR7VaKA9QDfYmw3Hg37bnao79dj/AG+tSo3tQNDpEiBEUaIGN2wVUufJsNz71Xj0ESEssUatvuqKrEHdvUBfc1aEwI69/wBP5+9Nl/P2oKsXDIlJdIkRje7Kqqxubm7Dc71Bp+CQxvzEhjRze7KoVtzc7jrc2NXhLtfe1Nzf54oKk3C4HlErwxtKvSQqMxb5d7dtqm1+gimAWWJJANwHGQB82p2kta/fz496O29BDqeFQyRqjxI6JbBWF1UgEDEfQ0Op4XG+OcYIUHHc5LcWIVhYgEVbU0QY96Dmy8IgZUR4Y2SOxjW2yEdMBtb61JLoVbmWCq8i4lsA21jiHW4DAZGrWV71BI5oH0WmSCNYox6EVVX6KLX2/nSmbf23uPagub2o26UEfNk80qanoOlw9w6Bul+1TtHveuZwyXBbf0/t7107X70DPVYr5p9Vqo1IVpIwxIAUsqsSegCk3qpNrEzKiRSw6pkuQ+qg3oLDWrl8a0ssyqsTKhDhySTuyENGtgD6CR6vap49SjMVWRCw6qGUsB3uAb0a6hMsQ6ZX3XNcrjyvWgpRaWZYpgXTmO7NH6mIQMAN2xvsbkADbYXO5qhDwecGIM6uEjEfqaS4C8wXsALl0aMMT0KmwNd1dQrGyupI6gMCR/3AG4pW3/n88UGb0nw/qIxpwZEflSM1zJIuQYJswxPQh7AEXuPe4RcC1AWJBLYrnlJ9okZgWeNgwTAByAjAKdvV33vqkYH+oE97Wv8AvTTGx6gX6eT9Peg5eo0MpmzDXUomX3jxgMhkNwgJBDZqCb7Yd9qpcP4PqIyg57tYIWZpmNmBZplxt61ZSqgk7Wv713GjPbvv+VDECuwv123Pfc2/WgpaLQTLDKrOXcrZLuSf/LsAzdmyvcgb2v3qHhPDtQrQ86RyFVzJ95cMwdjALWG2LnK3+Fa7KAnt3+v86VOnS9vxtQcDiejmLSGN3AKxFfWMQ3NBm9BIIAjFgLi9zQ8K0+pWVTI7FOVY3YFc7sSwW5J/pFu2++2+j5R27+Pp7VGI7f3oCVhSyvTKv+lIoeh60A1CosatmMgbiq0w236UAsLCqWp1JWikcgj9Nx9aEC53/hoI/tZ/n+1KrnKNKgeCSym/iujppckHt2qnyxUkJAb6/lQcCbhzSa8zSRtiixrHkEKSYlmJ63HqKNf/ANsVBwPSyCeaaTTMhkaRvVytrWSMpjclnRVvc2G/W9a2VhQum1Bk+FaKVpY3fT8orNPNI5Md2MitGka4E3GGGRNh6BsewcKgkGolmfTuM3dwW5RxAVUjVcSWLMoYG5sLmtWW+lqgDj2/KgzHAeHypMJpIjd1kcnJQY5ZH+8ja27+hIgre1XNHp5zqvtEyMLQMqrdTiS4IjUg7myAlthdrdAK7iEeP7e9TKP5/Peg4Hw0JEBV9OYy5kkkY4Ld3kJWOy3ysptl4Ueag4hoDJqHaXTc4M0IikuqrDEgzchj6lfmAk2G9xvWkeQKRt/oPNAZARQZnVcPkkmLYWkOpR1nsLJpURfQh6jI8xSnfNib3oONaCSWSRkiv92kDBgoSaGQnnNe+/LJRlvv6Wt1rUoQR/aiBB6eKDOScDEmq9UarBHDEE6AM6s5CC24VfQT5so81HpuHBtc87wEHP0M0YBAjiVUmMgP9XrXHxj4rUKCKMEd6DHajhLTTkmI4S6heYHuoVNOqtHMo78woyH/ALx4q3p+CK+slaRHZQoxZsgHZ3LOuxAZECoov1BIrVF+3T9qAk0Ga1ELk6yZEKuWjijNmDmFAgmePYeogykEf4F60McWEWpKwssTNjDEEcsVKBWcxgZAM9yR+J61qi4AF6B3vv8A60Gb4OhgfGUMAeXp4WuSZEAzjeRW6EBghNr/AHZ81pB4odj2H1I3B7EUk2NAEkdqoFbNcbCupKNqoMvigf7SP4KVDvSoOkq7UodPc3v0qJSTsv51dgFhb/c0DPBtUDx1ZBqOUmgrGLzXK4/C/IflZB7AAoMmUEjJgtxewvsCDboRXZt71HKKDIaePUmaPJdQqCJQwGTJneUZMSTb0ctiG+gNwaPT6TUiHTtJJqGd5Y8wqlXSIgczm2XcixNyAB+FayHapDegxOoXVf8AMKDqQbkRPgxtulnPRSNydt7Br9qh5mrIkBEwZnhtijPHGuDCQLjud7E23rbOvtSjWgxscup5qAidUMCZARkjnmN7gnHEWIUne+VgO4q/8PyTCN+fmZFJYZA2C4ArZgBluDcAAjpba50arf6f/t6K3i+1Bn1486iNpY0RHgWRyHYukhZFKcrC+IaRBlfudqv6vUsksKKmfNLi9zZSsZdb2UgAkY3JFj2NXn06HcqpNgLkAkgMGA3/AOoA/UCpQT/P0oMlFxLVSzRERDEpMHRXyiLxmZVtPhsC8ab2uMhYNfbr8G4qJrAqUkEaOy3LKFckIVlsA98b7Ada6cMCqoRQAgGyjYW37fiaNFC2UCwUbDsB2A9qBpE2oUT8vyo2NIfoKBKlIrUi03e1BGxsKpOfI2q+/SoXSgq3X+GmqbEeKVB09PDY1PmKalQM5qCdh/P0FKlQCknmk1qelQALClmOxpUqAC16Q2pUqB1bxTZ0qVAlbepGpUqAC/7Ux33pqVAmvt470gwpUqCRW626U5alSoBY1BSpUActfApUqV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TEhUUExMVFRUXFRcaFxgYFxcVFBcUFxQYFxQVFBUYHCggHRolHBQVITEhJSksLi4uFx8zODMsNygtLisBCgoKBQUFDgUFDisZExkrKysrKysrKysrKysrKysrKysrKysrKysrKysrKysrKysrKysrKysrKysrKysrKysrK//AABEIAMgAsQMBIgACEQEDEQH/xAAbAAABBQEBAAAAAAAAAAAAAAACAAEDBAYFB//EAD0QAAIBAwIFAgMHAgQEBwAAAAECAwAREgQhBRMxQVEiYQYycRQjgZGhsfBC0VKC4fEVJGJyFjNDY5Kiwf/EABQBAQAAAAAAAAAAAAAAAAAAAAD/xAAUEQEAAAAAAAAAAAAAAAAAAAAA/9oADAMBAAIRAxEAPwD2OGPFQOtgB+VI1JahNBGTTWAoqcigFFFEaVqc0A40EgqUNSIoKEyX2vQLH+FXGUdq48KSfbGUvNy1RXGwETMzOGjvj0AwPW9BfWPoP070TMB3rlcQlk5rBeZgH0wGKnozfelfSQRiRc32oviGaRcBGzC+WRCswCjzipsb9PNB1CQR+VCQaOFdh16DrsalsKCoY7n96eLTAX996tWFNagiEP5UzRC9TqbCgYi9qCLligI36VZxFM6igo6mO6i21iCfpb+9AzC3WrQqjqEuem/7/hQR8weRSqPD6f8AxpUGpIoCKSv6QacGgA/rQC5PYbVKawfEeKpFrpYZtTMqCGBo1DkZSSyMp3G9/lsPr1oNwy0sTWN+IzJpholOrkAbVJFK5KqWjbMgEkbHZbsPeuzwIpKOfDqXlhYMgBOS8xJCrPG/jYj8AaDsHamzrF/DsM2oXWK2s1CtDq3iRxyz6FijZclMdju5J7+9WOEcSmm0+shnbl6nSl0aSL0hgI+ZFMqkbXGxXfofNBqm6eaZResb8K60aiGALrZG1QihmmGYdB61MiSKNhkMlsOnXtV3iuqZOIQodQ0UMkEzMCyKgdGRUszLtfInv8p2oNRamKeK4HwfrZ5Fn52Tok5WCUrg0sVgciALEA7ZDr+FN8W8Yl04jkjF44nR9UO/2dyY7jxY3c+yGg71MKp8Vu2nkMcjRnlsyyIFLCwyBGQIINu/YmuZ8A6iSXQwzzSNJJMmbE4gLuQFQKOm1/NBoJKYLfes79ql/wCKmDnNyfsomwsvzmUxkXtfGwBqLg3FG1I9GpUTLMyywEKpjjWQoyBDdslQBsz83WwBsA1OO1MFrN/E+o1Ol0jyrNlJzI1AxURqsk4Syi1yQrDc9xXah00iMGMzPGqNkGCAlrgqbhQAAMrigtv0oD2p9Jqo5UDRusin+pSGU9tiPepMR4oAYVWkiHerpSoJqCtyx4pqktSoBnzQAx7XNvIJ+ldKRrVXMuAY9fApDWqWAs2/e21/H1oJw1YqHheobiM8skC/Zpoo43DSKXHKLMjlR2NxttW1zFV30i5ZW3yyv5OGAv8AQUGb+NNJqZZNIYIc+Tqo5pDkigot8kS5+Y3+lX4pJg6rHpniiu7yljGWYkFsY1Vz6mc3uT++3Q0PMUNzCD6jjb/D2v71cFqDGfC7TwvrDJopxztU0yWMXymNUCn7z0n7u/8AmHipNDweeKLXTNGH1WsZjy1cYRqYzHEhcgA2uSSBWxyoTJQY7gsGqg0UMf2Nm1MOnMKtnHyjb5CWyvjdVNsTR8Q0Mr62BzpmkiSGWKUkx4nm4fKjHdQVNz+QrYE0DHrQZr4V0U+kMmnZWfTq7HTSZAlYit+SVJvZTcL7bdKnj0YmSZ59M4Zy4KMQS0WOCqLNY3Qd+hY13Wt9KktcUGN+G4dVFoGgmhlZ4ldIjeMmSNiRFchtiqkA/Sm+FY9TptDDp20shljjZAQ0XLJDMVYnO+9+lq2LEeKS79qDHR6HUf8AE1maF8DolgaQFMebzDJmVvfAXI+pqtreBHViCR9I0OuSSItMAqBcCC7mRSckKg2XruAbVu7UiKDLfH2lll0ZihjaaQyRMALAfdzLIbnaxsu1aBZC8d8CCVPoewJP+FuoF/NWVO1qVBzOBoVhUHTrprXtEhBAF+twB1roK9E1MKB6pzg3q6xqlqmsPrQR4jwaVUubJ5X/AO396eg7xjHi9c7XP2A3uLW810mO1c1H+8tf+k/nQWQPw9vFKCOw6k/WjU097UCZKIL/AD9qEmmO4IPQi350FHhnFVnMoQG8UnLa42JsLMtj8pOQ+qmqcvHQFeQQu0auUDgoc5RIseAW9xd2xBPgk279DT8PjiN40scFTYn5FJKruexY/nUEnB4WLkx35l8gS2JJtdgt7Kxst2G+woIl4+OYIjGyvzGRhdSEIiEoYkfMGUi1vO42phxj0Tycl7QSMhBK+sKqsWT2s/f/AAmjfg8JGJTYFmvk2RaRcXZmvdiV237UTcHi9V0Nmvf1PY3xvtfb5F6eKCNeKlmCrC7MUDkBl9MbSFFfc73xYgdbA+1wHHTdwYJAEkSNjlHYSScrEfN0+/Uk9rGp24RCcTh0ufmbfJsmD7+oZC9jcbUZ4VGcrhvXIsretwTIhUq2x/6F2/6RQU2+I1sTypCCJjGRheZoC3MSMFrhvS1srXsTV3hPFUnEhQEKhUZG1mugc2ANxa9iDYgg03/AofXZCued7MwCmU5SGMXsmRuTbyfNXNLpEjyKLYu2T+7FQpJv7KL+bUHJ/wDFMQUPjIFMZkS4X7yIOqGRPV0GaGxtsQa6eh1XNUOAQrbi9r2332JFja4I6giqq/D0CqVCsAwts7eheZzMY2/oXLew8Adq6AW2wGw6eNulAYNPUCA9/wAKO9AVjel7UJagJN6CR2rl6h8jbwau6h7A23NU7E7nvQRY0qkwpUF8vVGCQGYC1+v+X3o9U/X6UfCpEK7FS39Vuv40HQFImmtTOt6DnT8YRJTFy5WZYuZ6VGJTLHYltzltarWnnV1V1vZlBFxid99x2NcHiXC5JNVzDAzxiFEUiRUYyx6jnKbE/LcL1/Ku3pGcoDKqpIR6kVs1U3OwawvtbtQDr9ckQBa5LOqqqjJ2djZQo/PfsAafQa9ZUzRWALMtmXFgUYqwI9itUPiHh/ORFMSyx5gyKWwbFVYq0TXFnDYkG46dRT/D+ikigxmdnbJyuTcx1iLXjR5D8xA7/qetBd1urSJGkc2VQL7X6kAAAdSSQPxoNHr1lzsrqyMEdXUqwOIcbeLON6r8e0zSQsiokmRQMj7K8ZYc1bnoSlwD2NjVL4Z0EsQkViyx53iikfnSRrgAyiS/ylgSBc2HfsA7txVaDisRmeBX+9QKzDfbO+NvJ/a9FLkoJVS5AJxFgWI7AsQP1rLwcJ1UcunnWN2e0w1CFo8VExL+k3FyJBHa9/Sp77UG1Le9c/U8bjj1EenYSB5Qxj9DGNrKWYczoCFUm1XkQ9/x7/2rg/GGieWJRGrF1mjdSuN1CsOZYsy2yjLr/m7daDrcK4ok8fMQPiSQpZSuQBsWW/Vb3se9TajUIis7kKqi5J6AUMC2VRbHYenay7fKLbbdKp8e0zPA6CPm54AoGxJQyLmQwIswW5G/VRQTaTiMcpYISSpAYFWQhioYAq2/ykH8asg1l9HqpdK2MvMkSbUpHBzCn2hU5QyMg2LqHDWPUKLn31CrQImnD2pilRld6AZ6ruKs41HItBXt709PalQSPHeoOEovMkIUXFvV7eKum3503D19JNgLnqO6jpf9aC2ZKV7ikrVGzUDO38/emJJp8hTE0D07ihDULPegRHvTEUsqbK9AxP70YNCBR3oFmTttTio1YdqISA9KA0oy31oFNIvQFYbbdO/ffrv/ADpQMbUszQu1qAs6hy3p3Y2FhUZf2/WglLVFI+1DzKrPNQScwUqr86lQDqWdmCp8xFx42rvJCAAPAqpw0KoYD5r3J+vSrLUBEVC9JiTUbGgkSs9Lw/V5S/esUtLy8ZAHPp+6BuLA5SML36Qp1ua7bSmiVqDgR6LV8oKXfJYpxcSLdnyDae5Ptdfbvl1qDX8N1Vjy3mLHTrb1x2GoLWYkbE2XfqPrWoypAXPagz+l0mp5yMzMIgEzVmBJIiIuAOxci637A+bg0GqNgpYHmtkSy7RGdCpXvkI8re1/atE61FjbqL0HG16asvqOUSA2Cw3wIX05SyAeLjEA928dIZIdYWdgzBSImCAoXXIqNRGlxbJFVypJsTL7V3pF/ntRIluhoM0BrQLHmH0MRblf088ojX/9U3097em4bpvV2I6oadMg6y820pURmTk5Mcox8pt6RcgH5ja+1diRKLC9ByOFjVmR+cxVOVGqgBD98VBkdbDcA7b7XLbEWqCE6sCIs0hJxMgKRC15bMBYdkW/XvXfBoWW4oK3B5naMNKLP32AHyjpb+Dpva5ts9zUINIMCaCVxURX96HOgLb0DSvakmnvvSmF9j+FPHIQNxagl+z0qh+1e36GlQQ8O1/rwY7EXUe467/S1djmA9/1FvzrIcRiYWKkhh0P17fQ+KxGEa6bU7RS6SXUOrRAow0k6zlIpEt0jddiR0Nj0NB7GZLX3A+pHfpULN4/GsH8eaWI6zTrGNLmNLrFQShcBbk8lcTsPmfG+27VZ45w3Tajh6nTIki6Y5wj5gVhe8kSk9VYIwPnag2WY/MXo8wen8+lebaPRxS6khYlCa5UniYKQVihl++3HQsnLI95K9FhjVVVVACgWA7Y2AsKBs/bbfsf3oxP06e+/Qnp+PTavP8ATDTzPr/tbqmojlkVWJxlhg5ScltOL365EW3Lbd66L6eJtfJHqxGyLpojAJgMMSWGodVfbO9gfAtQbQP/AC1t/pUMs3+9ecppIpNDpxqJAobWsNNKWAlWIzsIJI2Ym4sE/wAuPar3DCBJq5J1EOph0gWeRVuSfvT9pi8hksfqlu1Bs27eD+3W42oy5A6G1vB7VjeBcPDNNppY1DNpYi0kMjskkbtKok9XqSUkPfc7WN6DRcLibWaxNwsMulwCu/pIhVyAMrWJ6jveg2bz7DbY2sfP0qUybbjasRw/Tr9q4inqAZokBV2BVZNOjyYb+klizbU/CdOr6rVplIojm03LAlf0ldOkjAAtYq1jce5oNkZPY0z6i387+KxYg/5fiWLyhkmmA++kLJjGrxgMWuvqa4Ate9SfE/C+XpnkR5sx9mRbSy7X1CKx2a92Dlbn2oLvxJrnBAF7Wv8AWudwjXPzV73679fNF8YcHWLSylWlJ5+nIyldjHnqIY3VWJvYhmFvei03DUOtkg9YSPTxugV3UsXkdXYspucSqqOwy+lBrAetCT396xOiaeaAgTyq6614YJcib4MyrzALB09OJv4812Ph/XGaVy2aSRogkiLEhJcmV9jbYhbqe4se5oNBQOKMH8aika9A23k0qjufalQR6NjJNiPlQeo+5Gy7+a6i6NQCAqgHsALH6iq3CNNy1bIgksWNunSw/Sryy39qCGbRqxu8aOT1LKrEjwSQbgUPJC7AAAdABYAewFWHkqsZN6BooQLWUCwsLACy+BtsNhtRsbmgd6QoGMKsysyqWT5WKqWX/tYi4ptdCrLYosltwpUNv7ZdDSEvT+fzeiy9v360FXSQk3MwViT6VIDCMWtZSR7VaKA9QDfYmw3Hg37bnao79dj/AG+tSo3tQNDpEiBEUaIGN2wVUufJsNz71Xj0ESEssUatvuqKrEHdvUBfc1aEwI69/wBP5+9Nl/P2oKsXDIlJdIkRje7Kqqxubm7Dc71Bp+CQxvzEhjRze7KoVtzc7jrc2NXhLtfe1Nzf54oKk3C4HlErwxtKvSQqMxb5d7dtqm1+gimAWWJJANwHGQB82p2kta/fz496O29BDqeFQyRqjxI6JbBWF1UgEDEfQ0Op4XG+OcYIUHHc5LcWIVhYgEVbU0QY96Dmy8IgZUR4Y2SOxjW2yEdMBtb61JLoVbmWCq8i4lsA21jiHW4DAZGrWV71BI5oH0WmSCNYox6EVVX6KLX2/nSmbf23uPagub2o26UEfNk80qanoOlw9w6Bul+1TtHveuZwyXBbf0/t7107X70DPVYr5p9Vqo1IVpIwxIAUsqsSegCk3qpNrEzKiRSw6pkuQ+qg3oLDWrl8a0ssyqsTKhDhySTuyENGtgD6CR6vap49SjMVWRCw6qGUsB3uAb0a6hMsQ6ZX3XNcrjyvWgpRaWZYpgXTmO7NH6mIQMAN2xvsbkADbYXO5qhDwecGIM6uEjEfqaS4C8wXsALl0aMMT0KmwNd1dQrGyupI6gMCR/3AG4pW3/n88UGb0nw/qIxpwZEflSM1zJIuQYJswxPQh7AEXuPe4RcC1AWJBLYrnlJ9okZgWeNgwTAByAjAKdvV33vqkYH+oE97Wv8AvTTGx6gX6eT9Peg5eo0MpmzDXUomX3jxgMhkNwgJBDZqCb7Yd9qpcP4PqIyg57tYIWZpmNmBZplxt61ZSqgk7Wv713GjPbvv+VDECuwv123Pfc2/WgpaLQTLDKrOXcrZLuSf/LsAzdmyvcgb2v3qHhPDtQrQ86RyFVzJ95cMwdjALWG2LnK3+Fa7KAnt3+v86VOnS9vxtQcDiejmLSGN3AKxFfWMQ3NBm9BIIAjFgLi9zQ8K0+pWVTI7FOVY3YFc7sSwW5J/pFu2++2+j5R27+Pp7VGI7f3oCVhSyvTKv+lIoeh60A1CosatmMgbiq0w236UAsLCqWp1JWikcgj9Nx9aEC53/hoI/tZ/n+1KrnKNKgeCSym/iujppckHt2qnyxUkJAb6/lQcCbhzSa8zSRtiixrHkEKSYlmJ63HqKNf/ANsVBwPSyCeaaTTMhkaRvVytrWSMpjclnRVvc2G/W9a2VhQum1Bk+FaKVpY3fT8orNPNI5Md2MitGka4E3GGGRNh6BsewcKgkGolmfTuM3dwW5RxAVUjVcSWLMoYG5sLmtWW+lqgDj2/KgzHAeHypMJpIjd1kcnJQY5ZH+8ja27+hIgre1XNHp5zqvtEyMLQMqrdTiS4IjUg7myAlthdrdAK7iEeP7e9TKP5/Peg4Hw0JEBV9OYy5kkkY4Ld3kJWOy3ysptl4Ueag4hoDJqHaXTc4M0IikuqrDEgzchj6lfmAk2G9xvWkeQKRt/oPNAZARQZnVcPkkmLYWkOpR1nsLJpURfQh6jI8xSnfNib3oONaCSWSRkiv92kDBgoSaGQnnNe+/LJRlvv6Wt1rUoQR/aiBB6eKDOScDEmq9UarBHDEE6AM6s5CC24VfQT5so81HpuHBtc87wEHP0M0YBAjiVUmMgP9XrXHxj4rUKCKMEd6DHajhLTTkmI4S6heYHuoVNOqtHMo78woyH/ALx4q3p+CK+slaRHZQoxZsgHZ3LOuxAZECoov1BIrVF+3T9qAk0Ga1ELk6yZEKuWjijNmDmFAgmePYeogykEf4F60McWEWpKwssTNjDEEcsVKBWcxgZAM9yR+J61qi4AF6B3vv8A60Gb4OhgfGUMAeXp4WuSZEAzjeRW6EBghNr/AHZ81pB4odj2H1I3B7EUk2NAEkdqoFbNcbCupKNqoMvigf7SP4KVDvSoOkq7UodPc3v0qJSTsv51dgFhb/c0DPBtUDx1ZBqOUmgrGLzXK4/C/IflZB7AAoMmUEjJgtxewvsCDboRXZt71HKKDIaePUmaPJdQqCJQwGTJneUZMSTb0ctiG+gNwaPT6TUiHTtJJqGd5Y8wqlXSIgczm2XcixNyAB+FayHapDegxOoXVf8AMKDqQbkRPgxtulnPRSNydt7Br9qh5mrIkBEwZnhtijPHGuDCQLjud7E23rbOvtSjWgxscup5qAidUMCZARkjnmN7gnHEWIUne+VgO4q/8PyTCN+fmZFJYZA2C4ArZgBluDcAAjpba50arf6f/t6K3i+1Bn1486iNpY0RHgWRyHYukhZFKcrC+IaRBlfudqv6vUsksKKmfNLi9zZSsZdb2UgAkY3JFj2NXn06HcqpNgLkAkgMGA3/AOoA/UCpQT/P0oMlFxLVSzRERDEpMHRXyiLxmZVtPhsC8ab2uMhYNfbr8G4qJrAqUkEaOy3LKFckIVlsA98b7Ada6cMCqoRQAgGyjYW37fiaNFC2UCwUbDsB2A9qBpE2oUT8vyo2NIfoKBKlIrUi03e1BGxsKpOfI2q+/SoXSgq3X+GmqbEeKVB09PDY1PmKalQM5qCdh/P0FKlQCknmk1qelQALClmOxpUqAC16Q2pUqB1bxTZ0qVAlbepGpUqAC/7Ux33pqVAmvt470gwpUqCRW626U5alSoBY1BSpUActfApUqV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xQTEhUUExMVFRUXFRcaFxgYFxcVFBcUFxQYFxQVFBUYHCggHRolHBQVITEhJSksLi4uFx8zODMsNygtLisBCgoKBQUFDgUFDisZExkrKysrKysrKysrKysrKysrKysrKysrKysrKysrKysrKysrKysrKysrKysrKysrKysrK//AABEIAMgAsQMBIgACEQEDEQH/xAAbAAABBQEBAAAAAAAAAAAAAAACAAEDBAYFB//EAD0QAAIBAwIFAgMHAgQEBwAAAAECAwAREgQhBRMxQVEiYQYycRQjgZGhsfBC0VKC4fEVJGJyFjNDY5Kiwf/EABQBAQAAAAAAAAAAAAAAAAAAAAD/xAAUEQEAAAAAAAAAAAAAAAAAAAAA/9oADAMBAAIRAxEAPwD2OGPFQOtgB+VI1JahNBGTTWAoqcigFFFEaVqc0A40EgqUNSIoKEyX2vQLH+FXGUdq48KSfbGUvNy1RXGwETMzOGjvj0AwPW9BfWPoP070TMB3rlcQlk5rBeZgH0wGKnozfelfSQRiRc32oviGaRcBGzC+WRCswCjzipsb9PNB1CQR+VCQaOFdh16DrsalsKCoY7n96eLTAX996tWFNagiEP5UzRC9TqbCgYi9qCLligI36VZxFM6igo6mO6i21iCfpb+9AzC3WrQqjqEuem/7/hQR8weRSqPD6f8AxpUGpIoCKSv6QacGgA/rQC5PYbVKawfEeKpFrpYZtTMqCGBo1DkZSSyMp3G9/lsPr1oNwy0sTWN+IzJpholOrkAbVJFK5KqWjbMgEkbHZbsPeuzwIpKOfDqXlhYMgBOS8xJCrPG/jYj8AaDsHamzrF/DsM2oXWK2s1CtDq3iRxyz6FijZclMdju5J7+9WOEcSmm0+shnbl6nSl0aSL0hgI+ZFMqkbXGxXfofNBqm6eaZResb8K60aiGALrZG1QihmmGYdB61MiSKNhkMlsOnXtV3iuqZOIQodQ0UMkEzMCyKgdGRUszLtfInv8p2oNRamKeK4HwfrZ5Fn52Tok5WCUrg0sVgciALEA7ZDr+FN8W8Yl04jkjF44nR9UO/2dyY7jxY3c+yGg71MKp8Vu2nkMcjRnlsyyIFLCwyBGQIINu/YmuZ8A6iSXQwzzSNJJMmbE4gLuQFQKOm1/NBoJKYLfes79ql/wCKmDnNyfsomwsvzmUxkXtfGwBqLg3FG1I9GpUTLMyywEKpjjWQoyBDdslQBsz83WwBsA1OO1MFrN/E+o1Ol0jyrNlJzI1AxURqsk4Syi1yQrDc9xXah00iMGMzPGqNkGCAlrgqbhQAAMrigtv0oD2p9Jqo5UDRusin+pSGU9tiPepMR4oAYVWkiHerpSoJqCtyx4pqktSoBnzQAx7XNvIJ+ldKRrVXMuAY9fApDWqWAs2/e21/H1oJw1YqHheobiM8skC/Zpoo43DSKXHKLMjlR2NxttW1zFV30i5ZW3yyv5OGAv8AQUGb+NNJqZZNIYIc+Tqo5pDkigot8kS5+Y3+lX4pJg6rHpniiu7yljGWYkFsY1Vz6mc3uT++3Q0PMUNzCD6jjb/D2v71cFqDGfC7TwvrDJopxztU0yWMXymNUCn7z0n7u/8AmHipNDweeKLXTNGH1WsZjy1cYRqYzHEhcgA2uSSBWxyoTJQY7gsGqg0UMf2Nm1MOnMKtnHyjb5CWyvjdVNsTR8Q0Mr62BzpmkiSGWKUkx4nm4fKjHdQVNz+QrYE0DHrQZr4V0U+kMmnZWfTq7HTSZAlYit+SVJvZTcL7bdKnj0YmSZ59M4Zy4KMQS0WOCqLNY3Qd+hY13Wt9KktcUGN+G4dVFoGgmhlZ4ldIjeMmSNiRFchtiqkA/Sm+FY9TptDDp20shljjZAQ0XLJDMVYnO+9+lq2LEeKS79qDHR6HUf8AE1maF8DolgaQFMebzDJmVvfAXI+pqtreBHViCR9I0OuSSItMAqBcCC7mRSckKg2XruAbVu7UiKDLfH2lll0ZihjaaQyRMALAfdzLIbnaxsu1aBZC8d8CCVPoewJP+FuoF/NWVO1qVBzOBoVhUHTrprXtEhBAF+twB1roK9E1MKB6pzg3q6xqlqmsPrQR4jwaVUubJ5X/AO396eg7xjHi9c7XP2A3uLW810mO1c1H+8tf+k/nQWQPw9vFKCOw6k/WjU097UCZKIL/AD9qEmmO4IPQi350FHhnFVnMoQG8UnLa42JsLMtj8pOQ+qmqcvHQFeQQu0auUDgoc5RIseAW9xd2xBPgk279DT8PjiN40scFTYn5FJKruexY/nUEnB4WLkx35l8gS2JJtdgt7Kxst2G+woIl4+OYIjGyvzGRhdSEIiEoYkfMGUi1vO42phxj0Tycl7QSMhBK+sKqsWT2s/f/AAmjfg8JGJTYFmvk2RaRcXZmvdiV237UTcHi9V0Nmvf1PY3xvtfb5F6eKCNeKlmCrC7MUDkBl9MbSFFfc73xYgdbA+1wHHTdwYJAEkSNjlHYSScrEfN0+/Uk9rGp24RCcTh0ufmbfJsmD7+oZC9jcbUZ4VGcrhvXIsretwTIhUq2x/6F2/6RQU2+I1sTypCCJjGRheZoC3MSMFrhvS1srXsTV3hPFUnEhQEKhUZG1mugc2ANxa9iDYgg03/AofXZCued7MwCmU5SGMXsmRuTbyfNXNLpEjyKLYu2T+7FQpJv7KL+bUHJ/wDFMQUPjIFMZkS4X7yIOqGRPV0GaGxtsQa6eh1XNUOAQrbi9r2332JFja4I6giqq/D0CqVCsAwts7eheZzMY2/oXLew8Adq6AW2wGw6eNulAYNPUCA9/wAKO9AVjel7UJagJN6CR2rl6h8jbwau6h7A23NU7E7nvQRY0qkwpUF8vVGCQGYC1+v+X3o9U/X6UfCpEK7FS39Vuv40HQFImmtTOt6DnT8YRJTFy5WZYuZ6VGJTLHYltzltarWnnV1V1vZlBFxid99x2NcHiXC5JNVzDAzxiFEUiRUYyx6jnKbE/LcL1/Ku3pGcoDKqpIR6kVs1U3OwawvtbtQDr9ckQBa5LOqqqjJ2djZQo/PfsAafQa9ZUzRWALMtmXFgUYqwI9itUPiHh/ORFMSyx5gyKWwbFVYq0TXFnDYkG46dRT/D+ikigxmdnbJyuTcx1iLXjR5D8xA7/qetBd1urSJGkc2VQL7X6kAAAdSSQPxoNHr1lzsrqyMEdXUqwOIcbeLON6r8e0zSQsiokmRQMj7K8ZYc1bnoSlwD2NjVL4Z0EsQkViyx53iikfnSRrgAyiS/ylgSBc2HfsA7txVaDisRmeBX+9QKzDfbO+NvJ/a9FLkoJVS5AJxFgWI7AsQP1rLwcJ1UcunnWN2e0w1CFo8VExL+k3FyJBHa9/Sp77UG1Le9c/U8bjj1EenYSB5Qxj9DGNrKWYczoCFUm1XkQ9/x7/2rg/GGieWJRGrF1mjdSuN1CsOZYsy2yjLr/m7daDrcK4ok8fMQPiSQpZSuQBsWW/Vb3se9TajUIis7kKqi5J6AUMC2VRbHYenay7fKLbbdKp8e0zPA6CPm54AoGxJQyLmQwIswW5G/VRQTaTiMcpYISSpAYFWQhioYAq2/ykH8asg1l9HqpdK2MvMkSbUpHBzCn2hU5QyMg2LqHDWPUKLn31CrQImnD2pilRld6AZ6ruKs41HItBXt709PalQSPHeoOEovMkIUXFvV7eKum3503D19JNgLnqO6jpf9aC2ZKV7ikrVGzUDO38/emJJp8hTE0D07ihDULPegRHvTEUsqbK9AxP70YNCBR3oFmTttTio1YdqISA9KA0oy31oFNIvQFYbbdO/ffrv/ADpQMbUszQu1qAs6hy3p3Y2FhUZf2/WglLVFI+1DzKrPNQScwUqr86lQDqWdmCp8xFx42rvJCAAPAqpw0KoYD5r3J+vSrLUBEVC9JiTUbGgkSs9Lw/V5S/esUtLy8ZAHPp+6BuLA5SML36Qp1ua7bSmiVqDgR6LV8oKXfJYpxcSLdnyDae5Ptdfbvl1qDX8N1Vjy3mLHTrb1x2GoLWYkbE2XfqPrWoypAXPagz+l0mp5yMzMIgEzVmBJIiIuAOxci637A+bg0GqNgpYHmtkSy7RGdCpXvkI8re1/atE61FjbqL0HG16asvqOUSA2Cw3wIX05SyAeLjEA928dIZIdYWdgzBSImCAoXXIqNRGlxbJFVypJsTL7V3pF/ntRIluhoM0BrQLHmH0MRblf088ojX/9U3097em4bpvV2I6oadMg6y820pURmTk5Mcox8pt6RcgH5ja+1diRKLC9ByOFjVmR+cxVOVGqgBD98VBkdbDcA7b7XLbEWqCE6sCIs0hJxMgKRC15bMBYdkW/XvXfBoWW4oK3B5naMNKLP32AHyjpb+Dpva5ts9zUINIMCaCVxURX96HOgLb0DSvakmnvvSmF9j+FPHIQNxagl+z0qh+1e36GlQQ8O1/rwY7EXUe467/S1djmA9/1FvzrIcRiYWKkhh0P17fQ+KxGEa6bU7RS6SXUOrRAow0k6zlIpEt0jddiR0Nj0NB7GZLX3A+pHfpULN4/GsH8eaWI6zTrGNLmNLrFQShcBbk8lcTsPmfG+27VZ45w3Tajh6nTIki6Y5wj5gVhe8kSk9VYIwPnag2WY/MXo8wen8+lebaPRxS6khYlCa5UniYKQVihl++3HQsnLI95K9FhjVVVVACgWA7Y2AsKBs/bbfsf3oxP06e+/Qnp+PTavP8ATDTzPr/tbqmojlkVWJxlhg5ScltOL365EW3Lbd66L6eJtfJHqxGyLpojAJgMMSWGodVfbO9gfAtQbQP/AC1t/pUMs3+9ecppIpNDpxqJAobWsNNKWAlWIzsIJI2Ym4sE/wAuPar3DCBJq5J1EOph0gWeRVuSfvT9pi8hksfqlu1Bs27eD+3W42oy5A6G1vB7VjeBcPDNNppY1DNpYi0kMjskkbtKok9XqSUkPfc7WN6DRcLibWaxNwsMulwCu/pIhVyAMrWJ6jveg2bz7DbY2sfP0qUybbjasRw/Tr9q4inqAZokBV2BVZNOjyYb+klizbU/CdOr6rVplIojm03LAlf0ldOkjAAtYq1jce5oNkZPY0z6i387+KxYg/5fiWLyhkmmA++kLJjGrxgMWuvqa4Ate9SfE/C+XpnkR5sx9mRbSy7X1CKx2a92Dlbn2oLvxJrnBAF7Wv8AWudwjXPzV73679fNF8YcHWLSylWlJ5+nIyldjHnqIY3VWJvYhmFvei03DUOtkg9YSPTxugV3UsXkdXYspucSqqOwy+lBrAetCT396xOiaeaAgTyq6614YJcib4MyrzALB09OJv4812Ph/XGaVy2aSRogkiLEhJcmV9jbYhbqe4se5oNBQOKMH8aika9A23k0qjufalQR6NjJNiPlQeo+5Gy7+a6i6NQCAqgHsALH6iq3CNNy1bIgksWNunSw/Sryy39qCGbRqxu8aOT1LKrEjwSQbgUPJC7AAAdABYAewFWHkqsZN6BooQLWUCwsLACy+BtsNhtRsbmgd6QoGMKsysyqWT5WKqWX/tYi4ptdCrLYosltwpUNv7ZdDSEvT+fzeiy9v360FXSQk3MwViT6VIDCMWtZSR7VaKA9QDfYmw3Hg37bnao79dj/AG+tSo3tQNDpEiBEUaIGN2wVUufJsNz71Xj0ESEssUatvuqKrEHdvUBfc1aEwI69/wBP5+9Nl/P2oKsXDIlJdIkRje7Kqqxubm7Dc71Bp+CQxvzEhjRze7KoVtzc7jrc2NXhLtfe1Nzf54oKk3C4HlErwxtKvSQqMxb5d7dtqm1+gimAWWJJANwHGQB82p2kta/fz496O29BDqeFQyRqjxI6JbBWF1UgEDEfQ0Op4XG+OcYIUHHc5LcWIVhYgEVbU0QY96Dmy8IgZUR4Y2SOxjW2yEdMBtb61JLoVbmWCq8i4lsA21jiHW4DAZGrWV71BI5oH0WmSCNYox6EVVX6KLX2/nSmbf23uPagub2o26UEfNk80qanoOlw9w6Bul+1TtHveuZwyXBbf0/t7107X70DPVYr5p9Vqo1IVpIwxIAUsqsSegCk3qpNrEzKiRSw6pkuQ+qg3oLDWrl8a0ssyqsTKhDhySTuyENGtgD6CR6vap49SjMVWRCw6qGUsB3uAb0a6hMsQ6ZX3XNcrjyvWgpRaWZYpgXTmO7NH6mIQMAN2xvsbkADbYXO5qhDwecGIM6uEjEfqaS4C8wXsALl0aMMT0KmwNd1dQrGyupI6gMCR/3AG4pW3/n88UGb0nw/qIxpwZEflSM1zJIuQYJswxPQh7AEXuPe4RcC1AWJBLYrnlJ9okZgWeNgwTAByAjAKdvV33vqkYH+oE97Wv8AvTTGx6gX6eT9Peg5eo0MpmzDXUomX3jxgMhkNwgJBDZqCb7Yd9qpcP4PqIyg57tYIWZpmNmBZplxt61ZSqgk7Wv713GjPbvv+VDECuwv123Pfc2/WgpaLQTLDKrOXcrZLuSf/LsAzdmyvcgb2v3qHhPDtQrQ86RyFVzJ95cMwdjALWG2LnK3+Fa7KAnt3+v86VOnS9vxtQcDiejmLSGN3AKxFfWMQ3NBm9BIIAjFgLi9zQ8K0+pWVTI7FOVY3YFc7sSwW5J/pFu2++2+j5R27+Pp7VGI7f3oCVhSyvTKv+lIoeh60A1CosatmMgbiq0w236UAsLCqWp1JWikcgj9Nx9aEC53/hoI/tZ/n+1KrnKNKgeCSym/iujppckHt2qnyxUkJAb6/lQcCbhzSa8zSRtiixrHkEKSYlmJ63HqKNf/ANsVBwPSyCeaaTTMhkaRvVytrWSMpjclnRVvc2G/W9a2VhQum1Bk+FaKVpY3fT8orNPNI5Md2MitGka4E3GGGRNh6BsewcKgkGolmfTuM3dwW5RxAVUjVcSWLMoYG5sLmtWW+lqgDj2/KgzHAeHypMJpIjd1kcnJQY5ZH+8ja27+hIgre1XNHp5zqvtEyMLQMqrdTiS4IjUg7myAlthdrdAK7iEeP7e9TKP5/Peg4Hw0JEBV9OYy5kkkY4Ld3kJWOy3ysptl4Ueag4hoDJqHaXTc4M0IikuqrDEgzchj6lfmAk2G9xvWkeQKRt/oPNAZARQZnVcPkkmLYWkOpR1nsLJpURfQh6jI8xSnfNib3oONaCSWSRkiv92kDBgoSaGQnnNe+/LJRlvv6Wt1rUoQR/aiBB6eKDOScDEmq9UarBHDEE6AM6s5CC24VfQT5so81HpuHBtc87wEHP0M0YBAjiVUmMgP9XrXHxj4rUKCKMEd6DHajhLTTkmI4S6heYHuoVNOqtHMo78woyH/ALx4q3p+CK+slaRHZQoxZsgHZ3LOuxAZECoov1BIrVF+3T9qAk0Ga1ELk6yZEKuWjijNmDmFAgmePYeogykEf4F60McWEWpKwssTNjDEEcsVKBWcxgZAM9yR+J61qi4AF6B3vv8A60Gb4OhgfGUMAeXp4WuSZEAzjeRW6EBghNr/AHZ81pB4odj2H1I3B7EUk2NAEkdqoFbNcbCupKNqoMvigf7SP4KVDvSoOkq7UodPc3v0qJSTsv51dgFhb/c0DPBtUDx1ZBqOUmgrGLzXK4/C/IflZB7AAoMmUEjJgtxewvsCDboRXZt71HKKDIaePUmaPJdQqCJQwGTJneUZMSTb0ctiG+gNwaPT6TUiHTtJJqGd5Y8wqlXSIgczm2XcixNyAB+FayHapDegxOoXVf8AMKDqQbkRPgxtulnPRSNydt7Br9qh5mrIkBEwZnhtijPHGuDCQLjud7E23rbOvtSjWgxscup5qAidUMCZARkjnmN7gnHEWIUne+VgO4q/8PyTCN+fmZFJYZA2C4ArZgBluDcAAjpba50arf6f/t6K3i+1Bn1486iNpY0RHgWRyHYukhZFKcrC+IaRBlfudqv6vUsksKKmfNLi9zZSsZdb2UgAkY3JFj2NXn06HcqpNgLkAkgMGA3/AOoA/UCpQT/P0oMlFxLVSzRERDEpMHRXyiLxmZVtPhsC8ab2uMhYNfbr8G4qJrAqUkEaOy3LKFckIVlsA98b7Ada6cMCqoRQAgGyjYW37fiaNFC2UCwUbDsB2A9qBpE2oUT8vyo2NIfoKBKlIrUi03e1BGxsKpOfI2q+/SoXSgq3X+GmqbEeKVB09PDY1PmKalQM5qCdh/P0FKlQCknmk1qelQALClmOxpUqAC16Q2pUqB1bxTZ0qVAlbepGpUqAC/7Ux33pqVAmvt470gwpUqCRW626U5alSoBY1BSpUActfApUqV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data:image/jpeg;base64,/9j/4AAQSkZJRgABAQAAAQABAAD/2wCEAAkGBxQTEhUUExMVFRUXFRcaFxgYFxcVFBcUFxQYFxQVFBUYHCggHRolHBQVITEhJSksLi4uFx8zODMsNygtLisBCgoKBQUFDgUFDisZExkrKysrKysrKysrKysrKysrKysrKysrKysrKysrKysrKysrKysrKysrKysrKysrKysrK//AABEIAMgAsQMBIgACEQEDEQH/xAAbAAABBQEBAAAAAAAAAAAAAAACAAEDBAYFB//EAD0QAAIBAwIFAgMHAgQEBwAAAAECAwAREgQhBRMxQVEiYQYycRQjgZGhsfBC0VKC4fEVJGJyFjNDY5Kiwf/EABQBAQAAAAAAAAAAAAAAAAAAAAD/xAAUEQEAAAAAAAAAAAAAAAAAAAAA/9oADAMBAAIRAxEAPwD2OGPFQOtgB+VI1JahNBGTTWAoqcigFFFEaVqc0A40EgqUNSIoKEyX2vQLH+FXGUdq48KSfbGUvNy1RXGwETMzOGjvj0AwPW9BfWPoP070TMB3rlcQlk5rBeZgH0wGKnozfelfSQRiRc32oviGaRcBGzC+WRCswCjzipsb9PNB1CQR+VCQaOFdh16DrsalsKCoY7n96eLTAX996tWFNagiEP5UzRC9TqbCgYi9qCLligI36VZxFM6igo6mO6i21iCfpb+9AzC3WrQqjqEuem/7/hQR8weRSqPD6f8AxpUGpIoCKSv6QacGgA/rQC5PYbVKawfEeKpFrpYZtTMqCGBo1DkZSSyMp3G9/lsPr1oNwy0sTWN+IzJpholOrkAbVJFK5KqWjbMgEkbHZbsPeuzwIpKOfDqXlhYMgBOS8xJCrPG/jYj8AaDsHamzrF/DsM2oXWK2s1CtDq3iRxyz6FijZclMdju5J7+9WOEcSmm0+shnbl6nSl0aSL0hgI+ZFMqkbXGxXfofNBqm6eaZResb8K60aiGALrZG1QihmmGYdB61MiSKNhkMlsOnXtV3iuqZOIQodQ0UMkEzMCyKgdGRUszLtfInv8p2oNRamKeK4HwfrZ5Fn52Tok5WCUrg0sVgciALEA7ZDr+FN8W8Yl04jkjF44nR9UO/2dyY7jxY3c+yGg71MKp8Vu2nkMcjRnlsyyIFLCwyBGQIINu/YmuZ8A6iSXQwzzSNJJMmbE4gLuQFQKOm1/NBoJKYLfes79ql/wCKmDnNyfsomwsvzmUxkXtfGwBqLg3FG1I9GpUTLMyywEKpjjWQoyBDdslQBsz83WwBsA1OO1MFrN/E+o1Ol0jyrNlJzI1AxURqsk4Syi1yQrDc9xXah00iMGMzPGqNkGCAlrgqbhQAAMrigtv0oD2p9Jqo5UDRusin+pSGU9tiPepMR4oAYVWkiHerpSoJqCtyx4pqktSoBnzQAx7XNvIJ+ldKRrVXMuAY9fApDWqWAs2/e21/H1oJw1YqHheobiM8skC/Zpoo43DSKXHKLMjlR2NxttW1zFV30i5ZW3yyv5OGAv8AQUGb+NNJqZZNIYIc+Tqo5pDkigot8kS5+Y3+lX4pJg6rHpniiu7yljGWYkFsY1Vz6mc3uT++3Q0PMUNzCD6jjb/D2v71cFqDGfC7TwvrDJopxztU0yWMXymNUCn7z0n7u/8AmHipNDweeKLXTNGH1WsZjy1cYRqYzHEhcgA2uSSBWxyoTJQY7gsGqg0UMf2Nm1MOnMKtnHyjb5CWyvjdVNsTR8Q0Mr62BzpmkiSGWKUkx4nm4fKjHdQVNz+QrYE0DHrQZr4V0U+kMmnZWfTq7HTSZAlYit+SVJvZTcL7bdKnj0YmSZ59M4Zy4KMQS0WOCqLNY3Qd+hY13Wt9KktcUGN+G4dVFoGgmhlZ4ldIjeMmSNiRFchtiqkA/Sm+FY9TptDDp20shljjZAQ0XLJDMVYnO+9+lq2LEeKS79qDHR6HUf8AE1maF8DolgaQFMebzDJmVvfAXI+pqtreBHViCR9I0OuSSItMAqBcCC7mRSckKg2XruAbVu7UiKDLfH2lll0ZihjaaQyRMALAfdzLIbnaxsu1aBZC8d8CCVPoewJP+FuoF/NWVO1qVBzOBoVhUHTrprXtEhBAF+twB1roK9E1MKB6pzg3q6xqlqmsPrQR4jwaVUubJ5X/AO396eg7xjHi9c7XP2A3uLW810mO1c1H+8tf+k/nQWQPw9vFKCOw6k/WjU097UCZKIL/AD9qEmmO4IPQi350FHhnFVnMoQG8UnLa42JsLMtj8pOQ+qmqcvHQFeQQu0auUDgoc5RIseAW9xd2xBPgk279DT8PjiN40scFTYn5FJKruexY/nUEnB4WLkx35l8gS2JJtdgt7Kxst2G+woIl4+OYIjGyvzGRhdSEIiEoYkfMGUi1vO42phxj0Tycl7QSMhBK+sKqsWT2s/f/AAmjfg8JGJTYFmvk2RaRcXZmvdiV237UTcHi9V0Nmvf1PY3xvtfb5F6eKCNeKlmCrC7MUDkBl9MbSFFfc73xYgdbA+1wHHTdwYJAEkSNjlHYSScrEfN0+/Uk9rGp24RCcTh0ufmbfJsmD7+oZC9jcbUZ4VGcrhvXIsretwTIhUq2x/6F2/6RQU2+I1sTypCCJjGRheZoC3MSMFrhvS1srXsTV3hPFUnEhQEKhUZG1mugc2ANxa9iDYgg03/AofXZCued7MwCmU5SGMXsmRuTbyfNXNLpEjyKLYu2T+7FQpJv7KL+bUHJ/wDFMQUPjIFMZkS4X7yIOqGRPV0GaGxtsQa6eh1XNUOAQrbi9r2332JFja4I6giqq/D0CqVCsAwts7eheZzMY2/oXLew8Adq6AW2wGw6eNulAYNPUCA9/wAKO9AVjel7UJagJN6CR2rl6h8jbwau6h7A23NU7E7nvQRY0qkwpUF8vVGCQGYC1+v+X3o9U/X6UfCpEK7FS39Vuv40HQFImmtTOt6DnT8YRJTFy5WZYuZ6VGJTLHYltzltarWnnV1V1vZlBFxid99x2NcHiXC5JNVzDAzxiFEUiRUYyx6jnKbE/LcL1/Ku3pGcoDKqpIR6kVs1U3OwawvtbtQDr9ckQBa5LOqqqjJ2djZQo/PfsAafQa9ZUzRWALMtmXFgUYqwI9itUPiHh/ORFMSyx5gyKWwbFVYq0TXFnDYkG46dRT/D+ikigxmdnbJyuTcx1iLXjR5D8xA7/qetBd1urSJGkc2VQL7X6kAAAdSSQPxoNHr1lzsrqyMEdXUqwOIcbeLON6r8e0zSQsiokmRQMj7K8ZYc1bnoSlwD2NjVL4Z0EsQkViyx53iikfnSRrgAyiS/ylgSBc2HfsA7txVaDisRmeBX+9QKzDfbO+NvJ/a9FLkoJVS5AJxFgWI7AsQP1rLwcJ1UcunnWN2e0w1CFo8VExL+k3FyJBHa9/Sp77UG1Le9c/U8bjj1EenYSB5Qxj9DGNrKWYczoCFUm1XkQ9/x7/2rg/GGieWJRGrF1mjdSuN1CsOZYsy2yjLr/m7daDrcK4ok8fMQPiSQpZSuQBsWW/Vb3se9TajUIis7kKqi5J6AUMC2VRbHYenay7fKLbbdKp8e0zPA6CPm54AoGxJQyLmQwIswW5G/VRQTaTiMcpYISSpAYFWQhioYAq2/ykH8asg1l9HqpdK2MvMkSbUpHBzCn2hU5QyMg2LqHDWPUKLn31CrQImnD2pilRld6AZ6ruKs41HItBXt709PalQSPHeoOEovMkIUXFvV7eKum3503D19JNgLnqO6jpf9aC2ZKV7ikrVGzUDO38/emJJp8hTE0D07ihDULPegRHvTEUsqbK9AxP70YNCBR3oFmTttTio1YdqISA9KA0oy31oFNIvQFYbbdO/ffrv/ADpQMbUszQu1qAs6hy3p3Y2FhUZf2/WglLVFI+1DzKrPNQScwUqr86lQDqWdmCp8xFx42rvJCAAPAqpw0KoYD5r3J+vSrLUBEVC9JiTUbGgkSs9Lw/V5S/esUtLy8ZAHPp+6BuLA5SML36Qp1ua7bSmiVqDgR6LV8oKXfJYpxcSLdnyDae5Ptdfbvl1qDX8N1Vjy3mLHTrb1x2GoLWYkbE2XfqPrWoypAXPagz+l0mp5yMzMIgEzVmBJIiIuAOxci637A+bg0GqNgpYHmtkSy7RGdCpXvkI8re1/atE61FjbqL0HG16asvqOUSA2Cw3wIX05SyAeLjEA928dIZIdYWdgzBSImCAoXXIqNRGlxbJFVypJsTL7V3pF/ntRIluhoM0BrQLHmH0MRblf088ojX/9U3097em4bpvV2I6oadMg6y820pURmTk5Mcox8pt6RcgH5ja+1diRKLC9ByOFjVmR+cxVOVGqgBD98VBkdbDcA7b7XLbEWqCE6sCIs0hJxMgKRC15bMBYdkW/XvXfBoWW4oK3B5naMNKLP32AHyjpb+Dpva5ts9zUINIMCaCVxURX96HOgLb0DSvakmnvvSmF9j+FPHIQNxagl+z0qh+1e36GlQQ8O1/rwY7EXUe467/S1djmA9/1FvzrIcRiYWKkhh0P17fQ+KxGEa6bU7RS6SXUOrRAow0k6zlIpEt0jddiR0Nj0NB7GZLX3A+pHfpULN4/GsH8eaWI6zTrGNLmNLrFQShcBbk8lcTsPmfG+27VZ45w3Tajh6nTIki6Y5wj5gVhe8kSk9VYIwPnag2WY/MXo8wen8+lebaPRxS6khYlCa5UniYKQVihl++3HQsnLI95K9FhjVVVVACgWA7Y2AsKBs/bbfsf3oxP06e+/Qnp+PTavP8ATDTzPr/tbqmojlkVWJxlhg5ScltOL365EW3Lbd66L6eJtfJHqxGyLpojAJgMMSWGodVfbO9gfAtQbQP/AC1t/pUMs3+9ecppIpNDpxqJAobWsNNKWAlWIzsIJI2Ym4sE/wAuPar3DCBJq5J1EOph0gWeRVuSfvT9pi8hksfqlu1Bs27eD+3W42oy5A6G1vB7VjeBcPDNNppY1DNpYi0kMjskkbtKok9XqSUkPfc7WN6DRcLibWaxNwsMulwCu/pIhVyAMrWJ6jveg2bz7DbY2sfP0qUybbjasRw/Tr9q4inqAZokBV2BVZNOjyYb+klizbU/CdOr6rVplIojm03LAlf0ldOkjAAtYq1jce5oNkZPY0z6i387+KxYg/5fiWLyhkmmA++kLJjGrxgMWuvqa4Ate9SfE/C+XpnkR5sx9mRbSy7X1CKx2a92Dlbn2oLvxJrnBAF7Wv8AWudwjXPzV73679fNF8YcHWLSylWlJ5+nIyldjHnqIY3VWJvYhmFvei03DUOtkg9YSPTxugV3UsXkdXYspucSqqOwy+lBrAetCT396xOiaeaAgTyq6614YJcib4MyrzALB09OJv4812Ph/XGaVy2aSRogkiLEhJcmV9jbYhbqe4se5oNBQOKMH8aika9A23k0qjufalQR6NjJNiPlQeo+5Gy7+a6i6NQCAqgHsALH6iq3CNNy1bIgksWNunSw/Sryy39qCGbRqxu8aOT1LKrEjwSQbgUPJC7AAAdABYAewFWHkqsZN6BooQLWUCwsLACy+BtsNhtRsbmgd6QoGMKsysyqWT5WKqWX/tYi4ptdCrLYosltwpUNv7ZdDSEvT+fzeiy9v360FXSQk3MwViT6VIDCMWtZSR7VaKA9QDfYmw3Hg37bnao79dj/AG+tSo3tQNDpEiBEUaIGN2wVUufJsNz71Xj0ESEssUatvuqKrEHdvUBfc1aEwI69/wBP5+9Nl/P2oKsXDIlJdIkRje7Kqqxubm7Dc71Bp+CQxvzEhjRze7KoVtzc7jrc2NXhLtfe1Nzf54oKk3C4HlErwxtKvSQqMxb5d7dtqm1+gimAWWJJANwHGQB82p2kta/fz496O29BDqeFQyRqjxI6JbBWF1UgEDEfQ0Op4XG+OcYIUHHc5LcWIVhYgEVbU0QY96Dmy8IgZUR4Y2SOxjW2yEdMBtb61JLoVbmWCq8i4lsA21jiHW4DAZGrWV71BI5oH0WmSCNYox6EVVX6KLX2/nSmbf23uPagub2o26UEfNk80qanoOlw9w6Bul+1TtHveuZwyXBbf0/t7107X70DPVYr5p9Vqo1IVpIwxIAUsqsSegCk3qpNrEzKiRSw6pkuQ+qg3oLDWrl8a0ssyqsTKhDhySTuyENGtgD6CR6vap49SjMVWRCw6qGUsB3uAb0a6hMsQ6ZX3XNcrjyvWgpRaWZYpgXTmO7NH6mIQMAN2xvsbkADbYXO5qhDwecGIM6uEjEfqaS4C8wXsALl0aMMT0KmwNd1dQrGyupI6gMCR/3AG4pW3/n88UGb0nw/qIxpwZEflSM1zJIuQYJswxPQh7AEXuPe4RcC1AWJBLYrnlJ9okZgWeNgwTAByAjAKdvV33vqkYH+oE97Wv8AvTTGx6gX6eT9Peg5eo0MpmzDXUomX3jxgMhkNwgJBDZqCb7Yd9qpcP4PqIyg57tYIWZpmNmBZplxt61ZSqgk7Wv713GjPbvv+VDECuwv123Pfc2/WgpaLQTLDKrOXcrZLuSf/LsAzdmyvcgb2v3qHhPDtQrQ86RyFVzJ95cMwdjALWG2LnK3+Fa7KAnt3+v86VOnS9vxtQcDiejmLSGN3AKxFfWMQ3NBm9BIIAjFgLi9zQ8K0+pWVTI7FOVY3YFc7sSwW5J/pFu2++2+j5R27+Pp7VGI7f3oCVhSyvTKv+lIoeh60A1CosatmMgbiq0w236UAsLCqWp1JWikcgj9Nx9aEC53/hoI/tZ/n+1KrnKNKgeCSym/iujppckHt2qnyxUkJAb6/lQcCbhzSa8zSRtiixrHkEKSYlmJ63HqKNf/ANsVBwPSyCeaaTTMhkaRvVytrWSMpjclnRVvc2G/W9a2VhQum1Bk+FaKVpY3fT8orNPNI5Md2MitGka4E3GGGRNh6BsewcKgkGolmfTuM3dwW5RxAVUjVcSWLMoYG5sLmtWW+lqgDj2/KgzHAeHypMJpIjd1kcnJQY5ZH+8ja27+hIgre1XNHp5zqvtEyMLQMqrdTiS4IjUg7myAlthdrdAK7iEeP7e9TKP5/Peg4Hw0JEBV9OYy5kkkY4Ld3kJWOy3ysptl4Ueag4hoDJqHaXTc4M0IikuqrDEgzchj6lfmAk2G9xvWkeQKRt/oPNAZARQZnVcPkkmLYWkOpR1nsLJpURfQh6jI8xSnfNib3oONaCSWSRkiv92kDBgoSaGQnnNe+/LJRlvv6Wt1rUoQR/aiBB6eKDOScDEmq9UarBHDEE6AM6s5CC24VfQT5so81HpuHBtc87wEHP0M0YBAjiVUmMgP9XrXHxj4rUKCKMEd6DHajhLTTkmI4S6heYHuoVNOqtHMo78woyH/ALx4q3p+CK+slaRHZQoxZsgHZ3LOuxAZECoov1BIrVF+3T9qAk0Ga1ELk6yZEKuWjijNmDmFAgmePYeogykEf4F60McWEWpKwssTNjDEEcsVKBWcxgZAM9yR+J61qi4AF6B3vv8A60Gb4OhgfGUMAeXp4WuSZEAzjeRW6EBghNr/AHZ81pB4odj2H1I3B7EUk2NAEkdqoFbNcbCupKNqoMvigf7SP4KVDvSoOkq7UodPc3v0qJSTsv51dgFhb/c0DPBtUDx1ZBqOUmgrGLzXK4/C/IflZB7AAoMmUEjJgtxewvsCDboRXZt71HKKDIaePUmaPJdQqCJQwGTJneUZMSTb0ctiG+gNwaPT6TUiHTtJJqGd5Y8wqlXSIgczm2XcixNyAB+FayHapDegxOoXVf8AMKDqQbkRPgxtulnPRSNydt7Br9qh5mrIkBEwZnhtijPHGuDCQLjud7E23rbOvtSjWgxscup5qAidUMCZARkjnmN7gnHEWIUne+VgO4q/8PyTCN+fmZFJYZA2C4ArZgBluDcAAjpba50arf6f/t6K3i+1Bn1486iNpY0RHgWRyHYukhZFKcrC+IaRBlfudqv6vUsksKKmfNLi9zZSsZdb2UgAkY3JFj2NXn06HcqpNgLkAkgMGA3/AOoA/UCpQT/P0oMlFxLVSzRERDEpMHRXyiLxmZVtPhsC8ab2uMhYNfbr8G4qJrAqUkEaOy3LKFckIVlsA98b7Ada6cMCqoRQAgGyjYW37fiaNFC2UCwUbDsB2A9qBpE2oUT8vyo2NIfoKBKlIrUi03e1BGxsKpOfI2q+/SoXSgq3X+GmqbEeKVB09PDY1PmKalQM5qCdh/P0FKlQCknmk1qelQALClmOxpUqAC16Q2pUqB1bxTZ0qVAlbepGpUqAC/7Ux33pqVAmvt470gwpUqCRW626U5alSoBY1BSpUActfApUqV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83880" cy="762000"/>
          </a:xfrm>
        </p:spPr>
        <p:txBody>
          <a:bodyPr/>
          <a:lstStyle/>
          <a:p>
            <a:r>
              <a:rPr lang="en-US" dirty="0" smtClean="0"/>
              <a:t>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To overcome the anti-Federalist argument that the Constitution failed to include a statement of states’ rights and individuals’ rights, Madison created the Bill of Rights, which would be added to the Constitution after the Constitution was ratified.</a:t>
            </a:r>
          </a:p>
          <a:p>
            <a:endParaRPr lang="en-US" dirty="0"/>
          </a:p>
        </p:txBody>
      </p:sp>
      <p:pic>
        <p:nvPicPr>
          <p:cNvPr id="1026" name="Picture 2" descr="http://ballinyourcourt.files.wordpress.com/2012/04/bill-of-rights-e-disco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54704"/>
            <a:ext cx="5867400" cy="420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95600"/>
            <a:ext cx="8945880" cy="3886200"/>
          </a:xfrm>
          <a:noFill/>
          <a:ln w="190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</a:rPr>
              <a:t>First Amendment: </a:t>
            </a:r>
            <a:r>
              <a:rPr lang="en-US" sz="1600" dirty="0">
                <a:latin typeface="Baskerville Old Face" panose="02020602080505020303" pitchFamily="18" charset="0"/>
              </a:rPr>
              <a:t>Guarantees freedom of religion, of speech, and of the </a:t>
            </a:r>
            <a:r>
              <a:rPr lang="en-US" sz="1600" dirty="0" smtClean="0">
                <a:latin typeface="Baskerville Old Face" panose="02020602080505020303" pitchFamily="18" charset="0"/>
              </a:rPr>
              <a:t>press, and </a:t>
            </a:r>
            <a:r>
              <a:rPr lang="en-US" sz="1600" dirty="0">
                <a:latin typeface="Baskerville Old Face" panose="02020602080505020303" pitchFamily="18" charset="0"/>
              </a:rPr>
              <a:t>the right to petition the government</a:t>
            </a:r>
          </a:p>
          <a:p>
            <a:r>
              <a:rPr lang="en-US" sz="1600" b="1" dirty="0">
                <a:latin typeface="Baskerville Old Face" panose="02020602080505020303" pitchFamily="18" charset="0"/>
              </a:rPr>
              <a:t>Second Amendment: </a:t>
            </a:r>
            <a:r>
              <a:rPr lang="en-US" sz="1600" dirty="0">
                <a:latin typeface="Baskerville Old Face" panose="02020602080505020303" pitchFamily="18" charset="0"/>
              </a:rPr>
              <a:t>Guarantees the right to possess firearms</a:t>
            </a:r>
          </a:p>
          <a:p>
            <a:r>
              <a:rPr lang="en-US" sz="1600" b="1" dirty="0">
                <a:latin typeface="Baskerville Old Face" panose="02020602080505020303" pitchFamily="18" charset="0"/>
              </a:rPr>
              <a:t>Third Amendment: </a:t>
            </a:r>
            <a:r>
              <a:rPr lang="en-US" sz="1600" dirty="0">
                <a:latin typeface="Baskerville Old Face" panose="02020602080505020303" pitchFamily="18" charset="0"/>
              </a:rPr>
              <a:t>Declares that the government may not require people to </a:t>
            </a:r>
            <a:r>
              <a:rPr lang="en-US" sz="1600" dirty="0" smtClean="0">
                <a:latin typeface="Baskerville Old Face" panose="02020602080505020303" pitchFamily="18" charset="0"/>
              </a:rPr>
              <a:t>house soldiers </a:t>
            </a:r>
            <a:r>
              <a:rPr lang="en-US" sz="1600" dirty="0">
                <a:latin typeface="Baskerville Old Face" panose="02020602080505020303" pitchFamily="18" charset="0"/>
              </a:rPr>
              <a:t>during peacetime</a:t>
            </a:r>
          </a:p>
          <a:p>
            <a:r>
              <a:rPr lang="en-US" sz="1600" b="1" dirty="0">
                <a:latin typeface="Baskerville Old Face" panose="02020602080505020303" pitchFamily="18" charset="0"/>
              </a:rPr>
              <a:t>Fourth Amendment: </a:t>
            </a:r>
            <a:r>
              <a:rPr lang="en-US" sz="1600" dirty="0">
                <a:latin typeface="Baskerville Old Face" panose="02020602080505020303" pitchFamily="18" charset="0"/>
              </a:rPr>
              <a:t>Protects people from unreasonable searches and seizures</a:t>
            </a:r>
          </a:p>
          <a:p>
            <a:r>
              <a:rPr lang="en-US" sz="1600" b="1" dirty="0">
                <a:latin typeface="Baskerville Old Face" panose="02020602080505020303" pitchFamily="18" charset="0"/>
              </a:rPr>
              <a:t>Fifth Amendment: </a:t>
            </a:r>
            <a:r>
              <a:rPr lang="en-US" sz="1600" dirty="0">
                <a:latin typeface="Baskerville Old Face" panose="02020602080505020303" pitchFamily="18" charset="0"/>
              </a:rPr>
              <a:t>Guarantees that no one may be deprived of life, liberty, </a:t>
            </a:r>
            <a:r>
              <a:rPr lang="en-US" sz="1600" dirty="0" smtClean="0">
                <a:latin typeface="Baskerville Old Face" panose="02020602080505020303" pitchFamily="18" charset="0"/>
              </a:rPr>
              <a:t>or property </a:t>
            </a:r>
            <a:r>
              <a:rPr lang="en-US" sz="1600" dirty="0">
                <a:latin typeface="Baskerville Old Face" panose="02020602080505020303" pitchFamily="18" charset="0"/>
              </a:rPr>
              <a:t>without due process of law</a:t>
            </a:r>
          </a:p>
          <a:p>
            <a:r>
              <a:rPr lang="en-US" sz="1600" b="1" dirty="0">
                <a:latin typeface="Baskerville Old Face" panose="02020602080505020303" pitchFamily="18" charset="0"/>
              </a:rPr>
              <a:t>Sixth Amendment: </a:t>
            </a:r>
            <a:r>
              <a:rPr lang="en-US" sz="1600" dirty="0">
                <a:latin typeface="Baskerville Old Face" panose="02020602080505020303" pitchFamily="18" charset="0"/>
              </a:rPr>
              <a:t>Guarantees the right to a trial by jury in criminal cases</a:t>
            </a:r>
          </a:p>
          <a:p>
            <a:r>
              <a:rPr lang="en-US" sz="1600" b="1" dirty="0">
                <a:latin typeface="Baskerville Old Face" panose="02020602080505020303" pitchFamily="18" charset="0"/>
              </a:rPr>
              <a:t>Seventh Amendment: </a:t>
            </a:r>
            <a:r>
              <a:rPr lang="en-US" sz="1600" dirty="0">
                <a:latin typeface="Baskerville Old Face" panose="02020602080505020303" pitchFamily="18" charset="0"/>
              </a:rPr>
              <a:t>Guarantees the right to trial by jury in most civil cases</a:t>
            </a:r>
          </a:p>
          <a:p>
            <a:r>
              <a:rPr lang="en-US" sz="1600" b="1" dirty="0">
                <a:latin typeface="Baskerville Old Face" panose="02020602080505020303" pitchFamily="18" charset="0"/>
              </a:rPr>
              <a:t>Eighth Amendment: </a:t>
            </a:r>
            <a:r>
              <a:rPr lang="en-US" sz="1600" dirty="0">
                <a:latin typeface="Baskerville Old Face" panose="02020602080505020303" pitchFamily="18" charset="0"/>
              </a:rPr>
              <a:t>Prohibits excessive bails, fines, and punishments</a:t>
            </a:r>
          </a:p>
          <a:p>
            <a:r>
              <a:rPr lang="en-US" sz="1600" b="1" dirty="0">
                <a:latin typeface="Baskerville Old Face" panose="02020602080505020303" pitchFamily="18" charset="0"/>
              </a:rPr>
              <a:t>Ninth Amendment: </a:t>
            </a:r>
            <a:r>
              <a:rPr lang="en-US" sz="1600" dirty="0">
                <a:latin typeface="Baskerville Old Face" panose="02020602080505020303" pitchFamily="18" charset="0"/>
              </a:rPr>
              <a:t>Declares that rights not mentioned in the Constitution belong </a:t>
            </a:r>
            <a:r>
              <a:rPr lang="en-US" sz="1600" dirty="0" smtClean="0">
                <a:latin typeface="Baskerville Old Face" panose="02020602080505020303" pitchFamily="18" charset="0"/>
              </a:rPr>
              <a:t>to the </a:t>
            </a:r>
            <a:r>
              <a:rPr lang="en-US" sz="1600" dirty="0">
                <a:latin typeface="Baskerville Old Face" panose="02020602080505020303" pitchFamily="18" charset="0"/>
              </a:rPr>
              <a:t>people</a:t>
            </a:r>
          </a:p>
          <a:p>
            <a:r>
              <a:rPr lang="en-US" sz="1600" b="1" dirty="0">
                <a:latin typeface="Baskerville Old Face" panose="02020602080505020303" pitchFamily="18" charset="0"/>
              </a:rPr>
              <a:t>Tenth Amendment: </a:t>
            </a:r>
            <a:r>
              <a:rPr lang="en-US" sz="1600" dirty="0">
                <a:latin typeface="Baskerville Old Face" panose="02020602080505020303" pitchFamily="18" charset="0"/>
              </a:rPr>
              <a:t>Declares that powers not given to the national </a:t>
            </a:r>
            <a:r>
              <a:rPr lang="en-US" sz="1600" dirty="0" smtClean="0">
                <a:latin typeface="Baskerville Old Face" panose="02020602080505020303" pitchFamily="18" charset="0"/>
              </a:rPr>
              <a:t>government belong </a:t>
            </a:r>
            <a:r>
              <a:rPr lang="en-US" sz="1600" dirty="0">
                <a:latin typeface="Baskerville Old Face" panose="02020602080505020303" pitchFamily="18" charset="0"/>
              </a:rPr>
              <a:t>to the states or to the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" y="990600"/>
            <a:ext cx="885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will create pictures for each of the 10 amendments that make up the Bill of Rights. </a:t>
            </a:r>
            <a:r>
              <a:rPr lang="en-US" b="1" dirty="0"/>
              <a:t>These pictures must convey the meaning and importance of each amendment and must incorporate the number of the amendment into the picture</a:t>
            </a:r>
            <a:r>
              <a:rPr lang="en-US" i="1" dirty="0"/>
              <a:t>. 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instance, students might draw a flagpole in the shape of a “1”with students gathered peaceably around it to convey the 1st amendment freedom of assembly. 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67380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Assignment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01" y="0"/>
            <a:ext cx="3994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14" y="5545771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Violation of Which Amendment?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30" y="2957206"/>
            <a:ext cx="3815430" cy="311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57207"/>
            <a:ext cx="3093720" cy="311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1518" y="3657600"/>
            <a:ext cx="197028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US Federal </a:t>
            </a:r>
            <a:r>
              <a:rPr lang="en-US" dirty="0" err="1" smtClean="0"/>
              <a:t>Gov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1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Summing Junction 4"/>
          <p:cNvSpPr/>
          <p:nvPr/>
        </p:nvSpPr>
        <p:spPr>
          <a:xfrm>
            <a:off x="228600" y="38100"/>
            <a:ext cx="3200400" cy="2628900"/>
          </a:xfrm>
          <a:prstGeom prst="flowChartSummingJunction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67" y="2957207"/>
            <a:ext cx="2773925" cy="31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679137" cy="295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05" y="38100"/>
            <a:ext cx="327977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5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Amendment?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" y="0"/>
            <a:ext cx="442284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42" y="-1"/>
            <a:ext cx="3578158" cy="306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1567"/>
            <a:ext cx="4422842" cy="254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0977"/>
            <a:ext cx="3048000" cy="37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9600" y="4419600"/>
            <a:ext cx="228600" cy="152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734</TotalTime>
  <Words>401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PowerPoint Presentation</vt:lpstr>
      <vt:lpstr>Anti-Federalists</vt:lpstr>
      <vt:lpstr>Now what?</vt:lpstr>
      <vt:lpstr>The Federalist Papers</vt:lpstr>
      <vt:lpstr>The Bill of Rights</vt:lpstr>
      <vt:lpstr>PowerPoint Presentation</vt:lpstr>
      <vt:lpstr>PowerPoint Presentation</vt:lpstr>
      <vt:lpstr>Violation of Which Amendment?</vt:lpstr>
      <vt:lpstr>Which Amendment?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Owner</dc:creator>
  <cp:lastModifiedBy>Sara Wood</cp:lastModifiedBy>
  <cp:revision>18</cp:revision>
  <dcterms:created xsi:type="dcterms:W3CDTF">2014-08-23T15:39:25Z</dcterms:created>
  <dcterms:modified xsi:type="dcterms:W3CDTF">2015-08-25T14:26:37Z</dcterms:modified>
</cp:coreProperties>
</file>