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58" r:id="rId6"/>
    <p:sldId id="265" r:id="rId7"/>
    <p:sldId id="266" r:id="rId8"/>
    <p:sldId id="260" r:id="rId9"/>
    <p:sldId id="261" r:id="rId10"/>
    <p:sldId id="262" r:id="rId11"/>
    <p:sldId id="263"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96D0D6-C540-420D-BD63-6A7441F449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CD3F81-E823-4226-B1F6-D86DB90BA9DF}" type="datetimeFigureOut">
              <a:rPr lang="en-US" smtClean="0"/>
              <a:pPr/>
              <a:t>1/29/2015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96D0D6-C540-420D-BD63-6A7441F4492C}"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9CD3F81-E823-4226-B1F6-D86DB90BA9DF}" type="datetimeFigureOut">
              <a:rPr lang="en-US" smtClean="0"/>
              <a:pPr/>
              <a:t>1/29/2015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E96D0D6-C540-420D-BD63-6A7441F449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New United States</a:t>
            </a:r>
            <a:endParaRPr lang="en-US" dirty="0"/>
          </a:p>
        </p:txBody>
      </p:sp>
      <p:sp>
        <p:nvSpPr>
          <p:cNvPr id="3" name="Subtitle 2"/>
          <p:cNvSpPr>
            <a:spLocks noGrp="1"/>
          </p:cNvSpPr>
          <p:nvPr>
            <p:ph type="subTitle" idx="1"/>
          </p:nvPr>
        </p:nvSpPr>
        <p:spPr/>
        <p:txBody>
          <a:bodyPr>
            <a:noAutofit/>
          </a:bodyPr>
          <a:lstStyle/>
          <a:p>
            <a:r>
              <a:rPr lang="en-US" sz="2800" b="1" dirty="0"/>
              <a:t>Journal: What would you want your new government to look like if you were in America after the revolution?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83880" cy="685800"/>
          </a:xfrm>
        </p:spPr>
        <p:txBody>
          <a:bodyPr/>
          <a:lstStyle/>
          <a:p>
            <a:r>
              <a:rPr lang="en-US" dirty="0" smtClean="0"/>
              <a:t>Why the Rebellion matters</a:t>
            </a:r>
            <a:endParaRPr lang="en-US" dirty="0"/>
          </a:p>
        </p:txBody>
      </p:sp>
      <p:sp>
        <p:nvSpPr>
          <p:cNvPr id="3" name="Content Placeholder 2"/>
          <p:cNvSpPr>
            <a:spLocks noGrp="1"/>
          </p:cNvSpPr>
          <p:nvPr>
            <p:ph idx="1"/>
          </p:nvPr>
        </p:nvSpPr>
        <p:spPr>
          <a:xfrm>
            <a:off x="0" y="609600"/>
            <a:ext cx="5638800" cy="6248400"/>
          </a:xfrm>
        </p:spPr>
        <p:txBody>
          <a:bodyPr>
            <a:normAutofit fontScale="85000" lnSpcReduction="20000"/>
          </a:bodyPr>
          <a:lstStyle/>
          <a:p>
            <a:r>
              <a:rPr lang="en-US" dirty="0" smtClean="0"/>
              <a:t>Proponents of constitutional reform at the national level cited the rebellion as justification for revision or replacement of the Articles of Confederation, and Shays’ Rebellion figured prominently in the debates over the framing and ratification of the Constitution.</a:t>
            </a:r>
          </a:p>
          <a:p>
            <a:r>
              <a:rPr lang="en-US" dirty="0" smtClean="0"/>
              <a:t>To farmers, the </a:t>
            </a:r>
            <a:r>
              <a:rPr lang="en-US" dirty="0" err="1" smtClean="0"/>
              <a:t>gov</a:t>
            </a:r>
            <a:r>
              <a:rPr lang="en-US" dirty="0" smtClean="0"/>
              <a:t> seemed unresponsive to the will of the people. To merchants and creditors, the </a:t>
            </a:r>
            <a:r>
              <a:rPr lang="en-US" dirty="0" err="1" smtClean="0"/>
              <a:t>gov</a:t>
            </a:r>
            <a:r>
              <a:rPr lang="en-US" dirty="0" smtClean="0"/>
              <a:t> seemed vulnerable to anarchy. </a:t>
            </a:r>
          </a:p>
          <a:p>
            <a:r>
              <a:rPr lang="en-US" dirty="0" smtClean="0"/>
              <a:t>Shays' Rebellion came at the time when the states were choosing delegates to attend the convention that was to draft the Constitution of the United States.</a:t>
            </a:r>
          </a:p>
          <a:p>
            <a:endParaRPr lang="en-US" dirty="0"/>
          </a:p>
        </p:txBody>
      </p:sp>
      <p:pic>
        <p:nvPicPr>
          <p:cNvPr id="18434" name="Picture 2" descr="http://upload.wikimedia.org/wikipedia/commons/3/33/Monument_to_shays_rebellion.jpg"/>
          <p:cNvPicPr>
            <a:picLocks noChangeAspect="1" noChangeArrowheads="1"/>
          </p:cNvPicPr>
          <p:nvPr/>
        </p:nvPicPr>
        <p:blipFill>
          <a:blip r:embed="rId2" cstate="print"/>
          <a:srcRect l="30469" r="27344"/>
          <a:stretch>
            <a:fillRect/>
          </a:stretch>
        </p:blipFill>
        <p:spPr bwMode="auto">
          <a:xfrm>
            <a:off x="5562600" y="1643415"/>
            <a:ext cx="3581400" cy="521458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83880" cy="762000"/>
          </a:xfrm>
        </p:spPr>
        <p:txBody>
          <a:bodyPr/>
          <a:lstStyle/>
          <a:p>
            <a:r>
              <a:rPr lang="en-US" dirty="0" smtClean="0"/>
              <a:t>So now what?</a:t>
            </a:r>
            <a:endParaRPr lang="en-US" dirty="0"/>
          </a:p>
        </p:txBody>
      </p:sp>
      <p:sp>
        <p:nvSpPr>
          <p:cNvPr id="3" name="Content Placeholder 2"/>
          <p:cNvSpPr>
            <a:spLocks noGrp="1"/>
          </p:cNvSpPr>
          <p:nvPr>
            <p:ph idx="1"/>
          </p:nvPr>
        </p:nvSpPr>
        <p:spPr>
          <a:xfrm>
            <a:off x="0" y="685800"/>
            <a:ext cx="5486400" cy="6172200"/>
          </a:xfrm>
        </p:spPr>
        <p:txBody>
          <a:bodyPr/>
          <a:lstStyle/>
          <a:p>
            <a:r>
              <a:rPr lang="en-US" dirty="0" smtClean="0"/>
              <a:t>We need a constitution!</a:t>
            </a:r>
          </a:p>
          <a:p>
            <a:r>
              <a:rPr lang="en-US" dirty="0" smtClean="0"/>
              <a:t>What is a constitution?</a:t>
            </a:r>
          </a:p>
          <a:p>
            <a:r>
              <a:rPr lang="en-US" dirty="0" smtClean="0"/>
              <a:t>Constitution- written laws of a country</a:t>
            </a:r>
          </a:p>
          <a:p>
            <a:r>
              <a:rPr lang="en-US" dirty="0" smtClean="0"/>
              <a:t>But who gets the power?? </a:t>
            </a:r>
            <a:endParaRPr lang="en-US" dirty="0"/>
          </a:p>
        </p:txBody>
      </p:sp>
      <p:pic>
        <p:nvPicPr>
          <p:cNvPr id="20482" name="Picture 2" descr="http://www.lexrex.com/images/CONSHND2.gif"/>
          <p:cNvPicPr>
            <a:picLocks noChangeAspect="1" noChangeArrowheads="1"/>
          </p:cNvPicPr>
          <p:nvPr/>
        </p:nvPicPr>
        <p:blipFill>
          <a:blip r:embed="rId2" cstate="print"/>
          <a:srcRect/>
          <a:stretch>
            <a:fillRect/>
          </a:stretch>
        </p:blipFill>
        <p:spPr bwMode="auto">
          <a:xfrm>
            <a:off x="3657600" y="421970"/>
            <a:ext cx="5486400" cy="63506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Weaknesses of the Articles of Confederation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022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ventalearning.com/content168staging/2008AmHistA/unit1/images/HIS02-69.20876.jpg"/>
          <p:cNvPicPr>
            <a:picLocks noChangeAspect="1" noChangeArrowheads="1"/>
          </p:cNvPicPr>
          <p:nvPr/>
        </p:nvPicPr>
        <p:blipFill>
          <a:blip r:embed="rId2" cstate="print"/>
          <a:srcRect/>
          <a:stretch>
            <a:fillRect/>
          </a:stretch>
        </p:blipFill>
        <p:spPr bwMode="auto">
          <a:xfrm>
            <a:off x="-1" y="369274"/>
            <a:ext cx="9144001" cy="6488727"/>
          </a:xfrm>
          <a:prstGeom prst="rect">
            <a:avLst/>
          </a:prstGeom>
          <a:noFill/>
        </p:spPr>
      </p:pic>
      <p:sp>
        <p:nvSpPr>
          <p:cNvPr id="3" name="Content Placeholder 2"/>
          <p:cNvSpPr>
            <a:spLocks noGrp="1"/>
          </p:cNvSpPr>
          <p:nvPr>
            <p:ph idx="1"/>
          </p:nvPr>
        </p:nvSpPr>
        <p:spPr>
          <a:xfrm>
            <a:off x="2895600" y="457200"/>
            <a:ext cx="6248400" cy="6400800"/>
          </a:xfrm>
        </p:spPr>
        <p:txBody>
          <a:bodyPr/>
          <a:lstStyle/>
          <a:p>
            <a:r>
              <a:rPr lang="en-US" dirty="0" smtClean="0"/>
              <a:t>Need a formal law</a:t>
            </a:r>
          </a:p>
          <a:p>
            <a:r>
              <a:rPr lang="en-US" dirty="0" smtClean="0"/>
              <a:t>Who gets to decide what the law is?</a:t>
            </a:r>
          </a:p>
          <a:p>
            <a:r>
              <a:rPr lang="en-US" dirty="0" smtClean="0"/>
              <a:t>What rights will citizens have?</a:t>
            </a:r>
          </a:p>
          <a:p>
            <a:r>
              <a:rPr lang="en-US" dirty="0" smtClean="0"/>
              <a:t>Who is in charge?</a:t>
            </a:r>
            <a:endParaRPr lang="en-US" dirty="0"/>
          </a:p>
        </p:txBody>
      </p:sp>
      <p:sp>
        <p:nvSpPr>
          <p:cNvPr id="2" name="Title 1"/>
          <p:cNvSpPr>
            <a:spLocks noGrp="1"/>
          </p:cNvSpPr>
          <p:nvPr>
            <p:ph type="title"/>
          </p:nvPr>
        </p:nvSpPr>
        <p:spPr>
          <a:xfrm>
            <a:off x="0" y="0"/>
            <a:ext cx="9144000" cy="609600"/>
          </a:xfrm>
        </p:spPr>
        <p:txBody>
          <a:bodyPr>
            <a:normAutofit fontScale="90000"/>
          </a:bodyPr>
          <a:lstStyle/>
          <a:p>
            <a:r>
              <a:rPr lang="en-US" dirty="0" smtClean="0"/>
              <a:t>We won the Revolution!! Now what?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0352"/>
            <a:ext cx="8305800" cy="5946648"/>
          </a:xfrm>
        </p:spPr>
        <p:txBody>
          <a:bodyPr>
            <a:normAutofit/>
          </a:bodyPr>
          <a:lstStyle/>
          <a:p>
            <a:r>
              <a:rPr lang="en-US" dirty="0"/>
              <a:t>The Articles of Confederation were written during the American Revolution. </a:t>
            </a:r>
            <a:r>
              <a:rPr lang="en-US" dirty="0" smtClean="0"/>
              <a:t>They reflected </a:t>
            </a:r>
            <a:r>
              <a:rPr lang="en-US" dirty="0"/>
              <a:t>Americans’ fear of a powerful national government. As a result, the </a:t>
            </a:r>
            <a:r>
              <a:rPr lang="en-US" dirty="0" smtClean="0"/>
              <a:t>Articles created </a:t>
            </a:r>
            <a:r>
              <a:rPr lang="en-US" dirty="0"/>
              <a:t>a government that had no executive branch and that lacked the power to </a:t>
            </a:r>
            <a:r>
              <a:rPr lang="en-US" dirty="0" smtClean="0"/>
              <a:t>tax, regulate </a:t>
            </a:r>
            <a:r>
              <a:rPr lang="en-US" dirty="0"/>
              <a:t>commerce, or establish a national currency. The Articles gave individual </a:t>
            </a:r>
            <a:r>
              <a:rPr lang="en-US" dirty="0" smtClean="0"/>
              <a:t>states more </a:t>
            </a:r>
            <a:r>
              <a:rPr lang="en-US" dirty="0"/>
              <a:t>power than the national government had. As a result, conflicts among the </a:t>
            </a:r>
            <a:r>
              <a:rPr lang="en-US" dirty="0" smtClean="0"/>
              <a:t>states threatened </a:t>
            </a:r>
            <a:r>
              <a:rPr lang="en-US" dirty="0"/>
              <a:t>the existence of the nation.</a:t>
            </a:r>
          </a:p>
        </p:txBody>
      </p:sp>
    </p:spTree>
    <p:extLst>
      <p:ext uri="{BB962C8B-B14F-4D97-AF65-F5344CB8AC3E}">
        <p14:creationId xmlns:p14="http://schemas.microsoft.com/office/powerpoint/2010/main" val="1182816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1560"/>
          </a:xfrm>
        </p:spPr>
        <p:txBody>
          <a:bodyPr>
            <a:normAutofit fontScale="90000"/>
          </a:bodyPr>
          <a:lstStyle/>
          <a:p>
            <a:r>
              <a:rPr lang="en-US" dirty="0" smtClean="0"/>
              <a:t>What were the Articles of Confederation? </a:t>
            </a:r>
            <a:endParaRPr lang="en-US" dirty="0"/>
          </a:p>
        </p:txBody>
      </p:sp>
      <p:sp>
        <p:nvSpPr>
          <p:cNvPr id="3" name="Content Placeholder 2"/>
          <p:cNvSpPr>
            <a:spLocks noGrp="1"/>
          </p:cNvSpPr>
          <p:nvPr>
            <p:ph idx="1"/>
          </p:nvPr>
        </p:nvSpPr>
        <p:spPr>
          <a:xfrm>
            <a:off x="0" y="762000"/>
            <a:ext cx="9144000" cy="4416552"/>
          </a:xfrm>
        </p:spPr>
        <p:txBody>
          <a:bodyPr/>
          <a:lstStyle/>
          <a:p>
            <a:r>
              <a:rPr lang="en-US" dirty="0" smtClean="0"/>
              <a:t>They were a precursor to the Constitution</a:t>
            </a:r>
          </a:p>
          <a:p>
            <a:r>
              <a:rPr lang="en-US" dirty="0" smtClean="0"/>
              <a:t>A good place to start but not quite enough</a:t>
            </a:r>
            <a:endParaRPr lang="en-US" dirty="0"/>
          </a:p>
        </p:txBody>
      </p:sp>
      <p:pic>
        <p:nvPicPr>
          <p:cNvPr id="1028" name="Picture 4" descr="http://mrkash.com/activities/images/powers.jpg"/>
          <p:cNvPicPr>
            <a:picLocks noChangeAspect="1" noChangeArrowheads="1"/>
          </p:cNvPicPr>
          <p:nvPr/>
        </p:nvPicPr>
        <p:blipFill>
          <a:blip r:embed="rId2" cstate="print"/>
          <a:srcRect l="1368" r="60342"/>
          <a:stretch>
            <a:fillRect/>
          </a:stretch>
        </p:blipFill>
        <p:spPr bwMode="auto">
          <a:xfrm>
            <a:off x="0" y="1752600"/>
            <a:ext cx="4422866" cy="2667000"/>
          </a:xfrm>
          <a:prstGeom prst="rect">
            <a:avLst/>
          </a:prstGeom>
          <a:noFill/>
        </p:spPr>
      </p:pic>
      <p:pic>
        <p:nvPicPr>
          <p:cNvPr id="6" name="Picture 4" descr="http://mrkash.com/activities/images/powers.jpg"/>
          <p:cNvPicPr>
            <a:picLocks noChangeAspect="1" noChangeArrowheads="1"/>
          </p:cNvPicPr>
          <p:nvPr/>
        </p:nvPicPr>
        <p:blipFill>
          <a:blip r:embed="rId2" cstate="print"/>
          <a:srcRect l="39985" t="5556" r="1008" b="5556"/>
          <a:stretch>
            <a:fillRect/>
          </a:stretch>
        </p:blipFill>
        <p:spPr bwMode="auto">
          <a:xfrm>
            <a:off x="1905000" y="4340086"/>
            <a:ext cx="7239000" cy="251791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r>
              <a:rPr lang="en-US" dirty="0" smtClean="0"/>
              <a:t>Weaknesses of the Articles of Confederation</a:t>
            </a:r>
            <a:endParaRPr lang="en-US" dirty="0"/>
          </a:p>
        </p:txBody>
      </p:sp>
      <p:sp>
        <p:nvSpPr>
          <p:cNvPr id="3" name="Content Placeholder 2"/>
          <p:cNvSpPr>
            <a:spLocks noGrp="1"/>
          </p:cNvSpPr>
          <p:nvPr>
            <p:ph idx="1"/>
          </p:nvPr>
        </p:nvSpPr>
        <p:spPr>
          <a:xfrm>
            <a:off x="609600" y="2209800"/>
            <a:ext cx="8183880" cy="4187952"/>
          </a:xfrm>
        </p:spPr>
        <p:txBody>
          <a:bodyPr/>
          <a:lstStyle/>
          <a:p>
            <a:endParaRPr lang="en-US" dirty="0"/>
          </a:p>
        </p:txBody>
      </p:sp>
      <p:pic>
        <p:nvPicPr>
          <p:cNvPr id="2050" name="Picture 2" descr="http://www.ndstudies.gov/sites/default/file/GND-2013-2015-8_weaknesses.jpg"/>
          <p:cNvPicPr>
            <a:picLocks noChangeAspect="1" noChangeArrowheads="1"/>
          </p:cNvPicPr>
          <p:nvPr/>
        </p:nvPicPr>
        <p:blipFill>
          <a:blip r:embed="rId2" cstate="print"/>
          <a:srcRect/>
          <a:stretch>
            <a:fillRect/>
          </a:stretch>
        </p:blipFill>
        <p:spPr bwMode="auto">
          <a:xfrm>
            <a:off x="-76200" y="1676400"/>
            <a:ext cx="9328223" cy="3124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0352"/>
            <a:ext cx="8229600" cy="5260848"/>
          </a:xfrm>
        </p:spPr>
        <p:txBody>
          <a:bodyPr>
            <a:normAutofit/>
          </a:bodyPr>
          <a:lstStyle/>
          <a:p>
            <a:r>
              <a:rPr lang="en-US" dirty="0"/>
              <a:t>The political weakness of the United States and its potential for collapse left it </a:t>
            </a:r>
            <a:r>
              <a:rPr lang="en-US" dirty="0" err="1" smtClean="0"/>
              <a:t>vulnerableto</a:t>
            </a:r>
            <a:r>
              <a:rPr lang="en-US" dirty="0" smtClean="0"/>
              <a:t> </a:t>
            </a:r>
            <a:r>
              <a:rPr lang="en-US" dirty="0"/>
              <a:t>attack by foreign countries and convinced many influential Americans to support </a:t>
            </a:r>
            <a:r>
              <a:rPr lang="en-US" dirty="0" smtClean="0"/>
              <a:t>a Constitutional </a:t>
            </a:r>
            <a:r>
              <a:rPr lang="en-US" dirty="0"/>
              <a:t>Convention. Political leaders were further motivated by </a:t>
            </a:r>
            <a:r>
              <a:rPr lang="en-US" dirty="0" err="1" smtClean="0"/>
              <a:t>Shays’s</a:t>
            </a:r>
            <a:r>
              <a:rPr lang="en-US" dirty="0" smtClean="0"/>
              <a:t> Rebellion</a:t>
            </a:r>
            <a:r>
              <a:rPr lang="en-US" dirty="0"/>
              <a:t>, which they felt set a precedent for mob rule.</a:t>
            </a:r>
          </a:p>
        </p:txBody>
      </p:sp>
    </p:spTree>
    <p:extLst>
      <p:ext uri="{BB962C8B-B14F-4D97-AF65-F5344CB8AC3E}">
        <p14:creationId xmlns:p14="http://schemas.microsoft.com/office/powerpoint/2010/main" val="426674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0352"/>
            <a:ext cx="8153400" cy="5641848"/>
          </a:xfrm>
        </p:spPr>
        <p:txBody>
          <a:bodyPr>
            <a:normAutofit fontScale="85000" lnSpcReduction="20000"/>
          </a:bodyPr>
          <a:lstStyle/>
          <a:p>
            <a:r>
              <a:rPr lang="en-US" dirty="0"/>
              <a:t>Daniel Shays led more than a thousand farmers who, like him, were burdened </a:t>
            </a:r>
            <a:r>
              <a:rPr lang="en-US" dirty="0" smtClean="0"/>
              <a:t>with personal </a:t>
            </a:r>
            <a:r>
              <a:rPr lang="en-US" dirty="0"/>
              <a:t>debts caused by economic problems stemming from the states’ </a:t>
            </a:r>
            <a:r>
              <a:rPr lang="en-US" dirty="0" err="1"/>
              <a:t>RevolutionaryWar</a:t>
            </a:r>
            <a:r>
              <a:rPr lang="en-US" dirty="0"/>
              <a:t> debts. Shays and his men tried to seize a federal arsenal in Massachusetts. This </a:t>
            </a:r>
            <a:r>
              <a:rPr lang="en-US" dirty="0" smtClean="0"/>
              <a:t>was just </a:t>
            </a:r>
            <a:r>
              <a:rPr lang="en-US" dirty="0"/>
              <a:t>one of many protests that debt-ridden farmers made during this period. Without </a:t>
            </a:r>
            <a:r>
              <a:rPr lang="en-US" dirty="0" smtClean="0"/>
              <a:t>the power </a:t>
            </a:r>
            <a:r>
              <a:rPr lang="en-US" dirty="0"/>
              <a:t>to tax, America’s weak government could not repair the national economy.</a:t>
            </a:r>
          </a:p>
          <a:p>
            <a:r>
              <a:rPr lang="en-US" dirty="0"/>
              <a:t>Responding to </a:t>
            </a:r>
            <a:r>
              <a:rPr lang="en-US" dirty="0" err="1"/>
              <a:t>Shays’s</a:t>
            </a:r>
            <a:r>
              <a:rPr lang="en-US" dirty="0"/>
              <a:t> Rebellion, George Washington supported the establishment of </a:t>
            </a:r>
            <a:r>
              <a:rPr lang="en-US" dirty="0" smtClean="0"/>
              <a:t>a stronger </a:t>
            </a:r>
            <a:r>
              <a:rPr lang="en-US" dirty="0"/>
              <a:t>central government. In May 1787, he was elected president of the </a:t>
            </a:r>
            <a:r>
              <a:rPr lang="en-US" dirty="0" smtClean="0"/>
              <a:t>Constitutional Convention </a:t>
            </a:r>
            <a:r>
              <a:rPr lang="en-US" dirty="0"/>
              <a:t>in Philadelphia, where he and the Founding Fathers created a federalist </a:t>
            </a:r>
            <a:r>
              <a:rPr lang="en-US" dirty="0" smtClean="0"/>
              <a:t>form of </a:t>
            </a:r>
            <a:r>
              <a:rPr lang="en-US" dirty="0"/>
              <a:t>government for the United States.</a:t>
            </a:r>
          </a:p>
        </p:txBody>
      </p:sp>
    </p:spTree>
    <p:extLst>
      <p:ext uri="{BB962C8B-B14F-4D97-AF65-F5344CB8AC3E}">
        <p14:creationId xmlns:p14="http://schemas.microsoft.com/office/powerpoint/2010/main" val="983284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83880" cy="762000"/>
          </a:xfrm>
        </p:spPr>
        <p:txBody>
          <a:bodyPr/>
          <a:lstStyle/>
          <a:p>
            <a:r>
              <a:rPr lang="en-US" dirty="0" smtClean="0"/>
              <a:t>Shays’ Rebellion overview</a:t>
            </a:r>
            <a:endParaRPr lang="en-US" dirty="0"/>
          </a:p>
        </p:txBody>
      </p:sp>
      <p:pic>
        <p:nvPicPr>
          <p:cNvPr id="1026" name="Picture 2" descr="http://shaysrebellion.stcc.edu/narratives/views/petition_protest_detail.jpg"/>
          <p:cNvPicPr>
            <a:picLocks noChangeAspect="1" noChangeArrowheads="1"/>
          </p:cNvPicPr>
          <p:nvPr/>
        </p:nvPicPr>
        <p:blipFill>
          <a:blip r:embed="rId2" cstate="print"/>
          <a:srcRect/>
          <a:stretch>
            <a:fillRect/>
          </a:stretch>
        </p:blipFill>
        <p:spPr bwMode="auto">
          <a:xfrm>
            <a:off x="2438399" y="3581400"/>
            <a:ext cx="4165169" cy="3276601"/>
          </a:xfrm>
          <a:prstGeom prst="rect">
            <a:avLst/>
          </a:prstGeom>
          <a:noFill/>
        </p:spPr>
      </p:pic>
      <p:sp>
        <p:nvSpPr>
          <p:cNvPr id="3" name="Content Placeholder 2"/>
          <p:cNvSpPr>
            <a:spLocks noGrp="1"/>
          </p:cNvSpPr>
          <p:nvPr>
            <p:ph idx="1"/>
          </p:nvPr>
        </p:nvSpPr>
        <p:spPr>
          <a:xfrm>
            <a:off x="0" y="609600"/>
            <a:ext cx="9144000" cy="4114800"/>
          </a:xfrm>
        </p:spPr>
        <p:txBody>
          <a:bodyPr>
            <a:normAutofit fontScale="92500" lnSpcReduction="20000"/>
          </a:bodyPr>
          <a:lstStyle/>
          <a:p>
            <a:r>
              <a:rPr lang="en-US" dirty="0" smtClean="0"/>
              <a:t>a series of protests in 1786 and 1787 by American farmers against state and local enforcement of tax collections and judgments for debt. </a:t>
            </a:r>
          </a:p>
          <a:p>
            <a:r>
              <a:rPr lang="en-US" dirty="0" smtClean="0"/>
              <a:t>Although farmers took up arms in states from New Hampshire to South Carolina, the rebellion was most serious in Massachusetts, where bad harvests, economic depression, and high taxes threatened farmers with the loss of their farms. </a:t>
            </a:r>
          </a:p>
          <a:p>
            <a:r>
              <a:rPr lang="en-US" dirty="0" smtClean="0"/>
              <a:t>Daniel Shays of Massachusetts, a former captain in the Continental army led the protest.</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83880" cy="838200"/>
          </a:xfrm>
        </p:spPr>
        <p:txBody>
          <a:bodyPr/>
          <a:lstStyle/>
          <a:p>
            <a:r>
              <a:rPr lang="en-US" dirty="0" smtClean="0"/>
              <a:t>Shays’ Rebellion</a:t>
            </a:r>
            <a:endParaRPr lang="en-US" dirty="0"/>
          </a:p>
        </p:txBody>
      </p:sp>
      <p:sp>
        <p:nvSpPr>
          <p:cNvPr id="3" name="Content Placeholder 2"/>
          <p:cNvSpPr>
            <a:spLocks noGrp="1"/>
          </p:cNvSpPr>
          <p:nvPr>
            <p:ph idx="1"/>
          </p:nvPr>
        </p:nvSpPr>
        <p:spPr>
          <a:xfrm>
            <a:off x="0" y="838200"/>
            <a:ext cx="9372600" cy="2209800"/>
          </a:xfrm>
        </p:spPr>
        <p:txBody>
          <a:bodyPr>
            <a:normAutofit fontScale="92500" lnSpcReduction="20000"/>
          </a:bodyPr>
          <a:lstStyle/>
          <a:p>
            <a:r>
              <a:rPr lang="en-US" dirty="0" smtClean="0"/>
              <a:t>Farmers were in debt because of the high cost of starting farms. If farmers were in debt, their farms could be seized and they could be imprisoned</a:t>
            </a:r>
          </a:p>
          <a:p>
            <a:r>
              <a:rPr lang="en-US" dirty="0" smtClean="0"/>
              <a:t>Farmers asked state </a:t>
            </a:r>
            <a:r>
              <a:rPr lang="en-US" dirty="0" err="1" smtClean="0"/>
              <a:t>gov</a:t>
            </a:r>
            <a:r>
              <a:rPr lang="en-US" dirty="0" smtClean="0"/>
              <a:t> to print more money to help with the debt. When they denied this request, protests formed. </a:t>
            </a:r>
          </a:p>
        </p:txBody>
      </p:sp>
      <p:pic>
        <p:nvPicPr>
          <p:cNvPr id="19458" name="Picture 2" descr="http://1.bp.blogspot.com/-yPue_azhYcg/TxuM4o33H_I/AAAAAAAABlE/_IEo_p9bo70/s1600/Shays%2527+Rebellion.JPG"/>
          <p:cNvPicPr>
            <a:picLocks noChangeAspect="1" noChangeArrowheads="1"/>
          </p:cNvPicPr>
          <p:nvPr/>
        </p:nvPicPr>
        <p:blipFill>
          <a:blip r:embed="rId2" cstate="print"/>
          <a:srcRect t="8163" r="2550" b="5306"/>
          <a:stretch>
            <a:fillRect/>
          </a:stretch>
        </p:blipFill>
        <p:spPr bwMode="auto">
          <a:xfrm>
            <a:off x="2590800" y="2819400"/>
            <a:ext cx="6553200" cy="40386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2219</TotalTime>
  <Words>533</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The New United States</vt:lpstr>
      <vt:lpstr>We won the Revolution!! Now what?</vt:lpstr>
      <vt:lpstr>PowerPoint Presentation</vt:lpstr>
      <vt:lpstr>What were the Articles of Confederation? </vt:lpstr>
      <vt:lpstr>Weaknesses of the Articles of Confederation</vt:lpstr>
      <vt:lpstr>PowerPoint Presentation</vt:lpstr>
      <vt:lpstr>PowerPoint Presentation</vt:lpstr>
      <vt:lpstr>Shays’ Rebellion overview</vt:lpstr>
      <vt:lpstr>Shays’ Rebellion</vt:lpstr>
      <vt:lpstr>Why the Rebellion matters</vt:lpstr>
      <vt:lpstr>So now what?</vt:lpstr>
      <vt:lpstr>Weaknesses of the Articles of Confederation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United States</dc:title>
  <dc:creator>Owner</dc:creator>
  <cp:lastModifiedBy>Sara Wood</cp:lastModifiedBy>
  <cp:revision>19</cp:revision>
  <dcterms:created xsi:type="dcterms:W3CDTF">2014-08-03T22:00:14Z</dcterms:created>
  <dcterms:modified xsi:type="dcterms:W3CDTF">2015-01-29T21:40:28Z</dcterms:modified>
</cp:coreProperties>
</file>