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3" r:id="rId7"/>
    <p:sldId id="261" r:id="rId8"/>
    <p:sldId id="266" r:id="rId9"/>
    <p:sldId id="262" r:id="rId10"/>
    <p:sldId id="265"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54" autoAdjust="0"/>
  </p:normalViewPr>
  <p:slideViewPr>
    <p:cSldViewPr>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0793F-5525-4208-8EA4-FC6DCAD91C51}" type="datetimeFigureOut">
              <a:rPr lang="en-US" smtClean="0"/>
              <a:pPr/>
              <a:t>8/3/2014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A935D-4DEE-4E2B-8B53-558474BD07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Bloody footprints in the snow left by bootless men. Near naked soldiers wrapped in thin blankets huddled around a smoky fire of green wood. The plaintive chant from the starving: "We want meat! </a:t>
            </a:r>
            <a:r>
              <a:rPr lang="en-US" smtClean="0"/>
              <a:t>We want meat!“ </a:t>
            </a:r>
            <a:endParaRPr lang="en-US"/>
          </a:p>
        </p:txBody>
      </p:sp>
      <p:sp>
        <p:nvSpPr>
          <p:cNvPr id="4" name="Slide Number Placeholder 3"/>
          <p:cNvSpPr>
            <a:spLocks noGrp="1"/>
          </p:cNvSpPr>
          <p:nvPr>
            <p:ph type="sldNum" sz="quarter" idx="10"/>
          </p:nvPr>
        </p:nvSpPr>
        <p:spPr/>
        <p:txBody>
          <a:bodyPr/>
          <a:lstStyle/>
          <a:p>
            <a:fld id="{142A935D-4DEE-4E2B-8B53-558474BD07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FAE9BBA-9F0A-4788-B220-0D693ACF9E74}" type="datetimeFigureOut">
              <a:rPr lang="en-US" smtClean="0"/>
              <a:pPr/>
              <a:t>8/3/2014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64975D-F879-4B6A-A127-DF5D4F601EA4}"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64975D-F879-4B6A-A127-DF5D4F601E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64975D-F879-4B6A-A127-DF5D4F601E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564975D-F879-4B6A-A127-DF5D4F601E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FAE9BBA-9F0A-4788-B220-0D693ACF9E74}" type="datetimeFigureOut">
              <a:rPr lang="en-US" smtClean="0"/>
              <a:pPr/>
              <a:t>8/3/2014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64975D-F879-4B6A-A127-DF5D4F601EA4}"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564975D-F879-4B6A-A127-DF5D4F601EA4}"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564975D-F879-4B6A-A127-DF5D4F601E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564975D-F879-4B6A-A127-DF5D4F601EA4}"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AE9BBA-9F0A-4788-B220-0D693ACF9E74}" type="datetimeFigureOut">
              <a:rPr lang="en-US" smtClean="0"/>
              <a:pPr/>
              <a:t>8/3/2014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564975D-F879-4B6A-A127-DF5D4F601E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FAE9BBA-9F0A-4788-B220-0D693ACF9E74}" type="datetimeFigureOut">
              <a:rPr lang="en-US" smtClean="0"/>
              <a:pPr/>
              <a:t>8/3/2014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564975D-F879-4B6A-A127-DF5D4F601EA4}"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FAE9BBA-9F0A-4788-B220-0D693ACF9E74}" type="datetimeFigureOut">
              <a:rPr lang="en-US" smtClean="0"/>
              <a:pPr/>
              <a:t>8/3/2014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64975D-F879-4B6A-A127-DF5D4F601EA4}"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FAE9BBA-9F0A-4788-B220-0D693ACF9E74}" type="datetimeFigureOut">
              <a:rPr lang="en-US" smtClean="0"/>
              <a:pPr/>
              <a:t>8/3/2014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564975D-F879-4B6A-A127-DF5D4F601EA4}"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a:t>
            </a:r>
            <a:endParaRPr lang="en-US" dirty="0"/>
          </a:p>
        </p:txBody>
      </p:sp>
      <p:sp>
        <p:nvSpPr>
          <p:cNvPr id="3" name="Subtitle 2"/>
          <p:cNvSpPr>
            <a:spLocks noGrp="1"/>
          </p:cNvSpPr>
          <p:nvPr>
            <p:ph type="subTitle" idx="1"/>
          </p:nvPr>
        </p:nvSpPr>
        <p:spPr/>
        <p:txBody>
          <a:bodyPr/>
          <a:lstStyle/>
          <a:p>
            <a:r>
              <a:rPr lang="en-US" dirty="0" smtClean="0"/>
              <a:t>Ben Franklin and the French Alliance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Yorktown and Cornwallis</a:t>
            </a: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dirty="0" smtClean="0"/>
              <a:t>Ambitious British general who led victories in the South.  </a:t>
            </a:r>
          </a:p>
          <a:p>
            <a:r>
              <a:rPr lang="en-US" u="sng" dirty="0" smtClean="0"/>
              <a:t>His </a:t>
            </a:r>
            <a:r>
              <a:rPr lang="en-US" b="1" u="sng" dirty="0" smtClean="0"/>
              <a:t>biggest mistake</a:t>
            </a:r>
            <a:r>
              <a:rPr lang="en-US" dirty="0" smtClean="0"/>
              <a:t>:  Led 7,500 troops onto peninsula between James/York Rivers to camp at YORKTOWN</a:t>
            </a:r>
            <a:r>
              <a:rPr lang="en-US" dirty="0" smtClean="0"/>
              <a:t>.</a:t>
            </a:r>
          </a:p>
          <a:p>
            <a:endParaRPr lang="en-US" sz="2400" b="1" dirty="0" smtClean="0"/>
          </a:p>
        </p:txBody>
      </p:sp>
      <p:pic>
        <p:nvPicPr>
          <p:cNvPr id="4" name="Picture 3"/>
          <p:cNvPicPr>
            <a:picLocks noChangeAspect="1" noChangeArrowheads="1"/>
          </p:cNvPicPr>
          <p:nvPr/>
        </p:nvPicPr>
        <p:blipFill>
          <a:blip r:embed="rId2" cstate="print"/>
          <a:srcRect t="8511"/>
          <a:stretch>
            <a:fillRect/>
          </a:stretch>
        </p:blipFill>
        <p:spPr>
          <a:xfrm>
            <a:off x="3657600" y="2937387"/>
            <a:ext cx="5486400" cy="39206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fontScale="90000"/>
          </a:bodyPr>
          <a:lstStyle/>
          <a:p>
            <a:r>
              <a:rPr lang="en-US" dirty="0" smtClean="0"/>
              <a:t>Yorktown</a:t>
            </a:r>
            <a:endParaRPr lang="en-US" dirty="0"/>
          </a:p>
        </p:txBody>
      </p:sp>
      <p:sp>
        <p:nvSpPr>
          <p:cNvPr id="3" name="Content Placeholder 2"/>
          <p:cNvSpPr>
            <a:spLocks noGrp="1"/>
          </p:cNvSpPr>
          <p:nvPr>
            <p:ph idx="1"/>
          </p:nvPr>
        </p:nvSpPr>
        <p:spPr>
          <a:xfrm>
            <a:off x="0" y="457200"/>
            <a:ext cx="9144000" cy="6400800"/>
          </a:xfrm>
        </p:spPr>
        <p:txBody>
          <a:bodyPr>
            <a:noAutofit/>
          </a:bodyPr>
          <a:lstStyle/>
          <a:p>
            <a:r>
              <a:rPr lang="en-US" sz="2800" dirty="0" smtClean="0"/>
              <a:t>Troops under </a:t>
            </a:r>
            <a:r>
              <a:rPr lang="en-US" sz="2800" dirty="0" smtClean="0"/>
              <a:t>Cornwallis </a:t>
            </a:r>
            <a:r>
              <a:rPr lang="en-US" sz="2800" dirty="0" smtClean="0"/>
              <a:t>backed up against </a:t>
            </a:r>
            <a:r>
              <a:rPr lang="en-US" sz="2800" dirty="0" smtClean="0"/>
              <a:t>water</a:t>
            </a:r>
            <a:endParaRPr lang="en-US" sz="2800" dirty="0" smtClean="0"/>
          </a:p>
          <a:p>
            <a:r>
              <a:rPr lang="en-US" sz="2800" dirty="0" smtClean="0"/>
              <a:t>French Navy </a:t>
            </a:r>
            <a:r>
              <a:rPr lang="en-US" sz="2800" dirty="0" smtClean="0"/>
              <a:t>blockaded </a:t>
            </a:r>
            <a:r>
              <a:rPr lang="en-US" sz="2800" dirty="0" smtClean="0"/>
              <a:t>York </a:t>
            </a:r>
            <a:r>
              <a:rPr lang="en-US" sz="2800" dirty="0" smtClean="0"/>
              <a:t>River so British </a:t>
            </a:r>
            <a:r>
              <a:rPr lang="en-US" sz="2800" dirty="0" smtClean="0"/>
              <a:t>cannot re-supply or escape.</a:t>
            </a:r>
          </a:p>
          <a:p>
            <a:r>
              <a:rPr lang="en-US" sz="2800" dirty="0" smtClean="0"/>
              <a:t>French and Colonial troops </a:t>
            </a:r>
            <a:r>
              <a:rPr lang="en-US" sz="2800" dirty="0" smtClean="0"/>
              <a:t>surrounded town</a:t>
            </a:r>
            <a:endParaRPr lang="en-US" sz="2800" dirty="0" smtClean="0"/>
          </a:p>
          <a:p>
            <a:pPr>
              <a:lnSpc>
                <a:spcPct val="80000"/>
              </a:lnSpc>
            </a:pPr>
            <a:r>
              <a:rPr lang="en-US" sz="2800" dirty="0" smtClean="0"/>
              <a:t>Cornwallis surrendered </a:t>
            </a:r>
            <a:r>
              <a:rPr lang="en-US" sz="2800" dirty="0" smtClean="0"/>
              <a:t>to French and American forces at Yorktown, VA October 1781.</a:t>
            </a:r>
          </a:p>
          <a:p>
            <a:pPr>
              <a:lnSpc>
                <a:spcPct val="80000"/>
              </a:lnSpc>
            </a:pPr>
            <a:r>
              <a:rPr lang="en-US" sz="2800" dirty="0" smtClean="0"/>
              <a:t>Fighting ended but war not </a:t>
            </a:r>
            <a:r>
              <a:rPr lang="en-US" sz="2800" dirty="0" smtClean="0"/>
              <a:t>officially over </a:t>
            </a:r>
            <a:r>
              <a:rPr lang="en-US" sz="2800" dirty="0" smtClean="0"/>
              <a:t>until Treaty of </a:t>
            </a:r>
            <a:r>
              <a:rPr lang="en-US" sz="2800" dirty="0" smtClean="0"/>
              <a:t>Paris, Sept 1783</a:t>
            </a:r>
            <a:endParaRPr lang="en-US" sz="2800" dirty="0"/>
          </a:p>
        </p:txBody>
      </p:sp>
      <p:pic>
        <p:nvPicPr>
          <p:cNvPr id="23554" name="Picture 2" descr="http://www.rootsweb.ancestry.com/~vatgs/images/Yorktown_Map.jpg"/>
          <p:cNvPicPr>
            <a:picLocks noChangeAspect="1" noChangeArrowheads="1"/>
          </p:cNvPicPr>
          <p:nvPr/>
        </p:nvPicPr>
        <p:blipFill>
          <a:blip r:embed="rId2" cstate="print"/>
          <a:srcRect l="2764" t="8108" r="2353" b="20270"/>
          <a:stretch>
            <a:fillRect/>
          </a:stretch>
        </p:blipFill>
        <p:spPr bwMode="auto">
          <a:xfrm>
            <a:off x="2628182" y="3505200"/>
            <a:ext cx="6515818" cy="3352800"/>
          </a:xfrm>
          <a:prstGeom prst="rect">
            <a:avLst/>
          </a:prstGeom>
          <a:noFill/>
        </p:spPr>
      </p:pic>
      <p:sp>
        <p:nvSpPr>
          <p:cNvPr id="9" name="Oval 8"/>
          <p:cNvSpPr/>
          <p:nvPr/>
        </p:nvSpPr>
        <p:spPr>
          <a:xfrm>
            <a:off x="4267200" y="3581400"/>
            <a:ext cx="1295400" cy="914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La Marquis de Lafayette </a:t>
            </a:r>
            <a:endParaRPr lang="en-US" dirty="0"/>
          </a:p>
        </p:txBody>
      </p:sp>
      <p:sp>
        <p:nvSpPr>
          <p:cNvPr id="3" name="Content Placeholder 2"/>
          <p:cNvSpPr>
            <a:spLocks noGrp="1"/>
          </p:cNvSpPr>
          <p:nvPr>
            <p:ph idx="1"/>
          </p:nvPr>
        </p:nvSpPr>
        <p:spPr>
          <a:xfrm>
            <a:off x="0" y="990600"/>
            <a:ext cx="5334000" cy="5867400"/>
          </a:xfrm>
        </p:spPr>
        <p:txBody>
          <a:bodyPr>
            <a:normAutofit fontScale="70000" lnSpcReduction="20000"/>
          </a:bodyPr>
          <a:lstStyle/>
          <a:p>
            <a:r>
              <a:rPr lang="en-US" dirty="0" smtClean="0"/>
              <a:t>When </a:t>
            </a:r>
            <a:r>
              <a:rPr lang="en-US" dirty="0"/>
              <a:t>Lafayette learned of the struggle of the Americans </a:t>
            </a:r>
            <a:r>
              <a:rPr lang="en-US" dirty="0" smtClean="0"/>
              <a:t>to </a:t>
            </a:r>
            <a:r>
              <a:rPr lang="en-US" dirty="0"/>
              <a:t>secure their independence he </a:t>
            </a:r>
            <a:r>
              <a:rPr lang="en-US" dirty="0" smtClean="0"/>
              <a:t>decided </a:t>
            </a:r>
            <a:r>
              <a:rPr lang="en-US" dirty="0"/>
              <a:t>to come to the colonies to </a:t>
            </a:r>
            <a:r>
              <a:rPr lang="en-US" dirty="0" smtClean="0"/>
              <a:t>help them as </a:t>
            </a:r>
            <a:r>
              <a:rPr lang="en-US" dirty="0"/>
              <a:t>a volunteer. </a:t>
            </a:r>
            <a:r>
              <a:rPr lang="en-US" dirty="0" smtClean="0"/>
              <a:t>He </a:t>
            </a:r>
            <a:r>
              <a:rPr lang="en-US" dirty="0"/>
              <a:t>also persuaded several French officers to come with him. </a:t>
            </a:r>
            <a:endParaRPr lang="en-US" dirty="0" smtClean="0"/>
          </a:p>
          <a:p>
            <a:endParaRPr lang="en-US" dirty="0" smtClean="0"/>
          </a:p>
          <a:p>
            <a:r>
              <a:rPr lang="en-US" dirty="0" smtClean="0"/>
              <a:t>Eventually </a:t>
            </a:r>
            <a:r>
              <a:rPr lang="en-US" dirty="0"/>
              <a:t>he landed near Charleston, South Carolina, June 13, </a:t>
            </a:r>
            <a:r>
              <a:rPr lang="en-US" dirty="0" smtClean="0"/>
              <a:t>1777</a:t>
            </a:r>
          </a:p>
          <a:p>
            <a:endParaRPr lang="en-US" dirty="0" smtClean="0"/>
          </a:p>
          <a:p>
            <a:r>
              <a:rPr lang="en-US" dirty="0" smtClean="0"/>
              <a:t>He came </a:t>
            </a:r>
            <a:r>
              <a:rPr lang="en-US" dirty="0"/>
              <a:t>to Philadelphia and the Congress welcomed </a:t>
            </a:r>
            <a:r>
              <a:rPr lang="en-US" dirty="0" smtClean="0"/>
              <a:t>him. He </a:t>
            </a:r>
            <a:r>
              <a:rPr lang="en-US" dirty="0"/>
              <a:t>came to serve without pay and also as a volunteer. Since he represented the highest rank of French nobility and his motives were so patriotic in the American cause, the Congress commissioned him a Major General on the 31st of July. </a:t>
            </a:r>
          </a:p>
        </p:txBody>
      </p:sp>
      <p:sp>
        <p:nvSpPr>
          <p:cNvPr id="1026" name="AutoShape 2" descr="data:image/jpeg;base64,/9j/4AAQSkZJRgABAQAAAQABAAD/2wCEAAkGBhQSERUTExQUFRUWGBwXFxgYFxoYGRwXGBcaFxcaFRwXHCYeFx8kGhoYHy8gIycpLCwsFx4xNTAqNSYrLCkBCQoKDgwOGg8PGiwkHSQqLCksKSksLCwsLCwsKSwsLCwsLCwsLCksKSwsLCwpKSwpLCwsLCwsLCwsKSwsKSwsLP/AABEIAP8AxQMBIgACEQEDEQH/xAAcAAABBQEBAQAAAAAAAAAAAAAEAQIDBQYHAAj/xAA+EAABAwIDBQUGBAYCAgMBAAABAAIRAyEEEjEFQVFhcQYTIoGRMqGxwdHwB0Jy4RQjUmKy8TOCFZKiwvJz/8QAGgEAAgMBAQAAAAAAAAAAAAAAAQIAAwQFBv/EACkRAAICAgIBBAEDBQAAAAAAAAABAhEDIRIxQQQTImFRI8HwFDKBkbH/2gAMAwEAAhEDEQA/AMfif+R/6nf5FMe1LjR/Md+p3+RSgWUINMQo7SpnNSZEAET2L3djcpS1eMqEBi3omP6BTwozT9USAzmdEgbwASYvENaYmDvGvwUDca0DnztPTgmDQSBf7CfwsElHFB7nRrqfO/1UsBAAyoBGgQ7gIhEPgIR6ZEI3dExoT8u9MGqJAplLkEx1GTZKKgAUuFbmKXohD/D33IzDYcjcjKFFo8USdykmDokciUFYcNAkomlVZBt5qseSpWv+H31VbjYxHtd+dhEC9vv73ILC3EcD5wb+e9EYt0D4KPY4BLz0+aZaRGJj2wG+fyXkTtVg8Pn8l5SwCYr/AJX/AKnf5FLK9imxUf8Aqd/kV6m1OQaQla1eLd6QOQAODfRNi8pA4qQ6IEIpU2H2Y+t4WWn8x3dOa9Tw8kLf7B2AGMGbdrwnWPLeVRnze2tFmOPJmYb2Bw7WNzySfacXH1sQFS4/sjRZ3jmkkMkgF3SLa3kXK2faDGuztDbNBjPlL2tuJeWgeLKCIG8kLmu29vuqPdc5ZMnxDMAbOhxJbNjG6VTheSe7LpKMSnxj4eS22+AYjlbmi9nbW/LUPR31VY90nko4W8zM09U2sh3Jmxcz25Q1xjgCfgEbWwj6Z8TXCeIIR5LoAE9yc1lkfRw4JvCWphkeRABkTCLoWFoQxow5HUW+CRrP0UbISsfAUrHSg3VLqajVSNBCapTA5IbpAYugQjxg8Iv18wmbGqXc3zU7Q17spJE24qvwlTJVBOnyIhT6IWu1GWb5/JeUO3MTGSL6/JeSogRiz/Mf+p3+RTWJMY/xv/U7/IpGFOyCucE0tSkff0TMpiygBxbCmpUZUDblW2zaTS9ocRBcATySzdIK2WmyNgFze9zFmU2Ig/5AhOxfaN9MgVQHNHha5ogA6eIaX4idN0qw2zim4ag5rnQwXsJPAC24neub7Qq525nZszh/LEHxeIt8M/pN9JMdOdj/AF25S6Njj7aLDbPap5phkt8Uk5Y33gxyt5LGVXa9ZRGMwNRrofYxMTMdYQdULowgoLRnlJyI1b9mNgHFVmtNmA+I/LzKqWBa7sTihTDi6qxjS64cM1t0CReUZtqOhIrZ2Hs92SbkDKWWmGjTL9ygO2P4fOdScW1iXNBJBaLwJtBsVcdicYypRfkL8pgB7m+1AvA0IlDbb2TSp4eoXPczM/Nma2BlmA12VsEX38AuM83B67NkMXJ7OS4ehPIjUIg0Mw5qHIaWLfTc4u8RAIENI3HmFZsN11OVpMyyXFtFRU2dJ3oyhsuLEgBXGHa3N4vTohMZiJO5D3G3QEvJRYjD+IgKKocsXvwRtUwShX0ZudyvT0KMwuKJmevnZK/HcQfS415IWs3eHaeShLcyZACaVcSfaHXVPxVAvc3IATUMRNs2/XQb+UlCsbAmw56q6o4arTpGq1sAtF3uvr7QA0m1veknJIKVlZtQNAY2Zygg9Zv9PJeQOKDiZJSIqOthNHjWHvH2/M7/ACK9Sp2RWM9t36j8Skp6KCWQmnASOI9+5Oqm/JQxCgRM10ZTqCUOygjcNggZQdAugntT2gpPa0tzF4HhDmkiSNTudA0CodnVy9zC+9OgyGzMB5OZ2W8fmdpwFgrGow94KTLuI8gTcF3ANAkn+4DehtvEUg2i0zAuVTDHGCpFzyPJSKnHVu8e53pyCp8U0XVvENVVXbLlbEsnGlQKGwFHmU1TgnN2fULc+Uhh0eRlZ5ONieQurOjPR1X8G+05fmw1Wu2WhooMfDSRLszWv3keGGm8aaLbdscXTp0XfxAq0+BuGkgWE+ybrhZ7MPbSDmw51yQDqLREgC0Hrm5JK2z8ViXDOXloa0NL3GAA0NEAnlwXNyYcOR8lKvydGOP1MGlwbfg1mIcHOzcbg8jcQU+kLqvOJbQbRp1HNynwB97RoXiCRFgSJEQY1WhdsV7WMqjK5j252uYSbcw4A6LQpR4qujBlxZMc3Ga2NyAN5mf2VJjDBV1nBHRU20HXSY1Ug3oBc3RPfSMQPopKVGbQpazgFobEK8YeNfXTz5pvcgXdDt8buAn3qfEC8k24IPEEkRpGp+nqmsJHiq4FWAMwECN24kW0unYza9SqfG5xA3ZvkICr20DPmD5SlqOPyR4ohFinTCVJiBYefyXkxDa4yn4z+o/EocxKssS3xO6n4oduEkKuyuwSq29glYy9wjf4eE+lRvushZLBG0zwKu9hUA+tTpuALTJIM3AaTHhuLxdBvpp9KqWuDm6gyJE+5LO3FqPYE1abCazA2pVIblqOfBDYh39JaAYbvsLTuBWGxlYvquJ3k+5W1TbDn4hzahDnhwggw0tGgi+83vYqu7W9pKdTFAsaCGtDHvFi94JzOP8AVAIbO/LKz4vci+El47N36f8AegXGOiOirHuU+JxTXusZCFxVUBbI6Fm/wDOfclOfiXPy5nOdlGVskmGjRrZ0HIKFOpm6cznRdjEnD0idcg+EIzwsBLhIDTvjQWPlrG+ELs9uWjTH9rR6x9Um3a8YaoABJGt5g+GNYi86bl53jyy1+X+57tS9v09/iP7GI2hinVHl7tTu4DcB98UlPatTLl7ypDbNGYwBwHBQ4h6FlejaUdLo8LKTm3KT2zoPZnbPfgscYqNE/qHH4T1VjjsNaYk6Lm+ExTmOD2GHC/7HiOS6Bsja7cRTmQHfmbwO7XUHcfosuSDi+S6CmPw+DJ0EqDaGCI8lZuxGWw0Qr3zqkUpXYdFK/cCEjdmHK9x8t8+K3T9kW+mM27f9/fBXGAZ4Db2uGscPNNky8VoWjJY7AGkxoPtESQY33GhtaFVh11e9pK2Z7iYGunKB9hZ4m/IK7G242wCYyqbAT9wvJlW9+JPyXlYQ6hWaM2nFRvpAojEMkqJrLrO2Vi92IhRaIl7dyhNK/JRMgzcoalUCSdAJN93JGVKMiyp9q0S4Bn9Zv0EE+th5puSSthhDnJRRncTh21c1Wm3u2zGXMX31cfFeLhVm0NjuY0VBBadQJt5Hcr3GYY0z4btOo4EWkIfGYwOYGDj8Qq4zk2mujovFBRcXpoy4KUlXtbZDQ3x2J4a/Q+iEOHY3QEnmfkLK5TT6M7wSXZXhidQbL2jiQPUwrJuxalTK6kO8LgSWtu5uSSZbr7IkcUJsynNemP7x8ZTNqmxIxuaX2dV2BgO9rCnExTqusP6aLw3T+4s81SdoXThaggTZ2a8wCLcI3rof4XYEuq1q0ABrRTHDM85iB0Ab6rKdqNlClVr0HTHiDd1j7J6ZT6rhxTjxn9nrPcWXJlwr8Kv9V+5yWq66Y10J1VpBIOo1+BTF3rs8g1Q5roReCxjqbw9pgjT6HiDwQSmpN3lRbAdS2ZkxNJtWnPB7ZnI7e0/EHeEBi6oaY94Oh+ayfZztE/DVHRdrwA5toMGxM7xLuGq0LtqUqzvCIJ3aE204LG4yjOvBakmrI6E1KgbvJEn3T6fBasu7ukdASP8A8jyEKm2NgO7L6p9kWbvu79p9V7a2PcWkDeVVP5ypdC0ZjbNaT1N/L91XBliiNovBdANgInp+6i0gLfHSAD1jovInG4QtgEfcDmvJgHUKzElKkiX05ASsEBY5MWtitw4URpwiJTC9KmSiF7LWQO3cCKbKLpu9rnHrmj4AKzYLL3azD58Lh6g/IXMd5wVRnnqK+zV6RJZDFm/i3Cx+SFr7NZBJFzpeFY4LD+B07wSPLRB7QqRUbwA96EJPlSOpKKauSKjG4UtHte8qtdRc42MrRY3DF4Eab0GaIY33LbDJr7Mk8Nv6K3BYl9F4e15a5uhBMj7+afsvEGpimOIEl1yLTY3O5C1SbonYIh7qkxkbPv3eUqyf9rKMO8sV9n0l+GuHAwDDoaj3vtqRnLGkf9WtVb+KWxJDcS0XHgf0/IT528wrjseHM2fhW5g3LRZmIEx4ATEiFY7RY2pTcx0ua4EEEbj5Lnypw4l2L1Dh6j3vv/p8t9pcHlqZ2+y7/KL8ddfVUq6N2k2BlqVKLtG79BrLXekn1C59Tw5c4MYC5xOVoaJJJMCBzWzBk5R34J6/Co5OcOpbQxjCSABJNvWwRGJpOpkscCHCxB1BBuCNxXW8L+E7GbPBzN/ixmcST/LJIEU3cQ3KIdpJJ325TjcCW1HB8ggkGSHeLU3FiJ380cPqceVtQfRklicVYLTCkpuIuLKNietBWja7I7UU+5DKjspBM2JDrRPKwj/aA2l2gpmzC48yI5rMp1Si5h8QgqmOGMXaGcmwpxzGR0UlODUaOcIbBu8Slw7vG39SuYhY7YbLh5/JeUm0m6efyXkiCdKOgCH2ntKnhqRfUudGtmC48B8SeCObTsJWI7aYtzsQGNNmgM5Zzcx0BCx1ylQ8I2yRn4heKH0YG7K4yBvkOFz6LS4PF06rc9Nwe08N3UatPIrnGH7KYus3vW0XuZEh1hLdJaDdw6AoSvg6tEhxDmEfmafmLjzVrxweovZON9I6uXIzGVA/Aubvp1A7q14A9xAXLaPbPEhobnaY3uY0nzMT6qV/a+u6lUY7IczcsgZSAbEiLH0VOX085xofC+E0ywr9o6bNAS2YJEdJAm4UGJoiqA9hBESIWc2liMxIO6BbQACFLsLbfcktdem4+YPEfRH+n4R5Q7Nn9Vcql0XNBxbMlA42qI1mPii8Q9tT2SHBD4mm1ojgjDu2WS2tFNiBaeKjwbyA8CDmhsTeSbW1OhE8xxCfinkuMrWfhZ2UbjMZLw406P8AMqAR4oP8tg6u15A6arVJpRtnNtqdo6RtntmdnNwzDSBbUaZuQWluS0G35rqw2F25ONpVHNoiWPyGahv4Q6fZsLx5FWfa7sdhsZSaKrXNe2SwsMEE6yCC2LCbbrc4uynYWngqbhTqVX944PcHGmLxEiGTpzXLqPGk/kWWvwc57ebCr1qZrAFpAgtBJzNBm9rxr6qg/C7EU6NbEVXtl1KiXNG/WCGzoZgTzXeKezmtknvnOc6IcSQAOAMAD6Lifb7s8MPjXPo/y6dUPDwB4RmYSW8IOoG4kcAmhLnF4Z+f5QfKkvBcbW7eMqnu6dZtEES4ukwZgtaRYnXWyzPavG4U4amynU7yq06iTDTJdf2ZLoNuapO0Tm1MTmENL2UyQG2zOY0k/P1sqeZutnpvT48UfginLOcpbY1hunptMWT1qEPBS4jEl8T+UBvkNFE1IUCXocyrClomSOqgClwx8Q6hEBd7SqCRu+wvIXG3jz+S8loJ16hTc4hrWySLCdTu1WVwGxxiMYaVQSKcuq/qMZmnqTl6Fy6d2M2S52atAgDK2f6iBfoAfesZ2QwmV2Ke4y91d4J/ta4wRxklx81z5Wm3/Oy6D4xZoyYGUW6Wtu6LzWU3jJWpsqMvZ1iJ1yuF2z6FRVql0mZJxKuRhO13YFrXl2HcMmoD/CRyzeyfOCsrgdlOzPLgIptzOggiZAaLcXH3Fdmpk6LO/iPh+5wbHNA7zEPgQLlrQQJjXxOGqsjkmvh2Xxkm7aOX4LA5w5ztCSJ4ExDjylVtWmQSN4Mei7Th+w+GbQbTfTEtaA54JDi6PEZB3mbaLF9ouwrWEuw7y7+x8T/1dYHoR5q/HnjKTQs0qVGJlFsxhLIMkjSeGkKGpTIJBBBFiDqOvBROWlpFSk0PaZK7l+Dez6jMA+o3KHVnmHEEkNb4RbQwcxA5riOFwznEAAlziAOpMD3r6j7ObOGHwtOmNGMDfQfWfVYvWTqKiiyC8sKbTDGEFxcYJLnGST97kWx0tHRZrbW0MrXeas9hY8VKdMjhf5rlKbLuIXUoVGzk7uOJDj6Auhcx7c4atWqGmKrcjmFr2lrA4Qc80iYgnruhdZxBgFcq7bYimyr/ADBLe7qn/sKNRzY/7Bqbk1lSQ0KrZyPG4uXOgyRIEaQRli8GzbWHwVeNIT2yYEDrv81MMPuXoFpGR3J2DAJwavHVKURRpSDVLCQhQDFT6Gs8FGSpMNqoQPxLZAN9+nkvKGu6A374LyAT6Pwe0jSwFRrGy8MLouLFokgiTI4LKdksCBhxlMmTmG8HQh3P6rV7DqNaWuc7KMkTukgQCs7Uq0WY9v8ADkd2ZpvgQHPeS4n/AKmFxnkfLZpULVFg6gnspCJhEupk6BNpNtdGU7QijQ2nQ0mLqH8YsK1uDouGUd1Ua4Tqcvstb53P6eabicdBPDmk7VB+IwFCq1pqupVASwyc2V2Wwjxm4O/QoQk1d/QdWUuM24MjeJaCepCzGMxRLiUrseKgMAjKcpEaRaLIWpUA1K248aiimUm2A7Swjao8QE/1R4h57x1VIdihrvaJGuket1cP2jJI3E25D5/uojXB0WmLoUP7J4EPxlJpGjg7/wBRm+IC7wKsMjkuMfh+AcY3k1x9y63XreFcj10/1P8ABpxLRme1OIy0nuO5L+EuP7ylUJ/LWc0dMrD8SVm/xE21lp923U69AjPwLxc08QzeHsf/AOzSP/qlji/QcvtD38qOpYyrYriX4uYoGq1oOlvcV2TG1YuV8/dusf32MPCTHQGPkUPSrlnv8DNfGjOOpxY6j/aJw7QSJ5o/E4HvGZgPEI8xGnXh0VVTcWFdpO0VyShNpdIFfTglNyqxq0g4e/4IJ6dMqlGiIpFI0DyTX0yDBRKmNhTULBQp1MmVCBFfRq8o6rrBeUCfRWHrtFNsxdoB9EJT2dSNbvpzOaIF7CxE8zBIVYcTYDkoqeOi0mVxHhfJsvWTwXdbGEGxsoX7QtJPQKpfjULXxforI4xHIKxOLJN7hFO7Y16OGNKiKecBxYXAkieF7G51VP3u9CYvFACSncL0SL2ZbYuKe7vHvJubk73Eknzv71G6q+u/IziG+phWFaoHPDQAGz5cSSrDZuymNr0qrTYVLkW4AA8bz6rU50rBVsoqWAjEdzJEG1pmJJBmIkcvVHYjDMbeLt+49/vUXawmjXlljLXtcbmRPrusq7GbWc5uY3FRsDkd456fBFJySYTQ/h4/NjZbMBrgfWAujba2kKbCSdAuZ/htt/DYV9Q4h4YXgZSQY/NNwLbtUb207W0qtMtoPa8usS07p3T92XP9RilkzJVoeDSiUOPxLsQ57zo6Wt6aErXfgXRd3uJ5NYD1zP8AoVi8PUFgN3yW5/CrauHw1eu6rVp0hUa2M7g0EhzpAnU+IGOq15lWJxQIS3bOi9pKZbSccwaINz8uJXz1j3iri3gey05QeQ1PrK7Z217X4N9BzaeKoOeL5Q9ubwgmI1XD9hMkOdvJj0F/eVR6PG4ubZZKdJMvKTQ0Qn4jZLKgBIg8RY/vu1UDHf6GqLwmKBMTfodTu+a1vXRTsy+MwrqTywGQNJ56fNV1VpBuIWg21Xa6qSCPAACeJEn5wq3B0u8MR4Re+/kFdF6tkl0V5Kmp17QR0KPxGzGR4ZB62kKup26cE6diIjcF5iMwtIEOJ3RB53t8FGaM/NEUiqaBeU2Iw0Rr9wvKEs3uIgOceZ+JXn49w/N706vkLnC0yZiJ1KTLI3mOQ+izOa8oHttjBtcjUgz1K87blvZHv+qjqYcO0n0CGqYSRqhcGFRkgip2i8JGUepVJi9tueYIFkTVwyDOzrzc9E0Yx8DbG/xBAs7qLJae2Hhj2g6+zyMi4hJicOAIyHzt8UBUYbDT4qzimSyXaWNdWgnXf1J4qKk3wgG4Hz4L0QEzRN40QBx9KHctygpmCOqmxbyXX4D6qAI+BS3p4iAf9obG17N5FSU6DjoCh8ezK4NO4T66fJBJBsipv8Yv+YfFXmyqw7tsxJJMxfW91npV6xrQ1oEkgAR5XhCRIsM/jSdNOIjdp5KGvtbKDkJzHV3AbwOfPcnNgMM2c7jPhA1LlVuLS4kTlGk7+Z+96VJMsekFYSkHQXQGi4HHmUe7FtixaCeYH+lQVa8n63Tmu3WT0Vt2WZe0eKdxi/3zVS8JwvO4D4bvvko810UieC8w9CmylDnNk3MHQzyVcHSba+e5DsaXENAJJMADUk2AEarRbP7PFpmq2IN2yJtqDeZ1EWSWodsDZVnD1HCYJEkTaN2l15aXa5a4jI3wiQJIHCY43n915KsjasWyPGs8bzP53H/5FQmu6PbdOup+qj2kCaj7kDO7TX2jzVVicRBEOJ3R/rzS8bZci2btJ7YOafOQmV+0hA0bPQ/VURruNtVE6ecJvbRGzS4PbVN3tnKfMj1CNOLoxIcDv+50WONtPem1OBEeSjxL8ksvcXtinBDcxPGxHuKp6u0HTI+G5CgLxkp4xSFbLCljc9jYwnvpyNDxVcGLS4XBOFIPdFxv47kJtRJsy2KJzunjHpZJhaRc4Acf3TsaZqPvPiPxVhsXDWLzvsOm/wC+SLdIXsNFuqqNrO/mnoPgFoMoWf2uIqnoPgEsHbBQGtPg5ZSB0zCZ32WewlDM5H4qoYylxO4Sd30Rkr0PF0DYnFlzzeRzUYcXFLToid6le0TbyT9C9kdPW8+ikfQLiA0STaArClRytvF+KtOztNlIOq1CBub+yrnPihlGyi2icjW0m6au4l3P4AfVBEqx2zXFWq5w0kAdBbzQVRgsJTQ6JLsK2TJrNDS4GYkWN7ECNN91scZhXgNpiZLWhvKSGi3tDfr7gguxOzmPqCoRdvijnNieQXQmObTL6g/5HWzcGjQN6kkkrm+q9UoTpLaHjhcqZkdpbK7oND4LjMgWDQIAH15ryI7Qg1XNJOk6xy4leRxSlKCbeyxwp6MbtN572pcjxv3/AN5VY95nj5K12q4uq1A1htUcCYOuYoFuzapjwHXl9V0bXkpGh8CLW5fCFCc3TforGhseq92UNPHUA8t6vGfh9XLM5ysBFpJBPusVW8sI9tE7MoATc7un1SPBOkHqFp8R2JqsaTLXW0B47xa4shKHZmrBMDoTeOMRdD34PpkKYtHs2k62XmYMf1NJ3ai/orx3ZmpcvIE77Wta2qLwvYqplzF7AToLk6+5I88EuyUwHs/h295cN0/pnxHSJWp2pQ/kkAAZRNggMN2TrMdIqgX3NHzSdoW1KGHfndnzAtFst3WEAa8fJY5tZMicWOtLZzxrczoGrj8Sr+k7KA0aDRVGyaYNZoOl/c0ke9aLumC53bl0Mr3RXESm/wAlQbY/5DvsFd4im5w8LbTxWf2hRIqEHUfRDFVhmWWzcPFPMbanyQeIdJJ3bkeXj+Ga6TpEDiLH4KqcZsFbDtsQTPdTNBnMd1/v3KSjgSBLuvkERTogmd33qi2Mo2eoYkC7pt70/ae0g9oa2d0k2vbRB4l0mw0n0+/ih3tPBLxTdhujzKqTMZ1TQwncTxUjaacQ2nYfFCmC5xsXZfcDPl8ytBtTbIEwMxHvKxWx6wDQOBM9UdjMWdx6fBc3LgU8vJmyL+JNi9peBhcfES6fUQB5R6pVRbTrzlHAfReWiOJUK2bcbGa3PBMveXXixJJMIOthi05SU+n2icHuYRMOc2YMWcdTpoFJicYHDSLaiT5aBY5xnzdlfgN2bT7twfoPQlX1Pa4AOZxvp6dFkqeIA/qKcMU3Utt7/gqpen5bZFI0OIxzHCLlV7sSwm7SOiq37Vpg/m5qQ7VpERPxQ9jig2WdPui6NY3Ez5lHmk0DQCFi6+OaHQHSOWo8ymYntDUzCDDRAAjWOKD9NJ9MPJGyxm1KGHZnqPDdYzG5/SAJK5d2o7SOxdWbtY2zG6RxJ/uPu0VntBrcU4PqZswbFpiBewjqrjYWzaNDxNaC4jVwk+WYW8lpxRjgXLuQr+WjEYfZ1R7x3VJ+6IDo0vc+ZWo2f2PqEg1n77tGn7rU1NoyYmORQGJ2peAZi4ujL1OSekqHUEhz9nNaIEWWP7QbDfmqVgBlJk3MiN7eIhaV2Pk3zHzELzsTmEFtuZ/ZLilPG7GceRzovIGWTEzHNXWzdmS2d5vKPxnZ2iTLXFvEAz6ToiDi2UmjfuHHzjRbZZbXxK4wp7IX7K8BcdGiT0iTA3lVtTHMA8IJ1i0D90TtHbuYFrbDTmQeCpXuTY4uvkSTS6Eq13H/AEPfAT8JiQ0kuY144H9oUTgmwrq8FVj69TMZ0G4DQdOC8JXqbCTAE+n2EVTwwNnOg7g29+ZNo6KdBSbI8PiSwzu+9FY5i8iNTohmYADUo2m8AagKuX0WxTXYZimtphrWmDeTeXG1z9Ny8qvGVSYid/yXlUoOtseTV9E20MY4VqkF3tv3/wB5Q/8A5B5/Mbc/go9p1P51X/8Ao/8AzKhz8lopFAU3aLzAJPWVINouMCfU2QhqnhCZJ4oNIhZCqdS9oHqocRtOB4XA+fPrOiALSdTbolFFg5wlpB2KzEHei6eN+/sIVzAdAB6pWtHNM0gJMMdjXRZNONduJPqhH1WjQ36fskp1N0peKDTLSntZ4blJkafZ1U1LHc7eqq2MhKyoTvSOERk2XRxoG6yifjpQLKY4kqcOb/SPKfddLwihuTHPrFVuJDydN6sWVWjdPVQveOcJ4ugVYHT2W83sBzKnOw3G+dvv+/crFm0KTYln3zlEVNpNNw26qlmn4Qyxx8lJ/wCGMe233z716jsvMYEuPUD79UZice12rfj9UK3EtjfE6SY9FZGUmth4RXQtLBu0nKOs+6fipf4EWN5331UP/kALR980xu0JO9H5MnxRPljeo5AKjfiLqN9W6dCN/glxjyY++CRQVnTC8jRO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TExQUFRUWGBwXFxgYFxoYGRwXGBcaFxcaFRwXHCYeFx8kGhoYHy8gIycpLCwsFx4xNTAqNSYrLCkBCQoKDgwOGg8PGiwkHSQqLCksKSksLCwsLCwsKSwsLCwsLCwsLCksKSwsLCwpKSwpLCwsLCwsLCwsKSwsKSwsLP/AABEIAP8AxQMBIgACEQEDEQH/xAAcAAABBQEBAQAAAAAAAAAAAAAEAQIDBQYHAAj/xAA+EAABAwIDBQUGBAYCAgMBAAABAAIRAyEEEjEFQVFhcQYTIoGRMqGxwdHwB0Jy4RQjUmKy8TOCFZKiwvJz/8QAGgEAAgMBAQAAAAAAAAAAAAAAAQIAAwQFBv/EACkRAAICAgIBBAEDBQAAAAAAAAABAhEDIRIxQQQTImFRI8HwFDKBkbH/2gAMAwEAAhEDEQA/AMfif+R/6nf5FMe1LjR/Md+p3+RSgWUINMQo7SpnNSZEAET2L3djcpS1eMqEBi3omP6BTwozT9USAzmdEgbwASYvENaYmDvGvwUDca0DnztPTgmDQSBf7CfwsElHFB7nRrqfO/1UsBAAyoBGgQ7gIhEPgIR6ZEI3dExoT8u9MGqJAplLkEx1GTZKKgAUuFbmKXohD/D33IzDYcjcjKFFo8USdykmDokciUFYcNAkomlVZBt5qseSpWv+H31VbjYxHtd+dhEC9vv73ILC3EcD5wb+e9EYt0D4KPY4BLz0+aZaRGJj2wG+fyXkTtVg8Pn8l5SwCYr/AJX/AKnf5FLK9imxUf8Aqd/kV6m1OQaQla1eLd6QOQAODfRNi8pA4qQ6IEIpU2H2Y+t4WWn8x3dOa9Tw8kLf7B2AGMGbdrwnWPLeVRnze2tFmOPJmYb2Bw7WNzySfacXH1sQFS4/sjRZ3jmkkMkgF3SLa3kXK2faDGuztDbNBjPlL2tuJeWgeLKCIG8kLmu29vuqPdc5ZMnxDMAbOhxJbNjG6VTheSe7LpKMSnxj4eS22+AYjlbmi9nbW/LUPR31VY90nko4W8zM09U2sh3Jmxcz25Q1xjgCfgEbWwj6Z8TXCeIIR5LoAE9yc1lkfRw4JvCWphkeRABkTCLoWFoQxow5HUW+CRrP0UbISsfAUrHSg3VLqajVSNBCapTA5IbpAYugQjxg8Iv18wmbGqXc3zU7Q17spJE24qvwlTJVBOnyIhT6IWu1GWb5/JeUO3MTGSL6/JeSogRiz/Mf+p3+RTWJMY/xv/U7/IpGFOyCucE0tSkff0TMpiygBxbCmpUZUDblW2zaTS9ocRBcATySzdIK2WmyNgFze9zFmU2Ig/5AhOxfaN9MgVQHNHha5ogA6eIaX4idN0qw2zim4ag5rnQwXsJPAC24neub7Qq525nZszh/LEHxeIt8M/pN9JMdOdj/AF25S6Njj7aLDbPap5phkt8Uk5Y33gxyt5LGVXa9ZRGMwNRrofYxMTMdYQdULowgoLRnlJyI1b9mNgHFVmtNmA+I/LzKqWBa7sTihTDi6qxjS64cM1t0CReUZtqOhIrZ2Hs92SbkDKWWmGjTL9ygO2P4fOdScW1iXNBJBaLwJtBsVcdicYypRfkL8pgB7m+1AvA0IlDbb2TSp4eoXPczM/Nma2BlmA12VsEX38AuM83B67NkMXJ7OS4ehPIjUIg0Mw5qHIaWLfTc4u8RAIENI3HmFZsN11OVpMyyXFtFRU2dJ3oyhsuLEgBXGHa3N4vTohMZiJO5D3G3QEvJRYjD+IgKKocsXvwRtUwShX0ZudyvT0KMwuKJmevnZK/HcQfS415IWs3eHaeShLcyZACaVcSfaHXVPxVAvc3IATUMRNs2/XQb+UlCsbAmw56q6o4arTpGq1sAtF3uvr7QA0m1veknJIKVlZtQNAY2Zygg9Zv9PJeQOKDiZJSIqOthNHjWHvH2/M7/ACK9Sp2RWM9t36j8Skp6KCWQmnASOI9+5Oqm/JQxCgRM10ZTqCUOygjcNggZQdAugntT2gpPa0tzF4HhDmkiSNTudA0CodnVy9zC+9OgyGzMB5OZ2W8fmdpwFgrGow94KTLuI8gTcF3ANAkn+4DehtvEUg2i0zAuVTDHGCpFzyPJSKnHVu8e53pyCp8U0XVvENVVXbLlbEsnGlQKGwFHmU1TgnN2fULc+Uhh0eRlZ5ONieQurOjPR1X8G+05fmw1Wu2WhooMfDSRLszWv3keGGm8aaLbdscXTp0XfxAq0+BuGkgWE+ybrhZ7MPbSDmw51yQDqLREgC0Hrm5JK2z8ViXDOXloa0NL3GAA0NEAnlwXNyYcOR8lKvydGOP1MGlwbfg1mIcHOzcbg8jcQU+kLqvOJbQbRp1HNynwB97RoXiCRFgSJEQY1WhdsV7WMqjK5j252uYSbcw4A6LQpR4qujBlxZMc3Ga2NyAN5mf2VJjDBV1nBHRU20HXSY1Ug3oBc3RPfSMQPopKVGbQpazgFobEK8YeNfXTz5pvcgXdDt8buAn3qfEC8k24IPEEkRpGp+nqmsJHiq4FWAMwECN24kW0unYza9SqfG5xA3ZvkICr20DPmD5SlqOPyR4ohFinTCVJiBYefyXkxDa4yn4z+o/EocxKssS3xO6n4oduEkKuyuwSq29glYy9wjf4eE+lRvushZLBG0zwKu9hUA+tTpuALTJIM3AaTHhuLxdBvpp9KqWuDm6gyJE+5LO3FqPYE1abCazA2pVIblqOfBDYh39JaAYbvsLTuBWGxlYvquJ3k+5W1TbDn4hzahDnhwggw0tGgi+83vYqu7W9pKdTFAsaCGtDHvFi94JzOP8AVAIbO/LKz4vci+El47N36f8AegXGOiOirHuU+JxTXusZCFxVUBbI6Fm/wDOfclOfiXPy5nOdlGVskmGjRrZ0HIKFOpm6cznRdjEnD0idcg+EIzwsBLhIDTvjQWPlrG+ELs9uWjTH9rR6x9Um3a8YaoABJGt5g+GNYi86bl53jyy1+X+57tS9v09/iP7GI2hinVHl7tTu4DcB98UlPatTLl7ypDbNGYwBwHBQ4h6FlejaUdLo8LKTm3KT2zoPZnbPfgscYqNE/qHH4T1VjjsNaYk6Lm+ExTmOD2GHC/7HiOS6Bsja7cRTmQHfmbwO7XUHcfosuSDi+S6CmPw+DJ0EqDaGCI8lZuxGWw0Qr3zqkUpXYdFK/cCEjdmHK9x8t8+K3T9kW+mM27f9/fBXGAZ4Db2uGscPNNky8VoWjJY7AGkxoPtESQY33GhtaFVh11e9pK2Z7iYGunKB9hZ4m/IK7G242wCYyqbAT9wvJlW9+JPyXlYQ6hWaM2nFRvpAojEMkqJrLrO2Vi92IhRaIl7dyhNK/JRMgzcoalUCSdAJN93JGVKMiyp9q0S4Bn9Zv0EE+th5puSSthhDnJRRncTh21c1Wm3u2zGXMX31cfFeLhVm0NjuY0VBBadQJt5Hcr3GYY0z4btOo4EWkIfGYwOYGDj8Qq4zk2mujovFBRcXpoy4KUlXtbZDQ3x2J4a/Q+iEOHY3QEnmfkLK5TT6M7wSXZXhidQbL2jiQPUwrJuxalTK6kO8LgSWtu5uSSZbr7IkcUJsynNemP7x8ZTNqmxIxuaX2dV2BgO9rCnExTqusP6aLw3T+4s81SdoXThaggTZ2a8wCLcI3rof4XYEuq1q0ABrRTHDM85iB0Ab6rKdqNlClVr0HTHiDd1j7J6ZT6rhxTjxn9nrPcWXJlwr8Kv9V+5yWq66Y10J1VpBIOo1+BTF3rs8g1Q5roReCxjqbw9pgjT6HiDwQSmpN3lRbAdS2ZkxNJtWnPB7ZnI7e0/EHeEBi6oaY94Oh+ayfZztE/DVHRdrwA5toMGxM7xLuGq0LtqUqzvCIJ3aE204LG4yjOvBakmrI6E1KgbvJEn3T6fBasu7ukdASP8A8jyEKm2NgO7L6p9kWbvu79p9V7a2PcWkDeVVP5ypdC0ZjbNaT1N/L91XBliiNovBdANgInp+6i0gLfHSAD1jovInG4QtgEfcDmvJgHUKzElKkiX05ASsEBY5MWtitw4URpwiJTC9KmSiF7LWQO3cCKbKLpu9rnHrmj4AKzYLL3azD58Lh6g/IXMd5wVRnnqK+zV6RJZDFm/i3Cx+SFr7NZBJFzpeFY4LD+B07wSPLRB7QqRUbwA96EJPlSOpKKauSKjG4UtHte8qtdRc42MrRY3DF4Eab0GaIY33LbDJr7Mk8Nv6K3BYl9F4e15a5uhBMj7+afsvEGpimOIEl1yLTY3O5C1SbonYIh7qkxkbPv3eUqyf9rKMO8sV9n0l+GuHAwDDoaj3vtqRnLGkf9WtVb+KWxJDcS0XHgf0/IT528wrjseHM2fhW5g3LRZmIEx4ATEiFY7RY2pTcx0ua4EEEbj5Lnypw4l2L1Dh6j3vv/p8t9pcHlqZ2+y7/KL8ddfVUq6N2k2BlqVKLtG79BrLXekn1C59Tw5c4MYC5xOVoaJJJMCBzWzBk5R34J6/Co5OcOpbQxjCSABJNvWwRGJpOpkscCHCxB1BBuCNxXW8L+E7GbPBzN/ixmcST/LJIEU3cQ3KIdpJJ325TjcCW1HB8ggkGSHeLU3FiJ380cPqceVtQfRklicVYLTCkpuIuLKNietBWja7I7UU+5DKjspBM2JDrRPKwj/aA2l2gpmzC48yI5rMp1Si5h8QgqmOGMXaGcmwpxzGR0UlODUaOcIbBu8Slw7vG39SuYhY7YbLh5/JeUm0m6efyXkiCdKOgCH2ntKnhqRfUudGtmC48B8SeCObTsJWI7aYtzsQGNNmgM5Zzcx0BCx1ylQ8I2yRn4heKH0YG7K4yBvkOFz6LS4PF06rc9Nwe08N3UatPIrnGH7KYus3vW0XuZEh1hLdJaDdw6AoSvg6tEhxDmEfmafmLjzVrxweovZON9I6uXIzGVA/Aubvp1A7q14A9xAXLaPbPEhobnaY3uY0nzMT6qV/a+u6lUY7IczcsgZSAbEiLH0VOX085xofC+E0ywr9o6bNAS2YJEdJAm4UGJoiqA9hBESIWc2liMxIO6BbQACFLsLbfcktdem4+YPEfRH+n4R5Q7Nn9Vcql0XNBxbMlA42qI1mPii8Q9tT2SHBD4mm1ojgjDu2WS2tFNiBaeKjwbyA8CDmhsTeSbW1OhE8xxCfinkuMrWfhZ2UbjMZLw406P8AMqAR4oP8tg6u15A6arVJpRtnNtqdo6RtntmdnNwzDSBbUaZuQWluS0G35rqw2F25ONpVHNoiWPyGahv4Q6fZsLx5FWfa7sdhsZSaKrXNe2SwsMEE6yCC2LCbbrc4uynYWngqbhTqVX944PcHGmLxEiGTpzXLqPGk/kWWvwc57ebCr1qZrAFpAgtBJzNBm9rxr6qg/C7EU6NbEVXtl1KiXNG/WCGzoZgTzXeKezmtknvnOc6IcSQAOAMAD6Lifb7s8MPjXPo/y6dUPDwB4RmYSW8IOoG4kcAmhLnF4Z+f5QfKkvBcbW7eMqnu6dZtEES4ukwZgtaRYnXWyzPavG4U4amynU7yq06iTDTJdf2ZLoNuapO0Tm1MTmENL2UyQG2zOY0k/P1sqeZutnpvT48UfginLOcpbY1hunptMWT1qEPBS4jEl8T+UBvkNFE1IUCXocyrClomSOqgClwx8Q6hEBd7SqCRu+wvIXG3jz+S8loJ16hTc4hrWySLCdTu1WVwGxxiMYaVQSKcuq/qMZmnqTl6Fy6d2M2S52atAgDK2f6iBfoAfesZ2QwmV2Ke4y91d4J/ta4wRxklx81z5Wm3/Oy6D4xZoyYGUW6Wtu6LzWU3jJWpsqMvZ1iJ1yuF2z6FRVql0mZJxKuRhO13YFrXl2HcMmoD/CRyzeyfOCsrgdlOzPLgIptzOggiZAaLcXH3Fdmpk6LO/iPh+5wbHNA7zEPgQLlrQQJjXxOGqsjkmvh2Xxkm7aOX4LA5w5ztCSJ4ExDjylVtWmQSN4Mei7Th+w+GbQbTfTEtaA54JDi6PEZB3mbaLF9ouwrWEuw7y7+x8T/1dYHoR5q/HnjKTQs0qVGJlFsxhLIMkjSeGkKGpTIJBBBFiDqOvBROWlpFSk0PaZK7l+Dez6jMA+o3KHVnmHEEkNb4RbQwcxA5riOFwznEAAlziAOpMD3r6j7ObOGHwtOmNGMDfQfWfVYvWTqKiiyC8sKbTDGEFxcYJLnGST97kWx0tHRZrbW0MrXeas9hY8VKdMjhf5rlKbLuIXUoVGzk7uOJDj6Auhcx7c4atWqGmKrcjmFr2lrA4Qc80iYgnruhdZxBgFcq7bYimyr/ADBLe7qn/sKNRzY/7Bqbk1lSQ0KrZyPG4uXOgyRIEaQRli8GzbWHwVeNIT2yYEDrv81MMPuXoFpGR3J2DAJwavHVKURRpSDVLCQhQDFT6Gs8FGSpMNqoQPxLZAN9+nkvKGu6A374LyAT6Pwe0jSwFRrGy8MLouLFokgiTI4LKdksCBhxlMmTmG8HQh3P6rV7DqNaWuc7KMkTukgQCs7Uq0WY9v8ADkd2ZpvgQHPeS4n/AKmFxnkfLZpULVFg6gnspCJhEupk6BNpNtdGU7QijQ2nQ0mLqH8YsK1uDouGUd1Ua4Tqcvstb53P6eabicdBPDmk7VB+IwFCq1pqupVASwyc2V2Wwjxm4O/QoQk1d/QdWUuM24MjeJaCepCzGMxRLiUrseKgMAjKcpEaRaLIWpUA1K248aiimUm2A7Swjao8QE/1R4h57x1VIdihrvaJGuket1cP2jJI3E25D5/uojXB0WmLoUP7J4EPxlJpGjg7/wBRm+IC7wKsMjkuMfh+AcY3k1x9y63XreFcj10/1P8ABpxLRme1OIy0nuO5L+EuP7ylUJ/LWc0dMrD8SVm/xE21lp923U69AjPwLxc08QzeHsf/AOzSP/qlji/QcvtD38qOpYyrYriX4uYoGq1oOlvcV2TG1YuV8/dusf32MPCTHQGPkUPSrlnv8DNfGjOOpxY6j/aJw7QSJ5o/E4HvGZgPEI8xGnXh0VVTcWFdpO0VyShNpdIFfTglNyqxq0g4e/4IJ6dMqlGiIpFI0DyTX0yDBRKmNhTULBQp1MmVCBFfRq8o6rrBeUCfRWHrtFNsxdoB9EJT2dSNbvpzOaIF7CxE8zBIVYcTYDkoqeOi0mVxHhfJsvWTwXdbGEGxsoX7QtJPQKpfjULXxforI4xHIKxOLJN7hFO7Y16OGNKiKecBxYXAkieF7G51VP3u9CYvFACSncL0SL2ZbYuKe7vHvJubk73Eknzv71G6q+u/IziG+phWFaoHPDQAGz5cSSrDZuymNr0qrTYVLkW4AA8bz6rU50rBVsoqWAjEdzJEG1pmJJBmIkcvVHYjDMbeLt+49/vUXawmjXlljLXtcbmRPrusq7GbWc5uY3FRsDkd456fBFJySYTQ/h4/NjZbMBrgfWAujba2kKbCSdAuZ/htt/DYV9Q4h4YXgZSQY/NNwLbtUb207W0qtMtoPa8usS07p3T92XP9RilkzJVoeDSiUOPxLsQ57zo6Wt6aErXfgXRd3uJ5NYD1zP8AoVi8PUFgN3yW5/CrauHw1eu6rVp0hUa2M7g0EhzpAnU+IGOq15lWJxQIS3bOi9pKZbSccwaINz8uJXz1j3iri3gey05QeQ1PrK7Z217X4N9BzaeKoOeL5Q9ubwgmI1XD9hMkOdvJj0F/eVR6PG4ubZZKdJMvKTQ0Qn4jZLKgBIg8RY/vu1UDHf6GqLwmKBMTfodTu+a1vXRTsy+MwrqTywGQNJ56fNV1VpBuIWg21Xa6qSCPAACeJEn5wq3B0u8MR4Re+/kFdF6tkl0V5Kmp17QR0KPxGzGR4ZB62kKup26cE6diIjcF5iMwtIEOJ3RB53t8FGaM/NEUiqaBeU2Iw0Rr9wvKEs3uIgOceZ+JXn49w/N706vkLnC0yZiJ1KTLI3mOQ+izOa8oHttjBtcjUgz1K87blvZHv+qjqYcO0n0CGqYSRqhcGFRkgip2i8JGUepVJi9tueYIFkTVwyDOzrzc9E0Yx8DbG/xBAs7qLJae2Hhj2g6+zyMi4hJicOAIyHzt8UBUYbDT4qzimSyXaWNdWgnXf1J4qKk3wgG4Hz4L0QEzRN40QBx9KHctygpmCOqmxbyXX4D6qAI+BS3p4iAf9obG17N5FSU6DjoCh8ezK4NO4T66fJBJBsipv8Yv+YfFXmyqw7tsxJJMxfW91npV6xrQ1oEkgAR5XhCRIsM/jSdNOIjdp5KGvtbKDkJzHV3AbwOfPcnNgMM2c7jPhA1LlVuLS4kTlGk7+Z+96VJMsekFYSkHQXQGi4HHmUe7FtixaCeYH+lQVa8n63Tmu3WT0Vt2WZe0eKdxi/3zVS8JwvO4D4bvvko810UieC8w9CmylDnNk3MHQzyVcHSba+e5DsaXENAJJMADUk2AEarRbP7PFpmq2IN2yJtqDeZ1EWSWodsDZVnD1HCYJEkTaN2l15aXa5a4jI3wiQJIHCY43n915KsjasWyPGs8bzP53H/5FQmu6PbdOup+qj2kCaj7kDO7TX2jzVVicRBEOJ3R/rzS8bZci2btJ7YOafOQmV+0hA0bPQ/VURruNtVE6ecJvbRGzS4PbVN3tnKfMj1CNOLoxIcDv+50WONtPem1OBEeSjxL8ksvcXtinBDcxPGxHuKp6u0HTI+G5CgLxkp4xSFbLCljc9jYwnvpyNDxVcGLS4XBOFIPdFxv47kJtRJsy2KJzunjHpZJhaRc4Acf3TsaZqPvPiPxVhsXDWLzvsOm/wC+SLdIXsNFuqqNrO/mnoPgFoMoWf2uIqnoPgEsHbBQGtPg5ZSB0zCZ32WewlDM5H4qoYylxO4Sd30Rkr0PF0DYnFlzzeRzUYcXFLToid6le0TbyT9C9kdPW8+ikfQLiA0STaArClRytvF+KtOztNlIOq1CBub+yrnPihlGyi2icjW0m6au4l3P4AfVBEqx2zXFWq5w0kAdBbzQVRgsJTQ6JLsK2TJrNDS4GYkWN7ECNN91scZhXgNpiZLWhvKSGi3tDfr7gguxOzmPqCoRdvijnNieQXQmObTL6g/5HWzcGjQN6kkkrm+q9UoTpLaHjhcqZkdpbK7oND4LjMgWDQIAH15ryI7Qg1XNJOk6xy4leRxSlKCbeyxwp6MbtN572pcjxv3/AN5VY95nj5K12q4uq1A1htUcCYOuYoFuzapjwHXl9V0bXkpGh8CLW5fCFCc3TforGhseq92UNPHUA8t6vGfh9XLM5ysBFpJBPusVW8sI9tE7MoATc7un1SPBOkHqFp8R2JqsaTLXW0B47xa4shKHZmrBMDoTeOMRdD34PpkKYtHs2k62XmYMf1NJ3ai/orx3ZmpcvIE77Wta2qLwvYqplzF7AToLk6+5I88EuyUwHs/h295cN0/pnxHSJWp2pQ/kkAAZRNggMN2TrMdIqgX3NHzSdoW1KGHfndnzAtFst3WEAa8fJY5tZMicWOtLZzxrczoGrj8Sr+k7KA0aDRVGyaYNZoOl/c0ke9aLumC53bl0Mr3RXESm/wAlQbY/5DvsFd4im5w8LbTxWf2hRIqEHUfRDFVhmWWzcPFPMbanyQeIdJJ3bkeXj+Ga6TpEDiLH4KqcZsFbDtsQTPdTNBnMd1/v3KSjgSBLuvkERTogmd33qi2Mo2eoYkC7pt70/ae0g9oa2d0k2vbRB4l0mw0n0+/ih3tPBLxTdhujzKqTMZ1TQwncTxUjaacQ2nYfFCmC5xsXZfcDPl8ytBtTbIEwMxHvKxWx6wDQOBM9UdjMWdx6fBc3LgU8vJmyL+JNi9peBhcfES6fUQB5R6pVRbTrzlHAfReWiOJUK2bcbGa3PBMveXXixJJMIOthi05SU+n2icHuYRMOc2YMWcdTpoFJicYHDSLaiT5aBY5xnzdlfgN2bT7twfoPQlX1Pa4AOZxvp6dFkqeIA/qKcMU3Utt7/gqpen5bZFI0OIxzHCLlV7sSwm7SOiq37Vpg/m5qQ7VpERPxQ9jig2WdPui6NY3Ez5lHmk0DQCFi6+OaHQHSOWo8ymYntDUzCDDRAAjWOKD9NJ9MPJGyxm1KGHZnqPDdYzG5/SAJK5d2o7SOxdWbtY2zG6RxJ/uPu0VntBrcU4PqZswbFpiBewjqrjYWzaNDxNaC4jVwk+WYW8lpxRjgXLuQr+WjEYfZ1R7x3VJ+6IDo0vc+ZWo2f2PqEg1n77tGn7rU1NoyYmORQGJ2peAZi4ujL1OSekqHUEhz9nNaIEWWP7QbDfmqVgBlJk3MiN7eIhaV2Pk3zHzELzsTmEFtuZ/ZLilPG7GceRzovIGWTEzHNXWzdmS2d5vKPxnZ2iTLXFvEAz6ToiDi2UmjfuHHzjRbZZbXxK4wp7IX7K8BcdGiT0iTA3lVtTHMA8IJ1i0D90TtHbuYFrbDTmQeCpXuTY4uvkSTS6Eq13H/AEPfAT8JiQ0kuY144H9oUTgmwrq8FVj69TMZ0G4DQdOC8JXqbCTAE+n2EVTwwNnOg7g29+ZNo6KdBSbI8PiSwzu+9FY5i8iNTohmYADUo2m8AagKuX0WxTXYZimtphrWmDeTeXG1z9Ny8qvGVSYid/yXlUoOtseTV9E20MY4VqkF3tv3/wB5Q/8A5B5/Mbc/go9p1P51X/8Ao/8AzKhz8lopFAU3aLzAJPWVINouMCfU2QhqnhCZJ4oNIhZCqdS9oHqocRtOB4XA+fPrOiALSdTbolFFg5wlpB2KzEHei6eN+/sIVzAdAB6pWtHNM0gJMMdjXRZNONduJPqhH1WjQ36fskp1N0peKDTLSntZ4blJkafZ1U1LHc7eqq2MhKyoTvSOERk2XRxoG6yifjpQLKY4kqcOb/SPKfddLwihuTHPrFVuJDydN6sWVWjdPVQveOcJ4ugVYHT2W83sBzKnOw3G+dvv+/crFm0KTYln3zlEVNpNNw26qlmn4Qyxx8lJ/wCGMe233z716jsvMYEuPUD79UZice12rfj9UK3EtjfE6SY9FZGUmth4RXQtLBu0nKOs+6fipf4EWN5331UP/kALR980xu0JO9H5MnxRPljeo5AKjfiLqN9W6dCN/glxjyY++CRQVnTC8jRO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fhsclassmates.com/images/LafayetteVersallis.jpg"/>
          <p:cNvPicPr>
            <a:picLocks noChangeAspect="1" noChangeArrowheads="1"/>
          </p:cNvPicPr>
          <p:nvPr/>
        </p:nvPicPr>
        <p:blipFill>
          <a:blip r:embed="rId2" cstate="print"/>
          <a:srcRect/>
          <a:stretch>
            <a:fillRect/>
          </a:stretch>
        </p:blipFill>
        <p:spPr bwMode="auto">
          <a:xfrm>
            <a:off x="5134331" y="1219200"/>
            <a:ext cx="4009670" cy="5181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0600"/>
          </a:xfrm>
        </p:spPr>
        <p:txBody>
          <a:bodyPr/>
          <a:lstStyle/>
          <a:p>
            <a:r>
              <a:rPr lang="en-US" dirty="0" smtClean="0"/>
              <a:t>Ben Franklin in France</a:t>
            </a:r>
            <a:endParaRPr lang="en-US" dirty="0"/>
          </a:p>
        </p:txBody>
      </p:sp>
      <p:pic>
        <p:nvPicPr>
          <p:cNvPr id="15364" name="Picture 4" descr="http://www.sheilaomalley.com/archives/benjamin-franklin.gif"/>
          <p:cNvPicPr>
            <a:picLocks noChangeAspect="1" noChangeArrowheads="1"/>
          </p:cNvPicPr>
          <p:nvPr/>
        </p:nvPicPr>
        <p:blipFill>
          <a:blip r:embed="rId2" cstate="print">
            <a:lum contrast="10000"/>
          </a:blip>
          <a:srcRect l="7221"/>
          <a:stretch>
            <a:fillRect/>
          </a:stretch>
        </p:blipFill>
        <p:spPr bwMode="auto">
          <a:xfrm>
            <a:off x="2590800" y="2362201"/>
            <a:ext cx="4649314" cy="4495800"/>
          </a:xfrm>
          <a:prstGeom prst="rect">
            <a:avLst/>
          </a:prstGeom>
          <a:noFill/>
        </p:spPr>
      </p:pic>
      <p:sp>
        <p:nvSpPr>
          <p:cNvPr id="3" name="Content Placeholder 2"/>
          <p:cNvSpPr>
            <a:spLocks noGrp="1"/>
          </p:cNvSpPr>
          <p:nvPr>
            <p:ph idx="1"/>
          </p:nvPr>
        </p:nvSpPr>
        <p:spPr>
          <a:xfrm>
            <a:off x="0" y="914401"/>
            <a:ext cx="9144000" cy="3428999"/>
          </a:xfrm>
        </p:spPr>
        <p:txBody>
          <a:bodyPr>
            <a:normAutofit fontScale="70000" lnSpcReduction="20000"/>
          </a:bodyPr>
          <a:lstStyle/>
          <a:p>
            <a:r>
              <a:rPr lang="en-US" dirty="0" smtClean="0"/>
              <a:t>1776 -named an agent of a diplomatic commission by the Continental Congress &amp; set sail from Philadelphia for France, to negotiate and secure a formal alliance and treaty</a:t>
            </a:r>
          </a:p>
          <a:p>
            <a:r>
              <a:rPr lang="en-US" dirty="0" smtClean="0"/>
              <a:t>Socialized with the French upper class</a:t>
            </a:r>
          </a:p>
          <a:p>
            <a:pPr fontAlgn="base"/>
            <a:r>
              <a:rPr lang="en-US" dirty="0" smtClean="0"/>
              <a:t>Not until the American victory over the British at the Battle of Saratoga in October 1777 that France felt an American victory in the war was possible.</a:t>
            </a:r>
          </a:p>
          <a:p>
            <a:pPr fontAlgn="base"/>
            <a:r>
              <a:rPr lang="en-US" dirty="0" smtClean="0"/>
              <a:t>After the Battle of Saratoga, representatives of the US and France (including Benjamin Franklin) officially declared an alliance by signing the Treaty of Amity and Commerce and the Treaty of Alliance on February 6, 1778</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914400"/>
          </a:xfrm>
        </p:spPr>
        <p:txBody>
          <a:bodyPr/>
          <a:lstStyle/>
          <a:p>
            <a:r>
              <a:rPr lang="en-US" dirty="0" smtClean="0"/>
              <a:t>French Alliance</a:t>
            </a:r>
            <a:endParaRPr lang="en-US" dirty="0"/>
          </a:p>
        </p:txBody>
      </p:sp>
      <p:sp>
        <p:nvSpPr>
          <p:cNvPr id="3" name="Content Placeholder 2"/>
          <p:cNvSpPr>
            <a:spLocks noGrp="1"/>
          </p:cNvSpPr>
          <p:nvPr>
            <p:ph idx="1"/>
          </p:nvPr>
        </p:nvSpPr>
        <p:spPr>
          <a:xfrm>
            <a:off x="0" y="762000"/>
            <a:ext cx="9144000" cy="4038600"/>
          </a:xfrm>
        </p:spPr>
        <p:txBody>
          <a:bodyPr>
            <a:normAutofit fontScale="77500" lnSpcReduction="20000"/>
          </a:bodyPr>
          <a:lstStyle/>
          <a:p>
            <a:r>
              <a:rPr lang="en-US" b="1" dirty="0" smtClean="0"/>
              <a:t>Treaty of Amity and Commerce- </a:t>
            </a:r>
            <a:r>
              <a:rPr lang="en-US" dirty="0" smtClean="0"/>
              <a:t>which bestowed most-favored nation trading privileges and also contained cooperative maritime provisions.</a:t>
            </a:r>
          </a:p>
          <a:p>
            <a:r>
              <a:rPr lang="en-US" b="1" dirty="0" smtClean="0"/>
              <a:t>Conditional &amp; Defensive Alliance-  </a:t>
            </a:r>
            <a:r>
              <a:rPr lang="en-US" dirty="0" smtClean="0"/>
              <a:t>provided that in case war should break out between France and Great Britain as a result of the first treaty, France and America should fight the war together, and neither would make a peace or truce with the enemy without the formal consent of the other. Nor would they "lay down their arms until the Independence of the united states shall have been formally or tacitly assured by the Treaty or Treaties that shall terminate the War."</a:t>
            </a:r>
            <a:endParaRPr lang="en-US" dirty="0"/>
          </a:p>
        </p:txBody>
      </p:sp>
      <p:pic>
        <p:nvPicPr>
          <p:cNvPr id="28674" name="Picture 2" descr="http://www.kidport.com/reflib/usahistory/americanrevolution/Images/FranceTreaty.jpg"/>
          <p:cNvPicPr>
            <a:picLocks noChangeAspect="1" noChangeArrowheads="1"/>
          </p:cNvPicPr>
          <p:nvPr/>
        </p:nvPicPr>
        <p:blipFill>
          <a:blip r:embed="rId2" cstate="print"/>
          <a:srcRect/>
          <a:stretch>
            <a:fillRect/>
          </a:stretch>
        </p:blipFill>
        <p:spPr bwMode="auto">
          <a:xfrm>
            <a:off x="914400" y="4334256"/>
            <a:ext cx="5257800" cy="25237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13264"/>
          </a:xfrm>
        </p:spPr>
        <p:txBody>
          <a:bodyPr/>
          <a:lstStyle/>
          <a:p>
            <a:r>
              <a:rPr lang="en-US" dirty="0" smtClean="0"/>
              <a:t>George Washington</a:t>
            </a:r>
            <a:endParaRPr lang="en-US" dirty="0"/>
          </a:p>
        </p:txBody>
      </p:sp>
      <p:sp>
        <p:nvSpPr>
          <p:cNvPr id="3" name="Content Placeholder 2"/>
          <p:cNvSpPr>
            <a:spLocks noGrp="1"/>
          </p:cNvSpPr>
          <p:nvPr>
            <p:ph idx="1"/>
          </p:nvPr>
        </p:nvSpPr>
        <p:spPr>
          <a:xfrm>
            <a:off x="3124200" y="762000"/>
            <a:ext cx="6019800" cy="6096000"/>
          </a:xfrm>
        </p:spPr>
        <p:txBody>
          <a:bodyPr/>
          <a:lstStyle/>
          <a:p>
            <a:r>
              <a:rPr lang="en-US" dirty="0" smtClean="0"/>
              <a:t>Gained military experience in the French/Indian War</a:t>
            </a:r>
          </a:p>
          <a:p>
            <a:r>
              <a:rPr lang="en-US" dirty="0" smtClean="0"/>
              <a:t>Chosen as commander in chief of Continental Army by 2</a:t>
            </a:r>
            <a:r>
              <a:rPr lang="en-US" baseline="30000" dirty="0" smtClean="0"/>
              <a:t>nd</a:t>
            </a:r>
            <a:r>
              <a:rPr lang="en-US" dirty="0" smtClean="0"/>
              <a:t> Continental Congress</a:t>
            </a:r>
            <a:endParaRPr lang="en-US" dirty="0"/>
          </a:p>
        </p:txBody>
      </p:sp>
      <p:pic>
        <p:nvPicPr>
          <p:cNvPr id="4098" name="Picture 2" descr="http://upload.wikimedia.org/wikipedia/commons/b/b6/Gilbert_Stuart_Williamstown_Portrait_of_George_Washington.jpg"/>
          <p:cNvPicPr>
            <a:picLocks noChangeAspect="1" noChangeArrowheads="1"/>
          </p:cNvPicPr>
          <p:nvPr/>
        </p:nvPicPr>
        <p:blipFill>
          <a:blip r:embed="rId2" cstate="print"/>
          <a:srcRect/>
          <a:stretch>
            <a:fillRect/>
          </a:stretch>
        </p:blipFill>
        <p:spPr bwMode="auto">
          <a:xfrm>
            <a:off x="0" y="1676400"/>
            <a:ext cx="3119978" cy="3733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6536"/>
          </a:xfrm>
        </p:spPr>
        <p:txBody>
          <a:bodyPr>
            <a:normAutofit fontScale="90000"/>
          </a:bodyPr>
          <a:lstStyle/>
          <a:p>
            <a:r>
              <a:rPr lang="en-US" dirty="0" smtClean="0"/>
              <a:t>Life of common </a:t>
            </a:r>
            <a:br>
              <a:rPr lang="en-US" dirty="0" smtClean="0"/>
            </a:br>
            <a:r>
              <a:rPr lang="en-US" dirty="0" smtClean="0"/>
              <a:t>Revolutionary soldier</a:t>
            </a:r>
            <a:endParaRPr lang="en-US" dirty="0"/>
          </a:p>
        </p:txBody>
      </p:sp>
      <p:sp>
        <p:nvSpPr>
          <p:cNvPr id="3" name="Content Placeholder 2"/>
          <p:cNvSpPr>
            <a:spLocks noGrp="1"/>
          </p:cNvSpPr>
          <p:nvPr>
            <p:ph idx="1"/>
          </p:nvPr>
        </p:nvSpPr>
        <p:spPr>
          <a:xfrm>
            <a:off x="3733800" y="1600200"/>
            <a:ext cx="5410200" cy="5105399"/>
          </a:xfrm>
        </p:spPr>
        <p:txBody>
          <a:bodyPr>
            <a:normAutofit/>
          </a:bodyPr>
          <a:lstStyle/>
          <a:p>
            <a:r>
              <a:rPr lang="en-US" dirty="0" smtClean="0"/>
              <a:t>Life was extremely rough</a:t>
            </a:r>
          </a:p>
          <a:p>
            <a:r>
              <a:rPr lang="en-US" dirty="0" smtClean="0"/>
              <a:t>Harsh winter conditions</a:t>
            </a:r>
          </a:p>
          <a:p>
            <a:r>
              <a:rPr lang="en-US" dirty="0" smtClean="0"/>
              <a:t>Very </a:t>
            </a:r>
            <a:r>
              <a:rPr lang="en-US" dirty="0" smtClean="0"/>
              <a:t>few </a:t>
            </a:r>
            <a:r>
              <a:rPr lang="en-US" dirty="0" smtClean="0"/>
              <a:t>supplies and rations</a:t>
            </a:r>
          </a:p>
          <a:p>
            <a:r>
              <a:rPr lang="en-US" dirty="0" smtClean="0"/>
              <a:t>Army was still </a:t>
            </a:r>
            <a:r>
              <a:rPr lang="en-US" smtClean="0"/>
              <a:t>in </a:t>
            </a:r>
            <a:r>
              <a:rPr lang="en-US" smtClean="0"/>
              <a:t>infancy- </a:t>
            </a:r>
            <a:r>
              <a:rPr lang="en-US" dirty="0" smtClean="0"/>
              <a:t>not much unity at this time</a:t>
            </a:r>
          </a:p>
          <a:p>
            <a:pPr>
              <a:buNone/>
            </a:pPr>
            <a:endParaRPr lang="en-US" dirty="0"/>
          </a:p>
        </p:txBody>
      </p:sp>
      <p:pic>
        <p:nvPicPr>
          <p:cNvPr id="24578" name="Picture 2" descr="http://drkatesview.files.wordpress.com/2010/04/american-revolution-colonial-militia-soldier-randy-steele.jpg"/>
          <p:cNvPicPr>
            <a:picLocks noChangeAspect="1" noChangeArrowheads="1"/>
          </p:cNvPicPr>
          <p:nvPr/>
        </p:nvPicPr>
        <p:blipFill>
          <a:blip r:embed="rId2" cstate="print"/>
          <a:srcRect l="16744" r="18140" b="3165"/>
          <a:stretch>
            <a:fillRect/>
          </a:stretch>
        </p:blipFill>
        <p:spPr bwMode="auto">
          <a:xfrm>
            <a:off x="0" y="401516"/>
            <a:ext cx="2667000" cy="64564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What do you see?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9/95/Washington_Crossing_the_Delaware_by_Emanuel_Leutze,_MMA-NYC,_1851.jpg"/>
          <p:cNvPicPr>
            <a:picLocks noChangeAspect="1" noChangeArrowheads="1"/>
          </p:cNvPicPr>
          <p:nvPr/>
        </p:nvPicPr>
        <p:blipFill>
          <a:blip r:embed="rId2" cstate="print"/>
          <a:srcRect/>
          <a:stretch>
            <a:fillRect/>
          </a:stretch>
        </p:blipFill>
        <p:spPr bwMode="auto">
          <a:xfrm>
            <a:off x="-1" y="990601"/>
            <a:ext cx="9157231" cy="5867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a:t>
            </a:r>
            <a:r>
              <a:rPr lang="en-US" dirty="0" err="1" smtClean="0"/>
              <a:t>Delware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Valley Forge (winter 1777-78) </a:t>
            </a:r>
            <a:endParaRPr lang="en-US" dirty="0"/>
          </a:p>
        </p:txBody>
      </p:sp>
      <p:sp>
        <p:nvSpPr>
          <p:cNvPr id="3" name="Content Placeholder 2"/>
          <p:cNvSpPr>
            <a:spLocks noGrp="1"/>
          </p:cNvSpPr>
          <p:nvPr>
            <p:ph idx="1"/>
          </p:nvPr>
        </p:nvSpPr>
        <p:spPr>
          <a:xfrm>
            <a:off x="0" y="762000"/>
            <a:ext cx="9144000" cy="3048000"/>
          </a:xfrm>
        </p:spPr>
        <p:txBody>
          <a:bodyPr>
            <a:normAutofit fontScale="77500" lnSpcReduction="20000"/>
          </a:bodyPr>
          <a:lstStyle/>
          <a:p>
            <a:r>
              <a:rPr lang="en-US" dirty="0" smtClean="0"/>
              <a:t>Name of George Washington’s troops’ camp</a:t>
            </a:r>
          </a:p>
          <a:p>
            <a:r>
              <a:rPr lang="en-US" dirty="0" smtClean="0"/>
              <a:t>Three </a:t>
            </a:r>
            <a:r>
              <a:rPr lang="en-US" dirty="0" smtClean="0"/>
              <a:t>months of shortage and </a:t>
            </a:r>
            <a:r>
              <a:rPr lang="en-US" dirty="0" smtClean="0"/>
              <a:t>hardship</a:t>
            </a:r>
          </a:p>
          <a:p>
            <a:r>
              <a:rPr lang="en-US" dirty="0" smtClean="0"/>
              <a:t>France </a:t>
            </a:r>
            <a:r>
              <a:rPr lang="en-US" dirty="0" smtClean="0"/>
              <a:t>entered the war on the side of the US. Valuable foreign soldiers came to Valley Forge.</a:t>
            </a:r>
          </a:p>
          <a:p>
            <a:r>
              <a:rPr lang="en-US" dirty="0" smtClean="0"/>
              <a:t>Valley Forge was where a new, confident, professional American army was born. A vigorous, systematic training regime transformed ragged amateur troops into a confident 18th century military organization capable of beating the Red Coats in the open field of battle.</a:t>
            </a:r>
            <a:endParaRPr lang="en-US" dirty="0"/>
          </a:p>
        </p:txBody>
      </p:sp>
      <p:pic>
        <p:nvPicPr>
          <p:cNvPr id="21506" name="Picture 2" descr="http://www.1st-art-gallery.com/thumbnail/158673/1/George-Washington-At-Valley-Forge.jpg"/>
          <p:cNvPicPr>
            <a:picLocks noChangeAspect="1" noChangeArrowheads="1"/>
          </p:cNvPicPr>
          <p:nvPr/>
        </p:nvPicPr>
        <p:blipFill>
          <a:blip r:embed="rId3" cstate="print"/>
          <a:srcRect l="9333" t="16389"/>
          <a:stretch>
            <a:fillRect/>
          </a:stretch>
        </p:blipFill>
        <p:spPr bwMode="auto">
          <a:xfrm>
            <a:off x="0" y="3657600"/>
            <a:ext cx="4743235" cy="3200400"/>
          </a:xfrm>
          <a:prstGeom prst="rect">
            <a:avLst/>
          </a:prstGeom>
          <a:noFill/>
        </p:spPr>
      </p:pic>
      <p:sp>
        <p:nvSpPr>
          <p:cNvPr id="5" name="TextBox 4"/>
          <p:cNvSpPr txBox="1"/>
          <p:nvPr/>
        </p:nvSpPr>
        <p:spPr>
          <a:xfrm>
            <a:off x="4495800" y="3505199"/>
            <a:ext cx="4648200" cy="3416320"/>
          </a:xfrm>
          <a:prstGeom prst="rect">
            <a:avLst/>
          </a:prstGeom>
          <a:noFill/>
        </p:spPr>
        <p:txBody>
          <a:bodyPr wrap="square" rtlCol="0">
            <a:spAutoFit/>
          </a:bodyPr>
          <a:lstStyle/>
          <a:p>
            <a:r>
              <a:rPr lang="en-US" b="1" dirty="0" smtClean="0"/>
              <a:t>"An army of skeletons appeared before our eyes naked, starved, sick and discouraged," -New York's </a:t>
            </a:r>
            <a:r>
              <a:rPr lang="en-US" b="1" dirty="0" err="1" smtClean="0"/>
              <a:t>Gouvernor</a:t>
            </a:r>
            <a:r>
              <a:rPr lang="en-US" b="1" dirty="0" smtClean="0"/>
              <a:t> Morris of the Continental Congress</a:t>
            </a:r>
            <a:r>
              <a:rPr lang="en-US" b="1" dirty="0" smtClean="0"/>
              <a:t>.</a:t>
            </a:r>
          </a:p>
          <a:p>
            <a:endParaRPr lang="en-US" b="1" dirty="0" smtClean="0"/>
          </a:p>
          <a:p>
            <a:r>
              <a:rPr lang="en-US" b="1" dirty="0" smtClean="0"/>
              <a:t>Marquis de Lafayette- "The unfortunate soldiers were in want of everything; they had neither coats nor hats, nor shirts, nor shoes. Their feet and their legs froze until they were black, and it was often necessary to amputate them."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160</TotalTime>
  <Words>577</Words>
  <Application>Microsoft Office PowerPoint</Application>
  <PresentationFormat>On-screen Show (4:3)</PresentationFormat>
  <Paragraphs>45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Foundry</vt:lpstr>
      <vt:lpstr>Unit 2</vt:lpstr>
      <vt:lpstr>La Marquis de Lafayette </vt:lpstr>
      <vt:lpstr>Ben Franklin in France</vt:lpstr>
      <vt:lpstr>French Alliance</vt:lpstr>
      <vt:lpstr>George Washington</vt:lpstr>
      <vt:lpstr>Life of common  Revolutionary soldier</vt:lpstr>
      <vt:lpstr>What do you see?</vt:lpstr>
      <vt:lpstr>Crossing the Delware</vt:lpstr>
      <vt:lpstr>Valley Forge (winter 1777-78) </vt:lpstr>
      <vt:lpstr>Yorktown and Cornwallis</vt:lpstr>
      <vt:lpstr>Yorktown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Owner</dc:creator>
  <cp:lastModifiedBy>Owner</cp:lastModifiedBy>
  <cp:revision>19</cp:revision>
  <dcterms:created xsi:type="dcterms:W3CDTF">2014-07-26T18:57:24Z</dcterms:created>
  <dcterms:modified xsi:type="dcterms:W3CDTF">2014-08-03T21:27:27Z</dcterms:modified>
</cp:coreProperties>
</file>