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2" r:id="rId3"/>
    <p:sldId id="258" r:id="rId4"/>
    <p:sldId id="263" r:id="rId5"/>
    <p:sldId id="264" r:id="rId6"/>
    <p:sldId id="261" r:id="rId7"/>
    <p:sldId id="260" r:id="rId8"/>
    <p:sldId id="257" r:id="rId9"/>
    <p:sldId id="25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7EB9-01E2-4C1B-BCF0-262820D60314}" type="datetimeFigureOut">
              <a:rPr lang="en-US" smtClean="0"/>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6DA72-A06A-4D94-AF6B-6BA136AEAE0F}" type="slidenum">
              <a:rPr lang="en-US" smtClean="0"/>
              <a:t>‹#›</a:t>
            </a:fld>
            <a:endParaRPr lang="en-US"/>
          </a:p>
        </p:txBody>
      </p:sp>
    </p:spTree>
    <p:extLst>
      <p:ext uri="{BB962C8B-B14F-4D97-AF65-F5344CB8AC3E}">
        <p14:creationId xmlns:p14="http://schemas.microsoft.com/office/powerpoint/2010/main" val="207103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6DA72-A06A-4D94-AF6B-6BA136AEAE0F}" type="slidenum">
              <a:rPr lang="en-US" smtClean="0"/>
              <a:t>3</a:t>
            </a:fld>
            <a:endParaRPr lang="en-US"/>
          </a:p>
        </p:txBody>
      </p:sp>
    </p:spTree>
    <p:extLst>
      <p:ext uri="{BB962C8B-B14F-4D97-AF65-F5344CB8AC3E}">
        <p14:creationId xmlns:p14="http://schemas.microsoft.com/office/powerpoint/2010/main" val="427969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6DA72-A06A-4D94-AF6B-6BA136AEAE0F}" type="slidenum">
              <a:rPr lang="en-US" smtClean="0"/>
              <a:t>9</a:t>
            </a:fld>
            <a:endParaRPr lang="en-US"/>
          </a:p>
        </p:txBody>
      </p:sp>
    </p:spTree>
    <p:extLst>
      <p:ext uri="{BB962C8B-B14F-4D97-AF65-F5344CB8AC3E}">
        <p14:creationId xmlns:p14="http://schemas.microsoft.com/office/powerpoint/2010/main" val="106900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EAD8683-3E4C-46C2-AAE7-0B2C64A4E3F2}" type="datetimeFigureOut">
              <a:rPr lang="en-US" smtClean="0"/>
              <a:t>1/22/2016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B686BA9-E9C0-4B41-AC45-817102A009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D8683-3E4C-46C2-AAE7-0B2C64A4E3F2}"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D8683-3E4C-46C2-AAE7-0B2C64A4E3F2}"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D8683-3E4C-46C2-AAE7-0B2C64A4E3F2}"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AD8683-3E4C-46C2-AAE7-0B2C64A4E3F2}"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AD8683-3E4C-46C2-AAE7-0B2C64A4E3F2}"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EAD8683-3E4C-46C2-AAE7-0B2C64A4E3F2}" type="datetimeFigureOut">
              <a:rPr lang="en-US" smtClean="0"/>
              <a:t>1/22/2016</a:t>
            </a:fld>
            <a:endParaRPr lang="en-US"/>
          </a:p>
        </p:txBody>
      </p:sp>
      <p:sp>
        <p:nvSpPr>
          <p:cNvPr id="27" name="Slide Number Placeholder 26"/>
          <p:cNvSpPr>
            <a:spLocks noGrp="1"/>
          </p:cNvSpPr>
          <p:nvPr>
            <p:ph type="sldNum" sz="quarter" idx="11"/>
          </p:nvPr>
        </p:nvSpPr>
        <p:spPr/>
        <p:txBody>
          <a:bodyPr rtlCol="0"/>
          <a:lstStyle/>
          <a:p>
            <a:fld id="{EB686BA9-E9C0-4B41-AC45-817102A009A4}"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EAD8683-3E4C-46C2-AAE7-0B2C64A4E3F2}" type="datetimeFigureOut">
              <a:rPr lang="en-US" smtClean="0"/>
              <a:t>1/22/2016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B686BA9-E9C0-4B41-AC45-817102A009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D8683-3E4C-46C2-AAE7-0B2C64A4E3F2}"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AD8683-3E4C-46C2-AAE7-0B2C64A4E3F2}"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AD8683-3E4C-46C2-AAE7-0B2C64A4E3F2}"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86BA9-E9C0-4B41-AC45-817102A009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EAD8683-3E4C-46C2-AAE7-0B2C64A4E3F2}" type="datetimeFigureOut">
              <a:rPr lang="en-US" smtClean="0"/>
              <a:t>1/22/2016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B686BA9-E9C0-4B41-AC45-817102A009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a:t>
            </a:r>
            <a:endParaRPr lang="en-US" dirty="0"/>
          </a:p>
        </p:txBody>
      </p:sp>
      <p:sp>
        <p:nvSpPr>
          <p:cNvPr id="3" name="Subtitle 2"/>
          <p:cNvSpPr>
            <a:spLocks noGrp="1"/>
          </p:cNvSpPr>
          <p:nvPr>
            <p:ph type="subTitle" idx="1"/>
          </p:nvPr>
        </p:nvSpPr>
        <p:spPr>
          <a:xfrm>
            <a:off x="152400" y="3899938"/>
            <a:ext cx="5257800" cy="1967462"/>
          </a:xfrm>
        </p:spPr>
        <p:txBody>
          <a:bodyPr>
            <a:normAutofit/>
          </a:bodyPr>
          <a:lstStyle/>
          <a:p>
            <a:r>
              <a:rPr lang="en-US" sz="2800" dirty="0" smtClean="0"/>
              <a:t>Common Sense and the Declaration of Independence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3</a:t>
            </a:r>
            <a:r>
              <a:rPr lang="en-US" baseline="30000" dirty="0" smtClean="0"/>
              <a:t>rd</a:t>
            </a:r>
            <a:r>
              <a:rPr lang="en-US" dirty="0" smtClean="0"/>
              <a:t> block</a:t>
            </a:r>
            <a:endParaRPr lang="en-US" dirty="0"/>
          </a:p>
        </p:txBody>
      </p:sp>
      <p:sp>
        <p:nvSpPr>
          <p:cNvPr id="3" name="Content Placeholder 2"/>
          <p:cNvSpPr>
            <a:spLocks noGrp="1"/>
          </p:cNvSpPr>
          <p:nvPr>
            <p:ph idx="1"/>
          </p:nvPr>
        </p:nvSpPr>
        <p:spPr>
          <a:xfrm>
            <a:off x="76200" y="1371600"/>
            <a:ext cx="9067800" cy="5202936"/>
          </a:xfrm>
        </p:spPr>
        <p:txBody>
          <a:bodyPr>
            <a:normAutofit/>
          </a:bodyPr>
          <a:lstStyle/>
          <a:p>
            <a:r>
              <a:rPr lang="en-US" sz="4000" b="1" dirty="0" smtClean="0"/>
              <a:t>1</a:t>
            </a:r>
            <a:r>
              <a:rPr lang="en-US" sz="4000" b="1" baseline="30000" dirty="0" smtClean="0"/>
              <a:t>st</a:t>
            </a:r>
            <a:r>
              <a:rPr lang="en-US" sz="4000" b="1" dirty="0" smtClean="0"/>
              <a:t>- move your desks into a large </a:t>
            </a:r>
            <a:r>
              <a:rPr lang="en-US" sz="4000" b="1" u="sng" dirty="0" smtClean="0"/>
              <a:t>circle</a:t>
            </a:r>
          </a:p>
          <a:p>
            <a:r>
              <a:rPr lang="en-US" sz="4000" b="1" dirty="0" smtClean="0"/>
              <a:t>2</a:t>
            </a:r>
            <a:r>
              <a:rPr lang="en-US" sz="4000" b="1" baseline="30000" dirty="0" smtClean="0"/>
              <a:t>nd</a:t>
            </a:r>
            <a:r>
              <a:rPr lang="en-US" sz="4000" b="1" dirty="0" smtClean="0"/>
              <a:t>- You have 10 minutes to finish your Socratic discussion packets. </a:t>
            </a:r>
            <a:r>
              <a:rPr lang="en-US" sz="4000" b="1" i="1" dirty="0" smtClean="0"/>
              <a:t>I am taking them up right after our discussion</a:t>
            </a:r>
            <a:r>
              <a:rPr lang="en-US" sz="4000" b="1" dirty="0" smtClean="0"/>
              <a:t>.</a:t>
            </a:r>
          </a:p>
          <a:p>
            <a:r>
              <a:rPr lang="en-US" sz="4000" b="1" dirty="0" smtClean="0"/>
              <a:t>3</a:t>
            </a:r>
            <a:r>
              <a:rPr lang="en-US" sz="4000" b="1" baseline="30000" dirty="0" smtClean="0"/>
              <a:t>rd</a:t>
            </a:r>
            <a:r>
              <a:rPr lang="en-US" sz="4000" b="1" dirty="0" smtClean="0"/>
              <a:t>- Socratic discussion. </a:t>
            </a:r>
            <a:endParaRPr lang="en-US" sz="4000" b="1" dirty="0"/>
          </a:p>
        </p:txBody>
      </p:sp>
    </p:spTree>
    <p:extLst>
      <p:ext uri="{BB962C8B-B14F-4D97-AF65-F5344CB8AC3E}">
        <p14:creationId xmlns:p14="http://schemas.microsoft.com/office/powerpoint/2010/main" val="2307231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fontScale="90000"/>
          </a:bodyPr>
          <a:lstStyle/>
          <a:p>
            <a:r>
              <a:rPr lang="en-US" b="1" u="sng" dirty="0" smtClean="0"/>
              <a:t>Pick up a rubric in the blue chair in front</a:t>
            </a:r>
            <a:endParaRPr lang="en-US" b="1" u="sng" dirty="0"/>
          </a:p>
        </p:txBody>
      </p:sp>
      <p:sp>
        <p:nvSpPr>
          <p:cNvPr id="3" name="Content Placeholder 2"/>
          <p:cNvSpPr>
            <a:spLocks noGrp="1"/>
          </p:cNvSpPr>
          <p:nvPr>
            <p:ph idx="1"/>
          </p:nvPr>
        </p:nvSpPr>
        <p:spPr>
          <a:xfrm>
            <a:off x="0" y="1219200"/>
            <a:ext cx="8991600" cy="5355336"/>
          </a:xfrm>
        </p:spPr>
        <p:txBody>
          <a:bodyPr/>
          <a:lstStyle/>
          <a:p>
            <a:r>
              <a:rPr lang="en-US" dirty="0" smtClean="0"/>
              <a:t>Then, look on the task board for your new seats. YOU MUST SIT IN YOUR NEW SEAT.</a:t>
            </a:r>
          </a:p>
          <a:p>
            <a:r>
              <a:rPr lang="en-US" dirty="0" smtClean="0"/>
              <a:t>Please sit </a:t>
            </a:r>
            <a:r>
              <a:rPr lang="en-US" i="1" dirty="0" smtClean="0"/>
              <a:t>quietly </a:t>
            </a:r>
            <a:r>
              <a:rPr lang="en-US" dirty="0" smtClean="0"/>
              <a:t>and get out your notes packets</a:t>
            </a:r>
          </a:p>
          <a:p>
            <a:r>
              <a:rPr lang="en-US" b="1" dirty="0"/>
              <a:t>Reminders: No phones in class. No food in class. My room has been left a mess all week and that is going to come to an end. </a:t>
            </a:r>
          </a:p>
          <a:p>
            <a:endParaRPr lang="en-US" dirty="0"/>
          </a:p>
        </p:txBody>
      </p:sp>
    </p:spTree>
    <p:extLst>
      <p:ext uri="{BB962C8B-B14F-4D97-AF65-F5344CB8AC3E}">
        <p14:creationId xmlns:p14="http://schemas.microsoft.com/office/powerpoint/2010/main" val="132683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219200"/>
          </a:xfrm>
        </p:spPr>
        <p:txBody>
          <a:bodyPr/>
          <a:lstStyle/>
          <a:p>
            <a:r>
              <a:rPr lang="en-US" dirty="0" smtClean="0"/>
              <a:t>What is </a:t>
            </a:r>
            <a:r>
              <a:rPr lang="en-US" i="1" dirty="0" smtClean="0"/>
              <a:t>Common Sense</a:t>
            </a:r>
            <a:r>
              <a:rPr lang="en-US" dirty="0" smtClean="0"/>
              <a:t>? </a:t>
            </a:r>
            <a:endParaRPr lang="en-US" dirty="0"/>
          </a:p>
        </p:txBody>
      </p:sp>
      <p:sp>
        <p:nvSpPr>
          <p:cNvPr id="3" name="Content Placeholder 2"/>
          <p:cNvSpPr>
            <a:spLocks noGrp="1"/>
          </p:cNvSpPr>
          <p:nvPr>
            <p:ph idx="1"/>
          </p:nvPr>
        </p:nvSpPr>
        <p:spPr>
          <a:xfrm>
            <a:off x="-152400" y="838200"/>
            <a:ext cx="9296400" cy="2743200"/>
          </a:xfrm>
        </p:spPr>
        <p:txBody>
          <a:bodyPr>
            <a:normAutofit fontScale="92500"/>
          </a:bodyPr>
          <a:lstStyle/>
          <a:p>
            <a:r>
              <a:rPr lang="en-US" sz="2700" dirty="0" smtClean="0"/>
              <a:t>inspired people in the 13 Colonies to declare and fight for independence from Great Britain in 1776</a:t>
            </a:r>
          </a:p>
          <a:p>
            <a:r>
              <a:rPr lang="en-US" sz="2700" dirty="0" smtClean="0"/>
              <a:t>Explained advantages &amp; need for immediate independence</a:t>
            </a:r>
          </a:p>
          <a:p>
            <a:r>
              <a:rPr lang="en-US" sz="2700" dirty="0" smtClean="0"/>
              <a:t>in a style that common people understood- no quotes from ancient philosophers, used only Biblical references that common people would be familiar with</a:t>
            </a:r>
          </a:p>
          <a:p>
            <a:endParaRPr lang="en-US" dirty="0"/>
          </a:p>
        </p:txBody>
      </p:sp>
      <p:pic>
        <p:nvPicPr>
          <p:cNvPr id="7170" name="Picture 2" descr="http://www.history2u.com/thomas_paine-common_sense.jpg"/>
          <p:cNvPicPr>
            <a:picLocks noChangeAspect="1" noChangeArrowheads="1"/>
          </p:cNvPicPr>
          <p:nvPr/>
        </p:nvPicPr>
        <p:blipFill>
          <a:blip r:embed="rId3" cstate="print"/>
          <a:srcRect/>
          <a:stretch>
            <a:fillRect/>
          </a:stretch>
        </p:blipFill>
        <p:spPr bwMode="auto">
          <a:xfrm>
            <a:off x="3810000" y="3241727"/>
            <a:ext cx="5334000" cy="361627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lnSpcReduction="10000"/>
          </a:bodyPr>
          <a:lstStyle/>
          <a:p>
            <a:r>
              <a:rPr lang="en-US" dirty="0"/>
              <a:t> If the </a:t>
            </a:r>
            <a:r>
              <a:rPr lang="en-US" dirty="0" smtClean="0"/>
              <a:t>colonies </a:t>
            </a:r>
            <a:r>
              <a:rPr lang="en-US" dirty="0"/>
              <a:t>continue </a:t>
            </a:r>
            <a:r>
              <a:rPr lang="en-US" dirty="0" smtClean="0"/>
              <a:t>increasing</a:t>
            </a:r>
            <a:r>
              <a:rPr lang="en-US" dirty="0"/>
              <a:t>, it will become necessary to augment the number of representatives, and that the interest of every part of the colony may be attended to, it will be found best to divide the whole into convenient parts, each part sending its proper </a:t>
            </a:r>
            <a:r>
              <a:rPr lang="en-US" dirty="0" smtClean="0"/>
              <a:t>number</a:t>
            </a:r>
          </a:p>
          <a:p>
            <a:endParaRPr lang="en-US" dirty="0"/>
          </a:p>
          <a:p>
            <a:r>
              <a:rPr lang="en-US" dirty="0" smtClean="0"/>
              <a:t>Small </a:t>
            </a:r>
            <a:r>
              <a:rPr lang="en-US" dirty="0"/>
              <a:t>islands not capable of protecting themselves, are the proper objects for kingdoms to take under their care; but there is something very absurd, in supposing a continent to be perpetually governed by an island. In no instance hath nature made the satellite larger than its primary planet, and as England and America, with respect to each other, reverses the common order of nature, it is evident they belong to different systems: England to Europe, America to itself</a:t>
            </a:r>
            <a:r>
              <a:rPr lang="en-US" dirty="0" smtClean="0"/>
              <a:t>.</a:t>
            </a:r>
          </a:p>
          <a:p>
            <a:endParaRPr lang="en-US" dirty="0"/>
          </a:p>
        </p:txBody>
      </p:sp>
    </p:spTree>
    <p:extLst>
      <p:ext uri="{BB962C8B-B14F-4D97-AF65-F5344CB8AC3E}">
        <p14:creationId xmlns:p14="http://schemas.microsoft.com/office/powerpoint/2010/main" val="321084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mapsofworld.com/world-political-map-20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 y="316992"/>
            <a:ext cx="8839200" cy="654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66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066800"/>
          </a:xfrm>
        </p:spPr>
        <p:txBody>
          <a:bodyPr/>
          <a:lstStyle/>
          <a:p>
            <a:r>
              <a:rPr lang="en-US" dirty="0" smtClean="0"/>
              <a:t>John Locke</a:t>
            </a:r>
            <a:endParaRPr lang="en-US" dirty="0"/>
          </a:p>
        </p:txBody>
      </p:sp>
      <p:sp>
        <p:nvSpPr>
          <p:cNvPr id="3" name="Content Placeholder 2"/>
          <p:cNvSpPr>
            <a:spLocks noGrp="1"/>
          </p:cNvSpPr>
          <p:nvPr>
            <p:ph idx="1"/>
          </p:nvPr>
        </p:nvSpPr>
        <p:spPr>
          <a:xfrm>
            <a:off x="-152400" y="762000"/>
            <a:ext cx="9525000" cy="2514600"/>
          </a:xfrm>
        </p:spPr>
        <p:txBody>
          <a:bodyPr>
            <a:normAutofit fontScale="85000" lnSpcReduction="10000"/>
          </a:bodyPr>
          <a:lstStyle/>
          <a:p>
            <a:r>
              <a:rPr lang="en-US" dirty="0" smtClean="0"/>
              <a:t>Natural rights- (</a:t>
            </a:r>
            <a:r>
              <a:rPr lang="en-US" i="1" dirty="0" smtClean="0"/>
              <a:t>rights of all humans</a:t>
            </a:r>
            <a:r>
              <a:rPr lang="en-US" dirty="0" smtClean="0"/>
              <a:t>) rights are not contingent on the laws, customs, or beliefs of any particular culture or government, and are universal and inalienable (cannot be sold, transferred, or removed)</a:t>
            </a:r>
          </a:p>
          <a:p>
            <a:r>
              <a:rPr lang="en-US" dirty="0" smtClean="0"/>
              <a:t>Contract theory- individuals have agreed to surrender some of their freedoms and submit to the authority of the government in exchange for protection of their remaining rights</a:t>
            </a:r>
            <a:endParaRPr lang="en-US" dirty="0"/>
          </a:p>
        </p:txBody>
      </p:sp>
      <p:pic>
        <p:nvPicPr>
          <p:cNvPr id="20482" name="Picture 2" descr="http://i96.photobucket.com/albums/l185/DryMonkey/SecondTreatise_Locke.jpg"/>
          <p:cNvPicPr>
            <a:picLocks noChangeAspect="1" noChangeArrowheads="1"/>
          </p:cNvPicPr>
          <p:nvPr/>
        </p:nvPicPr>
        <p:blipFill>
          <a:blip r:embed="rId2" cstate="print"/>
          <a:srcRect/>
          <a:stretch>
            <a:fillRect/>
          </a:stretch>
        </p:blipFill>
        <p:spPr bwMode="auto">
          <a:xfrm>
            <a:off x="2214880" y="3206652"/>
            <a:ext cx="4876800" cy="365134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066800"/>
          </a:xfrm>
        </p:spPr>
        <p:txBody>
          <a:bodyPr/>
          <a:lstStyle/>
          <a:p>
            <a:r>
              <a:rPr lang="en-US" dirty="0" smtClean="0"/>
              <a:t>Thomas Jefferson</a:t>
            </a:r>
            <a:endParaRPr lang="en-US" dirty="0"/>
          </a:p>
        </p:txBody>
      </p:sp>
      <p:sp>
        <p:nvSpPr>
          <p:cNvPr id="3" name="Content Placeholder 2"/>
          <p:cNvSpPr>
            <a:spLocks noGrp="1"/>
          </p:cNvSpPr>
          <p:nvPr>
            <p:ph idx="1"/>
          </p:nvPr>
        </p:nvSpPr>
        <p:spPr>
          <a:xfrm>
            <a:off x="0" y="914400"/>
            <a:ext cx="9144000" cy="2895600"/>
          </a:xfrm>
        </p:spPr>
        <p:txBody>
          <a:bodyPr>
            <a:normAutofit lnSpcReduction="10000"/>
          </a:bodyPr>
          <a:lstStyle/>
          <a:p>
            <a:r>
              <a:rPr lang="en-US" dirty="0" smtClean="0"/>
              <a:t>born in 1743 in Albemarle County, Virginia</a:t>
            </a:r>
          </a:p>
          <a:p>
            <a:r>
              <a:rPr lang="en-US" dirty="0" smtClean="0"/>
              <a:t> In the Virginia House of Burgesses and the Continental Congress</a:t>
            </a:r>
          </a:p>
          <a:p>
            <a:r>
              <a:rPr lang="en-US" dirty="0" smtClean="0"/>
              <a:t>Jefferson, at 33, drafted the Declaration of Independence. </a:t>
            </a:r>
          </a:p>
          <a:p>
            <a:r>
              <a:rPr lang="en-US" dirty="0" smtClean="0"/>
              <a:t>He wrote a bill establishing religious freedom, enacted in 1786</a:t>
            </a:r>
            <a:endParaRPr lang="en-US" dirty="0"/>
          </a:p>
        </p:txBody>
      </p:sp>
      <p:pic>
        <p:nvPicPr>
          <p:cNvPr id="21506" name="Picture 2" descr="http://jrbenjamin.files.wordpress.com/2014/03/thomas-jefferson.jpg"/>
          <p:cNvPicPr>
            <a:picLocks noChangeAspect="1" noChangeArrowheads="1"/>
          </p:cNvPicPr>
          <p:nvPr/>
        </p:nvPicPr>
        <p:blipFill>
          <a:blip r:embed="rId2" cstate="print"/>
          <a:srcRect/>
          <a:stretch>
            <a:fillRect/>
          </a:stretch>
        </p:blipFill>
        <p:spPr bwMode="auto">
          <a:xfrm>
            <a:off x="1646835" y="3429001"/>
            <a:ext cx="7497166" cy="3429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486400" cy="5791200"/>
          </a:xfrm>
        </p:spPr>
        <p:txBody>
          <a:bodyPr/>
          <a:lstStyle/>
          <a:p>
            <a:r>
              <a:rPr lang="en-US" dirty="0" smtClean="0"/>
              <a:t>Drafted by Thomas Jefferson between June 11 and June 28, 1776</a:t>
            </a:r>
          </a:p>
          <a:p>
            <a:r>
              <a:rPr lang="en-US" dirty="0" smtClean="0"/>
              <a:t>summarized "self-evident truths" and set forth a list of grievances against the King in order to justify before the world the breaking of ties between the colonies and the mother country</a:t>
            </a:r>
          </a:p>
          <a:p>
            <a:endParaRPr lang="en-US" dirty="0"/>
          </a:p>
        </p:txBody>
      </p:sp>
      <p:pic>
        <p:nvPicPr>
          <p:cNvPr id="1026" name="Picture 2" descr="declaration of independence"/>
          <p:cNvPicPr>
            <a:picLocks noChangeAspect="1" noChangeArrowheads="1"/>
          </p:cNvPicPr>
          <p:nvPr/>
        </p:nvPicPr>
        <p:blipFill>
          <a:blip r:embed="rId2" cstate="print"/>
          <a:srcRect t="16667"/>
          <a:stretch>
            <a:fillRect/>
          </a:stretch>
        </p:blipFill>
        <p:spPr bwMode="auto">
          <a:xfrm>
            <a:off x="5234636" y="1143000"/>
            <a:ext cx="3909365" cy="5029200"/>
          </a:xfrm>
          <a:prstGeom prst="rect">
            <a:avLst/>
          </a:prstGeom>
          <a:noFill/>
        </p:spPr>
      </p:pic>
      <p:sp>
        <p:nvSpPr>
          <p:cNvPr id="2" name="Title 1"/>
          <p:cNvSpPr>
            <a:spLocks noGrp="1"/>
          </p:cNvSpPr>
          <p:nvPr>
            <p:ph type="title"/>
          </p:nvPr>
        </p:nvSpPr>
        <p:spPr>
          <a:xfrm>
            <a:off x="0" y="228600"/>
            <a:ext cx="8229600" cy="1066800"/>
          </a:xfrm>
        </p:spPr>
        <p:txBody>
          <a:bodyPr/>
          <a:lstStyle/>
          <a:p>
            <a:r>
              <a:rPr lang="en-US" dirty="0" smtClean="0"/>
              <a:t>The Declaration of Independence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lstStyle/>
          <a:p>
            <a:r>
              <a:rPr lang="en-US" dirty="0" smtClean="0"/>
              <a:t>Signers of the Declaration</a:t>
            </a:r>
            <a:endParaRPr lang="en-US" dirty="0"/>
          </a:p>
        </p:txBody>
      </p:sp>
      <p:sp>
        <p:nvSpPr>
          <p:cNvPr id="3" name="Content Placeholder 2"/>
          <p:cNvSpPr>
            <a:spLocks noGrp="1"/>
          </p:cNvSpPr>
          <p:nvPr>
            <p:ph idx="1"/>
          </p:nvPr>
        </p:nvSpPr>
        <p:spPr>
          <a:xfrm>
            <a:off x="-1" y="1219200"/>
            <a:ext cx="4038599" cy="5638800"/>
          </a:xfrm>
        </p:spPr>
        <p:txBody>
          <a:bodyPr/>
          <a:lstStyle/>
          <a:p>
            <a:r>
              <a:rPr lang="en-US" sz="3600" dirty="0" smtClean="0"/>
              <a:t>“There, I guess King George will be able to read that without his spectacles!” – John Hancock</a:t>
            </a:r>
          </a:p>
          <a:p>
            <a:endParaRPr lang="en-US" dirty="0" smtClean="0"/>
          </a:p>
          <a:p>
            <a:endParaRPr lang="en-US" dirty="0"/>
          </a:p>
        </p:txBody>
      </p:sp>
      <p:pic>
        <p:nvPicPr>
          <p:cNvPr id="6146" name="Picture 2" descr="http://www.founding.com/repository/imgLib/20071018_declaration.jpg"/>
          <p:cNvPicPr>
            <a:picLocks noChangeAspect="1" noChangeArrowheads="1"/>
          </p:cNvPicPr>
          <p:nvPr/>
        </p:nvPicPr>
        <p:blipFill>
          <a:blip r:embed="rId3" cstate="print"/>
          <a:srcRect/>
          <a:stretch>
            <a:fillRect/>
          </a:stretch>
        </p:blipFill>
        <p:spPr bwMode="auto">
          <a:xfrm>
            <a:off x="4038599" y="842397"/>
            <a:ext cx="5105401" cy="6015603"/>
          </a:xfrm>
          <a:prstGeom prst="rect">
            <a:avLst/>
          </a:prstGeom>
          <a:noFill/>
        </p:spPr>
      </p:pic>
      <p:sp>
        <p:nvSpPr>
          <p:cNvPr id="4" name="Oval 3"/>
          <p:cNvSpPr/>
          <p:nvPr/>
        </p:nvSpPr>
        <p:spPr>
          <a:xfrm>
            <a:off x="5867400" y="5201920"/>
            <a:ext cx="1219200" cy="513080"/>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1167</TotalTime>
  <Words>361</Words>
  <Application>Microsoft Office PowerPoint</Application>
  <PresentationFormat>On-screen Show (4:3)</PresentationFormat>
  <Paragraphs>32</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Urban</vt:lpstr>
      <vt:lpstr>Unit 2</vt:lpstr>
      <vt:lpstr>Pick up a rubric in the blue chair in front</vt:lpstr>
      <vt:lpstr>What is Common Sense? </vt:lpstr>
      <vt:lpstr>PowerPoint Presentation</vt:lpstr>
      <vt:lpstr>PowerPoint Presentation</vt:lpstr>
      <vt:lpstr>John Locke</vt:lpstr>
      <vt:lpstr>Thomas Jefferson</vt:lpstr>
      <vt:lpstr>The Declaration of Independence</vt:lpstr>
      <vt:lpstr>Signers of the Declaration</vt:lpstr>
      <vt:lpstr>3rd block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Owner</dc:creator>
  <cp:lastModifiedBy>Sara Wood</cp:lastModifiedBy>
  <cp:revision>25</cp:revision>
  <dcterms:created xsi:type="dcterms:W3CDTF">2014-07-26T14:28:54Z</dcterms:created>
  <dcterms:modified xsi:type="dcterms:W3CDTF">2016-01-22T20:31:11Z</dcterms:modified>
</cp:coreProperties>
</file>